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21"/>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Lst>
  <p:sldSz cx="7772400" cy="10058400"/>
  <p:notesSz cx="7772400" cy="10058400"/>
  <p:custDataLst>
    <p:custData r:id="rId2"/>
    <p:custData r:id="rId6"/>
    <p:custData r:id="rId7"/>
    <p:custData r:id="rId1"/>
    <p:custData r:id="rId5"/>
    <p:custData r:id="rId4"/>
    <p:custData r:id="rId3"/>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Yurika Nose" initials="YN" lastIdx="4" clrIdx="1">
    <p:extLst>
      <p:ext uri="{19B8F6BF-5375-455C-9EA6-DF929625EA0E}">
        <p15:presenceInfo xmlns:p15="http://schemas.microsoft.com/office/powerpoint/2012/main" userId="S::ynose@cohenandsteers.com::2c24460a-01a6-43d1-a898-3fd716888ad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5" d="100"/>
          <a:sy n="125" d="100"/>
        </p:scale>
        <p:origin x="1656" y="-319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customXml" Target="../customXml/item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D3944620-DFD3-4B4E-BE5A-7C44582FEBFA}" type="datetimeFigureOut">
              <a:rPr lang="en-US" smtClean="0"/>
              <a:t>1/5/2021</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DA05EC61-8EEF-4610-95C6-1E52C5812567}" type="slidenum">
              <a:rPr lang="en-US" smtClean="0"/>
              <a:t>‹#›</a:t>
            </a:fld>
            <a:endParaRPr lang="en-US"/>
          </a:p>
        </p:txBody>
      </p:sp>
    </p:spTree>
    <p:extLst>
      <p:ext uri="{BB962C8B-B14F-4D97-AF65-F5344CB8AC3E}">
        <p14:creationId xmlns:p14="http://schemas.microsoft.com/office/powerpoint/2010/main" val="3339796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1</a:t>
            </a:fld>
            <a:endParaRPr lang="en-US"/>
          </a:p>
        </p:txBody>
      </p:sp>
    </p:spTree>
    <p:extLst>
      <p:ext uri="{BB962C8B-B14F-4D97-AF65-F5344CB8AC3E}">
        <p14:creationId xmlns:p14="http://schemas.microsoft.com/office/powerpoint/2010/main" val="41436866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10</a:t>
            </a:fld>
            <a:endParaRPr lang="en-US"/>
          </a:p>
        </p:txBody>
      </p:sp>
    </p:spTree>
    <p:extLst>
      <p:ext uri="{BB962C8B-B14F-4D97-AF65-F5344CB8AC3E}">
        <p14:creationId xmlns:p14="http://schemas.microsoft.com/office/powerpoint/2010/main" val="3670209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11</a:t>
            </a:fld>
            <a:endParaRPr lang="en-US"/>
          </a:p>
        </p:txBody>
      </p:sp>
    </p:spTree>
    <p:extLst>
      <p:ext uri="{BB962C8B-B14F-4D97-AF65-F5344CB8AC3E}">
        <p14:creationId xmlns:p14="http://schemas.microsoft.com/office/powerpoint/2010/main" val="42180444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12</a:t>
            </a:fld>
            <a:endParaRPr lang="en-US"/>
          </a:p>
        </p:txBody>
      </p:sp>
    </p:spTree>
    <p:extLst>
      <p:ext uri="{BB962C8B-B14F-4D97-AF65-F5344CB8AC3E}">
        <p14:creationId xmlns:p14="http://schemas.microsoft.com/office/powerpoint/2010/main" val="1343997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2</a:t>
            </a:fld>
            <a:endParaRPr lang="en-US"/>
          </a:p>
        </p:txBody>
      </p:sp>
    </p:spTree>
    <p:extLst>
      <p:ext uri="{BB962C8B-B14F-4D97-AF65-F5344CB8AC3E}">
        <p14:creationId xmlns:p14="http://schemas.microsoft.com/office/powerpoint/2010/main" val="355192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3</a:t>
            </a:fld>
            <a:endParaRPr lang="en-US"/>
          </a:p>
        </p:txBody>
      </p:sp>
    </p:spTree>
    <p:extLst>
      <p:ext uri="{BB962C8B-B14F-4D97-AF65-F5344CB8AC3E}">
        <p14:creationId xmlns:p14="http://schemas.microsoft.com/office/powerpoint/2010/main" val="1692363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4</a:t>
            </a:fld>
            <a:endParaRPr lang="en-US"/>
          </a:p>
        </p:txBody>
      </p:sp>
    </p:spTree>
    <p:extLst>
      <p:ext uri="{BB962C8B-B14F-4D97-AF65-F5344CB8AC3E}">
        <p14:creationId xmlns:p14="http://schemas.microsoft.com/office/powerpoint/2010/main" val="3141261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5</a:t>
            </a:fld>
            <a:endParaRPr lang="en-US"/>
          </a:p>
        </p:txBody>
      </p:sp>
    </p:spTree>
    <p:extLst>
      <p:ext uri="{BB962C8B-B14F-4D97-AF65-F5344CB8AC3E}">
        <p14:creationId xmlns:p14="http://schemas.microsoft.com/office/powerpoint/2010/main" val="2858057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6</a:t>
            </a:fld>
            <a:endParaRPr lang="en-US"/>
          </a:p>
        </p:txBody>
      </p:sp>
    </p:spTree>
    <p:extLst>
      <p:ext uri="{BB962C8B-B14F-4D97-AF65-F5344CB8AC3E}">
        <p14:creationId xmlns:p14="http://schemas.microsoft.com/office/powerpoint/2010/main" val="1603160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7</a:t>
            </a:fld>
            <a:endParaRPr lang="en-US"/>
          </a:p>
        </p:txBody>
      </p:sp>
    </p:spTree>
    <p:extLst>
      <p:ext uri="{BB962C8B-B14F-4D97-AF65-F5344CB8AC3E}">
        <p14:creationId xmlns:p14="http://schemas.microsoft.com/office/powerpoint/2010/main" val="1516325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8</a:t>
            </a:fld>
            <a:endParaRPr lang="en-US"/>
          </a:p>
        </p:txBody>
      </p:sp>
    </p:spTree>
    <p:extLst>
      <p:ext uri="{BB962C8B-B14F-4D97-AF65-F5344CB8AC3E}">
        <p14:creationId xmlns:p14="http://schemas.microsoft.com/office/powerpoint/2010/main" val="54363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05EC61-8EEF-4610-95C6-1E52C5812567}" type="slidenum">
              <a:rPr lang="en-US" smtClean="0"/>
              <a:t>9</a:t>
            </a:fld>
            <a:endParaRPr lang="en-US"/>
          </a:p>
        </p:txBody>
      </p:sp>
    </p:spTree>
    <p:extLst>
      <p:ext uri="{BB962C8B-B14F-4D97-AF65-F5344CB8AC3E}">
        <p14:creationId xmlns:p14="http://schemas.microsoft.com/office/powerpoint/2010/main" val="3652772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0" i="0">
                <a:solidFill>
                  <a:srgbClr val="231F20"/>
                </a:solidFill>
                <a:latin typeface="PMingLiU"/>
                <a:cs typeface="PMingLiU"/>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0" i="0">
                <a:solidFill>
                  <a:srgbClr val="231F20"/>
                </a:solidFill>
                <a:latin typeface="PMingLiU"/>
                <a:cs typeface="PMingLiU"/>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1/5/2021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0" i="0">
                <a:solidFill>
                  <a:srgbClr val="231F20"/>
                </a:solidFill>
                <a:latin typeface="PMingLiU"/>
                <a:cs typeface="PMingLiU"/>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1/5/2021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1/5/2021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34945" y="1124987"/>
            <a:ext cx="6902508" cy="741680"/>
          </a:xfrm>
          <a:prstGeom prst="rect">
            <a:avLst/>
          </a:prstGeom>
        </p:spPr>
        <p:txBody>
          <a:bodyPr wrap="square" lIns="0" tIns="0" rIns="0" bIns="0">
            <a:spAutoFit/>
          </a:bodyPr>
          <a:lstStyle>
            <a:lvl1pPr>
              <a:defRPr sz="2500" b="0" i="0">
                <a:solidFill>
                  <a:srgbClr val="231F20"/>
                </a:solidFill>
                <a:latin typeface="PMingLiU"/>
                <a:cs typeface="PMingLiU"/>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1/5/2021</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69900"/>
            <a:ext cx="1247775" cy="166712"/>
          </a:xfrm>
          <a:prstGeom prst="rect">
            <a:avLst/>
          </a:prstGeom>
        </p:spPr>
        <p:txBody>
          <a:bodyPr vert="horz" wrap="square" lIns="0" tIns="12700" rIns="0" bIns="0" rtlCol="0">
            <a:spAutoFit/>
          </a:bodyPr>
          <a:lstStyle/>
          <a:p>
            <a:pPr marL="12700">
              <a:lnSpc>
                <a:spcPct val="100000"/>
              </a:lnSpc>
              <a:spcBef>
                <a:spcPts val="100"/>
              </a:spcBef>
            </a:pPr>
            <a:r>
              <a:rPr lang="ja-JP" sz="1000" b="1">
                <a:solidFill>
                  <a:srgbClr val="00764D"/>
                </a:solidFill>
                <a:latin typeface="Meiryo UI" panose="020B0604030504040204" pitchFamily="50" charset="-128"/>
                <a:ea typeface="Meiryo UI" panose="020B0604030504040204" pitchFamily="50" charset="-128"/>
                <a:cs typeface="Arial"/>
              </a:rPr>
              <a:t>ハイブリッド証券</a:t>
            </a:r>
          </a:p>
        </p:txBody>
      </p:sp>
      <p:sp>
        <p:nvSpPr>
          <p:cNvPr id="3" name="object 3"/>
          <p:cNvSpPr/>
          <p:nvPr/>
        </p:nvSpPr>
        <p:spPr>
          <a:xfrm>
            <a:off x="5250388" y="378094"/>
            <a:ext cx="2068487" cy="24322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6017554" y="708366"/>
            <a:ext cx="48895" cy="59690"/>
          </a:xfrm>
          <a:custGeom>
            <a:avLst/>
            <a:gdLst/>
            <a:ahLst/>
            <a:cxnLst/>
            <a:rect l="l" t="t" r="r" b="b"/>
            <a:pathLst>
              <a:path w="48895" h="59690">
                <a:moveTo>
                  <a:pt x="31457" y="0"/>
                </a:moveTo>
                <a:lnTo>
                  <a:pt x="0" y="0"/>
                </a:lnTo>
                <a:lnTo>
                  <a:pt x="0" y="59397"/>
                </a:lnTo>
                <a:lnTo>
                  <a:pt x="8051" y="59397"/>
                </a:lnTo>
                <a:lnTo>
                  <a:pt x="8051" y="33921"/>
                </a:lnTo>
                <a:lnTo>
                  <a:pt x="43078" y="33921"/>
                </a:lnTo>
                <a:lnTo>
                  <a:pt x="41910" y="32384"/>
                </a:lnTo>
                <a:lnTo>
                  <a:pt x="40170" y="31140"/>
                </a:lnTo>
                <a:lnTo>
                  <a:pt x="37846" y="30200"/>
                </a:lnTo>
                <a:lnTo>
                  <a:pt x="40500" y="28829"/>
                </a:lnTo>
                <a:lnTo>
                  <a:pt x="42316" y="27216"/>
                </a:lnTo>
                <a:lnTo>
                  <a:pt x="8051" y="27216"/>
                </a:lnTo>
                <a:lnTo>
                  <a:pt x="8051" y="6908"/>
                </a:lnTo>
                <a:lnTo>
                  <a:pt x="44893" y="6908"/>
                </a:lnTo>
                <a:lnTo>
                  <a:pt x="43484" y="4508"/>
                </a:lnTo>
                <a:lnTo>
                  <a:pt x="35115" y="647"/>
                </a:lnTo>
                <a:lnTo>
                  <a:pt x="31457" y="0"/>
                </a:lnTo>
                <a:close/>
              </a:path>
              <a:path w="48895" h="59690">
                <a:moveTo>
                  <a:pt x="43078" y="33921"/>
                </a:moveTo>
                <a:lnTo>
                  <a:pt x="29032" y="33921"/>
                </a:lnTo>
                <a:lnTo>
                  <a:pt x="31381" y="34277"/>
                </a:lnTo>
                <a:lnTo>
                  <a:pt x="35496" y="36334"/>
                </a:lnTo>
                <a:lnTo>
                  <a:pt x="36893" y="38925"/>
                </a:lnTo>
                <a:lnTo>
                  <a:pt x="37680" y="55041"/>
                </a:lnTo>
                <a:lnTo>
                  <a:pt x="37807" y="56603"/>
                </a:lnTo>
                <a:lnTo>
                  <a:pt x="38125" y="58216"/>
                </a:lnTo>
                <a:lnTo>
                  <a:pt x="38354" y="58889"/>
                </a:lnTo>
                <a:lnTo>
                  <a:pt x="38620" y="59397"/>
                </a:lnTo>
                <a:lnTo>
                  <a:pt x="48475" y="59397"/>
                </a:lnTo>
                <a:lnTo>
                  <a:pt x="48475" y="58064"/>
                </a:lnTo>
                <a:lnTo>
                  <a:pt x="47244" y="57518"/>
                </a:lnTo>
                <a:lnTo>
                  <a:pt x="46380" y="56311"/>
                </a:lnTo>
                <a:lnTo>
                  <a:pt x="45605" y="53314"/>
                </a:lnTo>
                <a:lnTo>
                  <a:pt x="45402" y="51625"/>
                </a:lnTo>
                <a:lnTo>
                  <a:pt x="44907" y="37947"/>
                </a:lnTo>
                <a:lnTo>
                  <a:pt x="44246" y="35458"/>
                </a:lnTo>
                <a:lnTo>
                  <a:pt x="43078" y="33921"/>
                </a:lnTo>
                <a:close/>
              </a:path>
              <a:path w="48895" h="59690">
                <a:moveTo>
                  <a:pt x="44893" y="6908"/>
                </a:moveTo>
                <a:lnTo>
                  <a:pt x="29832" y="6908"/>
                </a:lnTo>
                <a:lnTo>
                  <a:pt x="31978" y="7315"/>
                </a:lnTo>
                <a:lnTo>
                  <a:pt x="36550" y="9652"/>
                </a:lnTo>
                <a:lnTo>
                  <a:pt x="38049" y="12547"/>
                </a:lnTo>
                <a:lnTo>
                  <a:pt x="38049" y="20713"/>
                </a:lnTo>
                <a:lnTo>
                  <a:pt x="36982" y="23444"/>
                </a:lnTo>
                <a:lnTo>
                  <a:pt x="32702" y="26454"/>
                </a:lnTo>
                <a:lnTo>
                  <a:pt x="29806" y="27216"/>
                </a:lnTo>
                <a:lnTo>
                  <a:pt x="42316" y="27216"/>
                </a:lnTo>
                <a:lnTo>
                  <a:pt x="42545" y="27012"/>
                </a:lnTo>
                <a:lnTo>
                  <a:pt x="45478" y="22479"/>
                </a:lnTo>
                <a:lnTo>
                  <a:pt x="46228" y="19570"/>
                </a:lnTo>
                <a:lnTo>
                  <a:pt x="46228" y="9182"/>
                </a:lnTo>
                <a:lnTo>
                  <a:pt x="44893" y="6908"/>
                </a:lnTo>
                <a:close/>
              </a:path>
            </a:pathLst>
          </a:custGeom>
          <a:solidFill>
            <a:srgbClr val="18549B"/>
          </a:solidFill>
        </p:spPr>
        <p:txBody>
          <a:bodyPr wrap="square" lIns="0" tIns="0" rIns="0" bIns="0" rtlCol="0"/>
          <a:lstStyle/>
          <a:p>
            <a:endParaRPr/>
          </a:p>
        </p:txBody>
      </p:sp>
      <p:sp>
        <p:nvSpPr>
          <p:cNvPr id="5" name="object 5"/>
          <p:cNvSpPr/>
          <p:nvPr/>
        </p:nvSpPr>
        <p:spPr>
          <a:xfrm>
            <a:off x="6078821" y="708366"/>
            <a:ext cx="43815" cy="59690"/>
          </a:xfrm>
          <a:custGeom>
            <a:avLst/>
            <a:gdLst/>
            <a:ahLst/>
            <a:cxnLst/>
            <a:rect l="l" t="t" r="r" b="b"/>
            <a:pathLst>
              <a:path w="43814" h="59690">
                <a:moveTo>
                  <a:pt x="43103" y="0"/>
                </a:moveTo>
                <a:lnTo>
                  <a:pt x="0" y="0"/>
                </a:lnTo>
                <a:lnTo>
                  <a:pt x="0" y="59397"/>
                </a:lnTo>
                <a:lnTo>
                  <a:pt x="43700" y="59397"/>
                </a:lnTo>
                <a:lnTo>
                  <a:pt x="43700" y="52311"/>
                </a:lnTo>
                <a:lnTo>
                  <a:pt x="7835" y="52311"/>
                </a:lnTo>
                <a:lnTo>
                  <a:pt x="7835" y="32169"/>
                </a:lnTo>
                <a:lnTo>
                  <a:pt x="40436" y="32169"/>
                </a:lnTo>
                <a:lnTo>
                  <a:pt x="40436" y="25298"/>
                </a:lnTo>
                <a:lnTo>
                  <a:pt x="7835" y="25298"/>
                </a:lnTo>
                <a:lnTo>
                  <a:pt x="7835" y="7264"/>
                </a:lnTo>
                <a:lnTo>
                  <a:pt x="43103" y="7264"/>
                </a:lnTo>
                <a:lnTo>
                  <a:pt x="43103" y="0"/>
                </a:lnTo>
                <a:close/>
              </a:path>
            </a:pathLst>
          </a:custGeom>
          <a:solidFill>
            <a:srgbClr val="18549B"/>
          </a:solidFill>
        </p:spPr>
        <p:txBody>
          <a:bodyPr wrap="square" lIns="0" tIns="0" rIns="0" bIns="0" rtlCol="0"/>
          <a:lstStyle/>
          <a:p>
            <a:endParaRPr/>
          </a:p>
        </p:txBody>
      </p:sp>
      <p:sp>
        <p:nvSpPr>
          <p:cNvPr id="6" name="object 6"/>
          <p:cNvSpPr/>
          <p:nvPr/>
        </p:nvSpPr>
        <p:spPr>
          <a:xfrm>
            <a:off x="6129903" y="708366"/>
            <a:ext cx="53340" cy="59690"/>
          </a:xfrm>
          <a:custGeom>
            <a:avLst/>
            <a:gdLst/>
            <a:ahLst/>
            <a:cxnLst/>
            <a:rect l="l" t="t" r="r" b="b"/>
            <a:pathLst>
              <a:path w="53339" h="59690">
                <a:moveTo>
                  <a:pt x="31457" y="0"/>
                </a:moveTo>
                <a:lnTo>
                  <a:pt x="22364" y="0"/>
                </a:lnTo>
                <a:lnTo>
                  <a:pt x="0" y="59397"/>
                </a:lnTo>
                <a:lnTo>
                  <a:pt x="8255" y="59397"/>
                </a:lnTo>
                <a:lnTo>
                  <a:pt x="14693" y="41592"/>
                </a:lnTo>
                <a:lnTo>
                  <a:pt x="46549" y="41592"/>
                </a:lnTo>
                <a:lnTo>
                  <a:pt x="44176" y="35051"/>
                </a:lnTo>
                <a:lnTo>
                  <a:pt x="17068" y="35052"/>
                </a:lnTo>
                <a:lnTo>
                  <a:pt x="26568" y="8801"/>
                </a:lnTo>
                <a:lnTo>
                  <a:pt x="34651" y="8801"/>
                </a:lnTo>
                <a:lnTo>
                  <a:pt x="31457" y="0"/>
                </a:lnTo>
                <a:close/>
              </a:path>
              <a:path w="53339" h="59690">
                <a:moveTo>
                  <a:pt x="46549" y="41592"/>
                </a:moveTo>
                <a:lnTo>
                  <a:pt x="37985" y="41592"/>
                </a:lnTo>
                <a:lnTo>
                  <a:pt x="44196" y="59397"/>
                </a:lnTo>
                <a:lnTo>
                  <a:pt x="53009" y="59397"/>
                </a:lnTo>
                <a:lnTo>
                  <a:pt x="46549" y="41592"/>
                </a:lnTo>
                <a:close/>
              </a:path>
              <a:path w="53339" h="59690">
                <a:moveTo>
                  <a:pt x="34651" y="8801"/>
                </a:moveTo>
                <a:lnTo>
                  <a:pt x="26568" y="8801"/>
                </a:lnTo>
                <a:lnTo>
                  <a:pt x="35712" y="35052"/>
                </a:lnTo>
                <a:lnTo>
                  <a:pt x="44176" y="35051"/>
                </a:lnTo>
                <a:lnTo>
                  <a:pt x="34651" y="8801"/>
                </a:lnTo>
                <a:close/>
              </a:path>
            </a:pathLst>
          </a:custGeom>
          <a:solidFill>
            <a:srgbClr val="18549B"/>
          </a:solidFill>
        </p:spPr>
        <p:txBody>
          <a:bodyPr wrap="square" lIns="0" tIns="0" rIns="0" bIns="0" rtlCol="0"/>
          <a:lstStyle/>
          <a:p>
            <a:endParaRPr/>
          </a:p>
        </p:txBody>
      </p:sp>
      <p:sp>
        <p:nvSpPr>
          <p:cNvPr id="7" name="object 7"/>
          <p:cNvSpPr/>
          <p:nvPr/>
        </p:nvSpPr>
        <p:spPr>
          <a:xfrm>
            <a:off x="6191831" y="708366"/>
            <a:ext cx="38100" cy="59690"/>
          </a:xfrm>
          <a:custGeom>
            <a:avLst/>
            <a:gdLst/>
            <a:ahLst/>
            <a:cxnLst/>
            <a:rect l="l" t="t" r="r" b="b"/>
            <a:pathLst>
              <a:path w="38100" h="59690">
                <a:moveTo>
                  <a:pt x="8039" y="0"/>
                </a:moveTo>
                <a:lnTo>
                  <a:pt x="0" y="0"/>
                </a:lnTo>
                <a:lnTo>
                  <a:pt x="0" y="59397"/>
                </a:lnTo>
                <a:lnTo>
                  <a:pt x="37833" y="59397"/>
                </a:lnTo>
                <a:lnTo>
                  <a:pt x="37833" y="52311"/>
                </a:lnTo>
                <a:lnTo>
                  <a:pt x="8039" y="52311"/>
                </a:lnTo>
                <a:lnTo>
                  <a:pt x="8039" y="0"/>
                </a:lnTo>
                <a:close/>
              </a:path>
            </a:pathLst>
          </a:custGeom>
          <a:solidFill>
            <a:srgbClr val="18549B"/>
          </a:solidFill>
        </p:spPr>
        <p:txBody>
          <a:bodyPr wrap="square" lIns="0" tIns="0" rIns="0" bIns="0" rtlCol="0"/>
          <a:lstStyle/>
          <a:p>
            <a:endParaRPr/>
          </a:p>
        </p:txBody>
      </p:sp>
      <p:sp>
        <p:nvSpPr>
          <p:cNvPr id="8" name="object 8"/>
          <p:cNvSpPr/>
          <p:nvPr/>
        </p:nvSpPr>
        <p:spPr>
          <a:xfrm>
            <a:off x="6251620" y="708366"/>
            <a:ext cx="53340" cy="59690"/>
          </a:xfrm>
          <a:custGeom>
            <a:avLst/>
            <a:gdLst/>
            <a:ahLst/>
            <a:cxnLst/>
            <a:rect l="l" t="t" r="r" b="b"/>
            <a:pathLst>
              <a:path w="53339" h="59690">
                <a:moveTo>
                  <a:pt x="31457" y="0"/>
                </a:moveTo>
                <a:lnTo>
                  <a:pt x="22364" y="0"/>
                </a:lnTo>
                <a:lnTo>
                  <a:pt x="0" y="59397"/>
                </a:lnTo>
                <a:lnTo>
                  <a:pt x="8255" y="59397"/>
                </a:lnTo>
                <a:lnTo>
                  <a:pt x="14693" y="41592"/>
                </a:lnTo>
                <a:lnTo>
                  <a:pt x="46549" y="41592"/>
                </a:lnTo>
                <a:lnTo>
                  <a:pt x="44176" y="35051"/>
                </a:lnTo>
                <a:lnTo>
                  <a:pt x="17068" y="35052"/>
                </a:lnTo>
                <a:lnTo>
                  <a:pt x="26568" y="8801"/>
                </a:lnTo>
                <a:lnTo>
                  <a:pt x="34651" y="8801"/>
                </a:lnTo>
                <a:lnTo>
                  <a:pt x="31457" y="0"/>
                </a:lnTo>
                <a:close/>
              </a:path>
              <a:path w="53339" h="59690">
                <a:moveTo>
                  <a:pt x="46549" y="41592"/>
                </a:moveTo>
                <a:lnTo>
                  <a:pt x="37998" y="41592"/>
                </a:lnTo>
                <a:lnTo>
                  <a:pt x="44196" y="59397"/>
                </a:lnTo>
                <a:lnTo>
                  <a:pt x="53009" y="59397"/>
                </a:lnTo>
                <a:lnTo>
                  <a:pt x="46549" y="41592"/>
                </a:lnTo>
                <a:close/>
              </a:path>
              <a:path w="53339" h="59690">
                <a:moveTo>
                  <a:pt x="34651" y="8801"/>
                </a:moveTo>
                <a:lnTo>
                  <a:pt x="26568" y="8801"/>
                </a:lnTo>
                <a:lnTo>
                  <a:pt x="35712" y="35052"/>
                </a:lnTo>
                <a:lnTo>
                  <a:pt x="44176" y="35051"/>
                </a:lnTo>
                <a:lnTo>
                  <a:pt x="34651" y="8801"/>
                </a:lnTo>
                <a:close/>
              </a:path>
            </a:pathLst>
          </a:custGeom>
          <a:solidFill>
            <a:srgbClr val="18549B"/>
          </a:solidFill>
        </p:spPr>
        <p:txBody>
          <a:bodyPr wrap="square" lIns="0" tIns="0" rIns="0" bIns="0" rtlCol="0"/>
          <a:lstStyle/>
          <a:p>
            <a:endParaRPr/>
          </a:p>
        </p:txBody>
      </p:sp>
      <p:sp>
        <p:nvSpPr>
          <p:cNvPr id="9" name="object 9"/>
          <p:cNvSpPr/>
          <p:nvPr/>
        </p:nvSpPr>
        <p:spPr>
          <a:xfrm>
            <a:off x="6311149" y="706866"/>
            <a:ext cx="46355" cy="62865"/>
          </a:xfrm>
          <a:custGeom>
            <a:avLst/>
            <a:gdLst/>
            <a:ahLst/>
            <a:cxnLst/>
            <a:rect l="l" t="t" r="r" b="b"/>
            <a:pathLst>
              <a:path w="46354" h="62865">
                <a:moveTo>
                  <a:pt x="7645" y="41732"/>
                </a:moveTo>
                <a:lnTo>
                  <a:pt x="88" y="41732"/>
                </a:lnTo>
                <a:lnTo>
                  <a:pt x="0" y="48145"/>
                </a:lnTo>
                <a:lnTo>
                  <a:pt x="2006" y="53212"/>
                </a:lnTo>
                <a:lnTo>
                  <a:pt x="10159" y="60744"/>
                </a:lnTo>
                <a:lnTo>
                  <a:pt x="15798" y="62636"/>
                </a:lnTo>
                <a:lnTo>
                  <a:pt x="29171" y="62636"/>
                </a:lnTo>
                <a:lnTo>
                  <a:pt x="34607" y="61213"/>
                </a:lnTo>
                <a:lnTo>
                  <a:pt x="43448" y="55841"/>
                </a:lnTo>
                <a:lnTo>
                  <a:pt x="17043" y="55841"/>
                </a:lnTo>
                <a:lnTo>
                  <a:pt x="12522" y="53873"/>
                </a:lnTo>
                <a:lnTo>
                  <a:pt x="8597" y="47828"/>
                </a:lnTo>
                <a:lnTo>
                  <a:pt x="7835" y="45110"/>
                </a:lnTo>
                <a:lnTo>
                  <a:pt x="7645" y="41732"/>
                </a:lnTo>
                <a:close/>
              </a:path>
              <a:path w="46354" h="62865">
                <a:moveTo>
                  <a:pt x="28790" y="0"/>
                </a:moveTo>
                <a:lnTo>
                  <a:pt x="16141" y="0"/>
                </a:lnTo>
                <a:lnTo>
                  <a:pt x="11061" y="1714"/>
                </a:lnTo>
                <a:lnTo>
                  <a:pt x="3860" y="8559"/>
                </a:lnTo>
                <a:lnTo>
                  <a:pt x="2070" y="12928"/>
                </a:lnTo>
                <a:lnTo>
                  <a:pt x="2113" y="23291"/>
                </a:lnTo>
                <a:lnTo>
                  <a:pt x="3898" y="26911"/>
                </a:lnTo>
                <a:lnTo>
                  <a:pt x="9664" y="30822"/>
                </a:lnTo>
                <a:lnTo>
                  <a:pt x="13271" y="32130"/>
                </a:lnTo>
                <a:lnTo>
                  <a:pt x="30391" y="36131"/>
                </a:lnTo>
                <a:lnTo>
                  <a:pt x="33502" y="37299"/>
                </a:lnTo>
                <a:lnTo>
                  <a:pt x="37452" y="40017"/>
                </a:lnTo>
                <a:lnTo>
                  <a:pt x="38430" y="42329"/>
                </a:lnTo>
                <a:lnTo>
                  <a:pt x="38430" y="49885"/>
                </a:lnTo>
                <a:lnTo>
                  <a:pt x="36106" y="52870"/>
                </a:lnTo>
                <a:lnTo>
                  <a:pt x="29108" y="55397"/>
                </a:lnTo>
                <a:lnTo>
                  <a:pt x="26441" y="55841"/>
                </a:lnTo>
                <a:lnTo>
                  <a:pt x="43448" y="55841"/>
                </a:lnTo>
                <a:lnTo>
                  <a:pt x="43929" y="55549"/>
                </a:lnTo>
                <a:lnTo>
                  <a:pt x="46266" y="50863"/>
                </a:lnTo>
                <a:lnTo>
                  <a:pt x="46266" y="38988"/>
                </a:lnTo>
                <a:lnTo>
                  <a:pt x="44437" y="34963"/>
                </a:lnTo>
                <a:lnTo>
                  <a:pt x="38658" y="30594"/>
                </a:lnTo>
                <a:lnTo>
                  <a:pt x="35661" y="29336"/>
                </a:lnTo>
                <a:lnTo>
                  <a:pt x="18275" y="25234"/>
                </a:lnTo>
                <a:lnTo>
                  <a:pt x="14770" y="24142"/>
                </a:lnTo>
                <a:lnTo>
                  <a:pt x="13233" y="23291"/>
                </a:lnTo>
                <a:lnTo>
                  <a:pt x="10896" y="21932"/>
                </a:lnTo>
                <a:lnTo>
                  <a:pt x="9715" y="19799"/>
                </a:lnTo>
                <a:lnTo>
                  <a:pt x="9715" y="14249"/>
                </a:lnTo>
                <a:lnTo>
                  <a:pt x="10706" y="11937"/>
                </a:lnTo>
                <a:lnTo>
                  <a:pt x="14693" y="7950"/>
                </a:lnTo>
                <a:lnTo>
                  <a:pt x="17957" y="6959"/>
                </a:lnTo>
                <a:lnTo>
                  <a:pt x="41635" y="6959"/>
                </a:lnTo>
                <a:lnTo>
                  <a:pt x="33934" y="1498"/>
                </a:lnTo>
                <a:lnTo>
                  <a:pt x="28790" y="0"/>
                </a:lnTo>
                <a:close/>
              </a:path>
              <a:path w="46354" h="62865">
                <a:moveTo>
                  <a:pt x="41635" y="6959"/>
                </a:moveTo>
                <a:lnTo>
                  <a:pt x="28143" y="6959"/>
                </a:lnTo>
                <a:lnTo>
                  <a:pt x="32143" y="8496"/>
                </a:lnTo>
                <a:lnTo>
                  <a:pt x="35750" y="13309"/>
                </a:lnTo>
                <a:lnTo>
                  <a:pt x="36575" y="15735"/>
                </a:lnTo>
                <a:lnTo>
                  <a:pt x="36969" y="18910"/>
                </a:lnTo>
                <a:lnTo>
                  <a:pt x="44526" y="18910"/>
                </a:lnTo>
                <a:lnTo>
                  <a:pt x="44526" y="12318"/>
                </a:lnTo>
                <a:lnTo>
                  <a:pt x="42405" y="7505"/>
                </a:lnTo>
                <a:lnTo>
                  <a:pt x="41635" y="6959"/>
                </a:lnTo>
                <a:close/>
              </a:path>
            </a:pathLst>
          </a:custGeom>
          <a:solidFill>
            <a:srgbClr val="18549B"/>
          </a:solidFill>
        </p:spPr>
        <p:txBody>
          <a:bodyPr wrap="square" lIns="0" tIns="0" rIns="0" bIns="0" rtlCol="0"/>
          <a:lstStyle/>
          <a:p>
            <a:endParaRPr/>
          </a:p>
        </p:txBody>
      </p:sp>
      <p:sp>
        <p:nvSpPr>
          <p:cNvPr id="10" name="object 10"/>
          <p:cNvSpPr/>
          <p:nvPr/>
        </p:nvSpPr>
        <p:spPr>
          <a:xfrm>
            <a:off x="6368039" y="706866"/>
            <a:ext cx="46355" cy="62865"/>
          </a:xfrm>
          <a:custGeom>
            <a:avLst/>
            <a:gdLst/>
            <a:ahLst/>
            <a:cxnLst/>
            <a:rect l="l" t="t" r="r" b="b"/>
            <a:pathLst>
              <a:path w="46354" h="62865">
                <a:moveTo>
                  <a:pt x="7645" y="41732"/>
                </a:moveTo>
                <a:lnTo>
                  <a:pt x="88" y="41732"/>
                </a:lnTo>
                <a:lnTo>
                  <a:pt x="0" y="48145"/>
                </a:lnTo>
                <a:lnTo>
                  <a:pt x="2006" y="53212"/>
                </a:lnTo>
                <a:lnTo>
                  <a:pt x="10159" y="60744"/>
                </a:lnTo>
                <a:lnTo>
                  <a:pt x="15798" y="62636"/>
                </a:lnTo>
                <a:lnTo>
                  <a:pt x="29171" y="62636"/>
                </a:lnTo>
                <a:lnTo>
                  <a:pt x="34607" y="61213"/>
                </a:lnTo>
                <a:lnTo>
                  <a:pt x="43448" y="55841"/>
                </a:lnTo>
                <a:lnTo>
                  <a:pt x="17043" y="55841"/>
                </a:lnTo>
                <a:lnTo>
                  <a:pt x="12522" y="53873"/>
                </a:lnTo>
                <a:lnTo>
                  <a:pt x="8597" y="47828"/>
                </a:lnTo>
                <a:lnTo>
                  <a:pt x="7835" y="45110"/>
                </a:lnTo>
                <a:lnTo>
                  <a:pt x="7645" y="41732"/>
                </a:lnTo>
                <a:close/>
              </a:path>
              <a:path w="46354" h="62865">
                <a:moveTo>
                  <a:pt x="28790" y="0"/>
                </a:moveTo>
                <a:lnTo>
                  <a:pt x="16141" y="0"/>
                </a:lnTo>
                <a:lnTo>
                  <a:pt x="11061" y="1714"/>
                </a:lnTo>
                <a:lnTo>
                  <a:pt x="3860" y="8559"/>
                </a:lnTo>
                <a:lnTo>
                  <a:pt x="2070" y="12928"/>
                </a:lnTo>
                <a:lnTo>
                  <a:pt x="2113" y="23291"/>
                </a:lnTo>
                <a:lnTo>
                  <a:pt x="3898" y="26911"/>
                </a:lnTo>
                <a:lnTo>
                  <a:pt x="9664" y="30822"/>
                </a:lnTo>
                <a:lnTo>
                  <a:pt x="13271" y="32130"/>
                </a:lnTo>
                <a:lnTo>
                  <a:pt x="30391" y="36131"/>
                </a:lnTo>
                <a:lnTo>
                  <a:pt x="33502" y="37299"/>
                </a:lnTo>
                <a:lnTo>
                  <a:pt x="37452" y="40017"/>
                </a:lnTo>
                <a:lnTo>
                  <a:pt x="38430" y="42329"/>
                </a:lnTo>
                <a:lnTo>
                  <a:pt x="38430" y="49885"/>
                </a:lnTo>
                <a:lnTo>
                  <a:pt x="36106" y="52870"/>
                </a:lnTo>
                <a:lnTo>
                  <a:pt x="29095" y="55397"/>
                </a:lnTo>
                <a:lnTo>
                  <a:pt x="26441" y="55841"/>
                </a:lnTo>
                <a:lnTo>
                  <a:pt x="43448" y="55841"/>
                </a:lnTo>
                <a:lnTo>
                  <a:pt x="43929" y="55549"/>
                </a:lnTo>
                <a:lnTo>
                  <a:pt x="46266" y="50863"/>
                </a:lnTo>
                <a:lnTo>
                  <a:pt x="46266" y="38988"/>
                </a:lnTo>
                <a:lnTo>
                  <a:pt x="44449" y="34963"/>
                </a:lnTo>
                <a:lnTo>
                  <a:pt x="38658" y="30594"/>
                </a:lnTo>
                <a:lnTo>
                  <a:pt x="35661" y="29336"/>
                </a:lnTo>
                <a:lnTo>
                  <a:pt x="18275" y="25234"/>
                </a:lnTo>
                <a:lnTo>
                  <a:pt x="14770" y="24142"/>
                </a:lnTo>
                <a:lnTo>
                  <a:pt x="13233" y="23291"/>
                </a:lnTo>
                <a:lnTo>
                  <a:pt x="10896" y="21932"/>
                </a:lnTo>
                <a:lnTo>
                  <a:pt x="9715" y="19799"/>
                </a:lnTo>
                <a:lnTo>
                  <a:pt x="9715" y="14249"/>
                </a:lnTo>
                <a:lnTo>
                  <a:pt x="10706" y="11937"/>
                </a:lnTo>
                <a:lnTo>
                  <a:pt x="14693" y="7950"/>
                </a:lnTo>
                <a:lnTo>
                  <a:pt x="17957" y="6959"/>
                </a:lnTo>
                <a:lnTo>
                  <a:pt x="41635" y="6959"/>
                </a:lnTo>
                <a:lnTo>
                  <a:pt x="33934" y="1498"/>
                </a:lnTo>
                <a:lnTo>
                  <a:pt x="28790" y="0"/>
                </a:lnTo>
                <a:close/>
              </a:path>
              <a:path w="46354" h="62865">
                <a:moveTo>
                  <a:pt x="41635" y="6959"/>
                </a:moveTo>
                <a:lnTo>
                  <a:pt x="28143" y="6959"/>
                </a:lnTo>
                <a:lnTo>
                  <a:pt x="32143" y="8496"/>
                </a:lnTo>
                <a:lnTo>
                  <a:pt x="35750" y="13309"/>
                </a:lnTo>
                <a:lnTo>
                  <a:pt x="36575" y="15735"/>
                </a:lnTo>
                <a:lnTo>
                  <a:pt x="36969" y="18910"/>
                </a:lnTo>
                <a:lnTo>
                  <a:pt x="44526" y="18910"/>
                </a:lnTo>
                <a:lnTo>
                  <a:pt x="44526" y="12318"/>
                </a:lnTo>
                <a:lnTo>
                  <a:pt x="42405" y="7505"/>
                </a:lnTo>
                <a:lnTo>
                  <a:pt x="41635" y="6959"/>
                </a:lnTo>
                <a:close/>
              </a:path>
            </a:pathLst>
          </a:custGeom>
          <a:solidFill>
            <a:srgbClr val="18549B"/>
          </a:solidFill>
        </p:spPr>
        <p:txBody>
          <a:bodyPr wrap="square" lIns="0" tIns="0" rIns="0" bIns="0" rtlCol="0"/>
          <a:lstStyle/>
          <a:p>
            <a:endParaRPr/>
          </a:p>
        </p:txBody>
      </p:sp>
      <p:sp>
        <p:nvSpPr>
          <p:cNvPr id="11" name="object 11"/>
          <p:cNvSpPr/>
          <p:nvPr/>
        </p:nvSpPr>
        <p:spPr>
          <a:xfrm>
            <a:off x="6428108" y="708366"/>
            <a:ext cx="43815" cy="59690"/>
          </a:xfrm>
          <a:custGeom>
            <a:avLst/>
            <a:gdLst/>
            <a:ahLst/>
            <a:cxnLst/>
            <a:rect l="l" t="t" r="r" b="b"/>
            <a:pathLst>
              <a:path w="43814" h="59690">
                <a:moveTo>
                  <a:pt x="43103" y="0"/>
                </a:moveTo>
                <a:lnTo>
                  <a:pt x="0" y="0"/>
                </a:lnTo>
                <a:lnTo>
                  <a:pt x="0" y="59397"/>
                </a:lnTo>
                <a:lnTo>
                  <a:pt x="43700" y="59397"/>
                </a:lnTo>
                <a:lnTo>
                  <a:pt x="43700" y="52311"/>
                </a:lnTo>
                <a:lnTo>
                  <a:pt x="7835" y="52311"/>
                </a:lnTo>
                <a:lnTo>
                  <a:pt x="7835" y="32169"/>
                </a:lnTo>
                <a:lnTo>
                  <a:pt x="40436" y="32169"/>
                </a:lnTo>
                <a:lnTo>
                  <a:pt x="40436" y="25298"/>
                </a:lnTo>
                <a:lnTo>
                  <a:pt x="7835" y="25298"/>
                </a:lnTo>
                <a:lnTo>
                  <a:pt x="7835" y="7264"/>
                </a:lnTo>
                <a:lnTo>
                  <a:pt x="43103" y="7264"/>
                </a:lnTo>
                <a:lnTo>
                  <a:pt x="43103" y="0"/>
                </a:lnTo>
                <a:close/>
              </a:path>
            </a:pathLst>
          </a:custGeom>
          <a:solidFill>
            <a:srgbClr val="18549B"/>
          </a:solidFill>
        </p:spPr>
        <p:txBody>
          <a:bodyPr wrap="square" lIns="0" tIns="0" rIns="0" bIns="0" rtlCol="0"/>
          <a:lstStyle/>
          <a:p>
            <a:endParaRPr/>
          </a:p>
        </p:txBody>
      </p:sp>
      <p:sp>
        <p:nvSpPr>
          <p:cNvPr id="12" name="object 12"/>
          <p:cNvSpPr/>
          <p:nvPr/>
        </p:nvSpPr>
        <p:spPr>
          <a:xfrm>
            <a:off x="6479256" y="708366"/>
            <a:ext cx="48260" cy="59690"/>
          </a:xfrm>
          <a:custGeom>
            <a:avLst/>
            <a:gdLst/>
            <a:ahLst/>
            <a:cxnLst/>
            <a:rect l="l" t="t" r="r" b="b"/>
            <a:pathLst>
              <a:path w="48259" h="59690">
                <a:moveTo>
                  <a:pt x="28143" y="7073"/>
                </a:moveTo>
                <a:lnTo>
                  <a:pt x="20015" y="7073"/>
                </a:lnTo>
                <a:lnTo>
                  <a:pt x="20015" y="59397"/>
                </a:lnTo>
                <a:lnTo>
                  <a:pt x="28143" y="59397"/>
                </a:lnTo>
                <a:lnTo>
                  <a:pt x="28143" y="7073"/>
                </a:lnTo>
                <a:close/>
              </a:path>
              <a:path w="48259" h="59690">
                <a:moveTo>
                  <a:pt x="48158" y="0"/>
                </a:moveTo>
                <a:lnTo>
                  <a:pt x="0" y="0"/>
                </a:lnTo>
                <a:lnTo>
                  <a:pt x="0" y="7073"/>
                </a:lnTo>
                <a:lnTo>
                  <a:pt x="48158" y="7073"/>
                </a:lnTo>
                <a:lnTo>
                  <a:pt x="48158" y="0"/>
                </a:lnTo>
                <a:close/>
              </a:path>
            </a:pathLst>
          </a:custGeom>
          <a:solidFill>
            <a:srgbClr val="18549B"/>
          </a:solidFill>
        </p:spPr>
        <p:txBody>
          <a:bodyPr wrap="square" lIns="0" tIns="0" rIns="0" bIns="0" rtlCol="0"/>
          <a:lstStyle/>
          <a:p>
            <a:endParaRPr/>
          </a:p>
        </p:txBody>
      </p:sp>
      <p:sp>
        <p:nvSpPr>
          <p:cNvPr id="13" name="object 13"/>
          <p:cNvSpPr/>
          <p:nvPr/>
        </p:nvSpPr>
        <p:spPr>
          <a:xfrm>
            <a:off x="6532419" y="706866"/>
            <a:ext cx="46355" cy="62865"/>
          </a:xfrm>
          <a:custGeom>
            <a:avLst/>
            <a:gdLst/>
            <a:ahLst/>
            <a:cxnLst/>
            <a:rect l="l" t="t" r="r" b="b"/>
            <a:pathLst>
              <a:path w="46354" h="62865">
                <a:moveTo>
                  <a:pt x="7645" y="41732"/>
                </a:moveTo>
                <a:lnTo>
                  <a:pt x="88" y="41732"/>
                </a:lnTo>
                <a:lnTo>
                  <a:pt x="0" y="48145"/>
                </a:lnTo>
                <a:lnTo>
                  <a:pt x="2006" y="53212"/>
                </a:lnTo>
                <a:lnTo>
                  <a:pt x="10159" y="60744"/>
                </a:lnTo>
                <a:lnTo>
                  <a:pt x="15798" y="62636"/>
                </a:lnTo>
                <a:lnTo>
                  <a:pt x="29171" y="62636"/>
                </a:lnTo>
                <a:lnTo>
                  <a:pt x="34607" y="61213"/>
                </a:lnTo>
                <a:lnTo>
                  <a:pt x="43448" y="55841"/>
                </a:lnTo>
                <a:lnTo>
                  <a:pt x="17043" y="55841"/>
                </a:lnTo>
                <a:lnTo>
                  <a:pt x="12522" y="53873"/>
                </a:lnTo>
                <a:lnTo>
                  <a:pt x="8597" y="47828"/>
                </a:lnTo>
                <a:lnTo>
                  <a:pt x="7835" y="45110"/>
                </a:lnTo>
                <a:lnTo>
                  <a:pt x="7645" y="41732"/>
                </a:lnTo>
                <a:close/>
              </a:path>
              <a:path w="46354" h="62865">
                <a:moveTo>
                  <a:pt x="28790" y="0"/>
                </a:moveTo>
                <a:lnTo>
                  <a:pt x="16141" y="0"/>
                </a:lnTo>
                <a:lnTo>
                  <a:pt x="11048" y="1714"/>
                </a:lnTo>
                <a:lnTo>
                  <a:pt x="3860" y="8559"/>
                </a:lnTo>
                <a:lnTo>
                  <a:pt x="2082" y="12928"/>
                </a:lnTo>
                <a:lnTo>
                  <a:pt x="2126" y="23291"/>
                </a:lnTo>
                <a:lnTo>
                  <a:pt x="3898" y="26911"/>
                </a:lnTo>
                <a:lnTo>
                  <a:pt x="9664" y="30822"/>
                </a:lnTo>
                <a:lnTo>
                  <a:pt x="13271" y="32130"/>
                </a:lnTo>
                <a:lnTo>
                  <a:pt x="30391" y="36131"/>
                </a:lnTo>
                <a:lnTo>
                  <a:pt x="33502" y="37299"/>
                </a:lnTo>
                <a:lnTo>
                  <a:pt x="37452" y="40017"/>
                </a:lnTo>
                <a:lnTo>
                  <a:pt x="38430" y="42329"/>
                </a:lnTo>
                <a:lnTo>
                  <a:pt x="38430" y="49885"/>
                </a:lnTo>
                <a:lnTo>
                  <a:pt x="36106" y="52870"/>
                </a:lnTo>
                <a:lnTo>
                  <a:pt x="29095" y="55397"/>
                </a:lnTo>
                <a:lnTo>
                  <a:pt x="26441" y="55841"/>
                </a:lnTo>
                <a:lnTo>
                  <a:pt x="43448" y="55841"/>
                </a:lnTo>
                <a:lnTo>
                  <a:pt x="43929" y="55549"/>
                </a:lnTo>
                <a:lnTo>
                  <a:pt x="46266" y="50863"/>
                </a:lnTo>
                <a:lnTo>
                  <a:pt x="46266" y="38988"/>
                </a:lnTo>
                <a:lnTo>
                  <a:pt x="44437" y="34963"/>
                </a:lnTo>
                <a:lnTo>
                  <a:pt x="38658" y="30594"/>
                </a:lnTo>
                <a:lnTo>
                  <a:pt x="35661" y="29336"/>
                </a:lnTo>
                <a:lnTo>
                  <a:pt x="18275" y="25234"/>
                </a:lnTo>
                <a:lnTo>
                  <a:pt x="14782" y="24142"/>
                </a:lnTo>
                <a:lnTo>
                  <a:pt x="13233" y="23291"/>
                </a:lnTo>
                <a:lnTo>
                  <a:pt x="10896" y="21932"/>
                </a:lnTo>
                <a:lnTo>
                  <a:pt x="9715" y="19799"/>
                </a:lnTo>
                <a:lnTo>
                  <a:pt x="9715" y="14249"/>
                </a:lnTo>
                <a:lnTo>
                  <a:pt x="10706" y="11937"/>
                </a:lnTo>
                <a:lnTo>
                  <a:pt x="14693" y="7950"/>
                </a:lnTo>
                <a:lnTo>
                  <a:pt x="17957" y="6959"/>
                </a:lnTo>
                <a:lnTo>
                  <a:pt x="41635" y="6959"/>
                </a:lnTo>
                <a:lnTo>
                  <a:pt x="33934" y="1498"/>
                </a:lnTo>
                <a:lnTo>
                  <a:pt x="28790" y="0"/>
                </a:lnTo>
                <a:close/>
              </a:path>
              <a:path w="46354" h="62865">
                <a:moveTo>
                  <a:pt x="41635" y="6959"/>
                </a:moveTo>
                <a:lnTo>
                  <a:pt x="28143" y="6959"/>
                </a:lnTo>
                <a:lnTo>
                  <a:pt x="32143" y="8496"/>
                </a:lnTo>
                <a:lnTo>
                  <a:pt x="35750" y="13309"/>
                </a:lnTo>
                <a:lnTo>
                  <a:pt x="36575" y="15735"/>
                </a:lnTo>
                <a:lnTo>
                  <a:pt x="36956" y="18910"/>
                </a:lnTo>
                <a:lnTo>
                  <a:pt x="44526" y="18910"/>
                </a:lnTo>
                <a:lnTo>
                  <a:pt x="44526" y="12318"/>
                </a:lnTo>
                <a:lnTo>
                  <a:pt x="42405" y="7505"/>
                </a:lnTo>
                <a:lnTo>
                  <a:pt x="41635" y="6959"/>
                </a:lnTo>
                <a:close/>
              </a:path>
            </a:pathLst>
          </a:custGeom>
          <a:solidFill>
            <a:srgbClr val="18549B"/>
          </a:solidFill>
        </p:spPr>
        <p:txBody>
          <a:bodyPr wrap="square" lIns="0" tIns="0" rIns="0" bIns="0" rtlCol="0"/>
          <a:lstStyle/>
          <a:p>
            <a:endParaRPr/>
          </a:p>
        </p:txBody>
      </p:sp>
      <p:sp>
        <p:nvSpPr>
          <p:cNvPr id="14" name="object 14"/>
          <p:cNvSpPr/>
          <p:nvPr/>
        </p:nvSpPr>
        <p:spPr>
          <a:xfrm>
            <a:off x="6650545" y="708366"/>
            <a:ext cx="48895" cy="59690"/>
          </a:xfrm>
          <a:custGeom>
            <a:avLst/>
            <a:gdLst/>
            <a:ahLst/>
            <a:cxnLst/>
            <a:rect l="l" t="t" r="r" b="b"/>
            <a:pathLst>
              <a:path w="48895" h="59690">
                <a:moveTo>
                  <a:pt x="31445" y="0"/>
                </a:moveTo>
                <a:lnTo>
                  <a:pt x="0" y="0"/>
                </a:lnTo>
                <a:lnTo>
                  <a:pt x="0" y="59397"/>
                </a:lnTo>
                <a:lnTo>
                  <a:pt x="8051" y="59397"/>
                </a:lnTo>
                <a:lnTo>
                  <a:pt x="8051" y="33921"/>
                </a:lnTo>
                <a:lnTo>
                  <a:pt x="43078" y="33921"/>
                </a:lnTo>
                <a:lnTo>
                  <a:pt x="41910" y="32384"/>
                </a:lnTo>
                <a:lnTo>
                  <a:pt x="40170" y="31140"/>
                </a:lnTo>
                <a:lnTo>
                  <a:pt x="37846" y="30200"/>
                </a:lnTo>
                <a:lnTo>
                  <a:pt x="40487" y="28829"/>
                </a:lnTo>
                <a:lnTo>
                  <a:pt x="42314" y="27216"/>
                </a:lnTo>
                <a:lnTo>
                  <a:pt x="8051" y="27216"/>
                </a:lnTo>
                <a:lnTo>
                  <a:pt x="8051" y="6908"/>
                </a:lnTo>
                <a:lnTo>
                  <a:pt x="44893" y="6908"/>
                </a:lnTo>
                <a:lnTo>
                  <a:pt x="43484" y="4508"/>
                </a:lnTo>
                <a:lnTo>
                  <a:pt x="35115" y="647"/>
                </a:lnTo>
                <a:lnTo>
                  <a:pt x="31445" y="0"/>
                </a:lnTo>
                <a:close/>
              </a:path>
              <a:path w="48895" h="59690">
                <a:moveTo>
                  <a:pt x="43078" y="33921"/>
                </a:moveTo>
                <a:lnTo>
                  <a:pt x="29032" y="33921"/>
                </a:lnTo>
                <a:lnTo>
                  <a:pt x="31381" y="34277"/>
                </a:lnTo>
                <a:lnTo>
                  <a:pt x="35496" y="36334"/>
                </a:lnTo>
                <a:lnTo>
                  <a:pt x="36893" y="38925"/>
                </a:lnTo>
                <a:lnTo>
                  <a:pt x="37680" y="55041"/>
                </a:lnTo>
                <a:lnTo>
                  <a:pt x="37795" y="56603"/>
                </a:lnTo>
                <a:lnTo>
                  <a:pt x="38125" y="58216"/>
                </a:lnTo>
                <a:lnTo>
                  <a:pt x="38341" y="58889"/>
                </a:lnTo>
                <a:lnTo>
                  <a:pt x="38620" y="59397"/>
                </a:lnTo>
                <a:lnTo>
                  <a:pt x="48475" y="59397"/>
                </a:lnTo>
                <a:lnTo>
                  <a:pt x="48475" y="58064"/>
                </a:lnTo>
                <a:lnTo>
                  <a:pt x="47244" y="57518"/>
                </a:lnTo>
                <a:lnTo>
                  <a:pt x="46380" y="56311"/>
                </a:lnTo>
                <a:lnTo>
                  <a:pt x="45605" y="53314"/>
                </a:lnTo>
                <a:lnTo>
                  <a:pt x="45402" y="51625"/>
                </a:lnTo>
                <a:lnTo>
                  <a:pt x="44907" y="37947"/>
                </a:lnTo>
                <a:lnTo>
                  <a:pt x="44246" y="35458"/>
                </a:lnTo>
                <a:lnTo>
                  <a:pt x="43078" y="33921"/>
                </a:lnTo>
                <a:close/>
              </a:path>
              <a:path w="48895" h="59690">
                <a:moveTo>
                  <a:pt x="44893" y="6908"/>
                </a:moveTo>
                <a:lnTo>
                  <a:pt x="29832" y="6908"/>
                </a:lnTo>
                <a:lnTo>
                  <a:pt x="31978" y="7315"/>
                </a:lnTo>
                <a:lnTo>
                  <a:pt x="36550" y="9652"/>
                </a:lnTo>
                <a:lnTo>
                  <a:pt x="38049" y="12547"/>
                </a:lnTo>
                <a:lnTo>
                  <a:pt x="38049" y="20713"/>
                </a:lnTo>
                <a:lnTo>
                  <a:pt x="36982" y="23444"/>
                </a:lnTo>
                <a:lnTo>
                  <a:pt x="32702" y="26454"/>
                </a:lnTo>
                <a:lnTo>
                  <a:pt x="29806" y="27216"/>
                </a:lnTo>
                <a:lnTo>
                  <a:pt x="42314" y="27216"/>
                </a:lnTo>
                <a:lnTo>
                  <a:pt x="42545" y="27012"/>
                </a:lnTo>
                <a:lnTo>
                  <a:pt x="45478" y="22479"/>
                </a:lnTo>
                <a:lnTo>
                  <a:pt x="46228" y="19570"/>
                </a:lnTo>
                <a:lnTo>
                  <a:pt x="46228" y="9182"/>
                </a:lnTo>
                <a:lnTo>
                  <a:pt x="44893" y="6908"/>
                </a:lnTo>
                <a:close/>
              </a:path>
            </a:pathLst>
          </a:custGeom>
          <a:solidFill>
            <a:srgbClr val="18549B"/>
          </a:solidFill>
        </p:spPr>
        <p:txBody>
          <a:bodyPr wrap="square" lIns="0" tIns="0" rIns="0" bIns="0" rtlCol="0"/>
          <a:lstStyle/>
          <a:p>
            <a:endParaRPr/>
          </a:p>
        </p:txBody>
      </p:sp>
      <p:sp>
        <p:nvSpPr>
          <p:cNvPr id="15" name="object 15"/>
          <p:cNvSpPr/>
          <p:nvPr/>
        </p:nvSpPr>
        <p:spPr>
          <a:xfrm>
            <a:off x="6711800" y="708366"/>
            <a:ext cx="43815" cy="59690"/>
          </a:xfrm>
          <a:custGeom>
            <a:avLst/>
            <a:gdLst/>
            <a:ahLst/>
            <a:cxnLst/>
            <a:rect l="l" t="t" r="r" b="b"/>
            <a:pathLst>
              <a:path w="43815" h="59690">
                <a:moveTo>
                  <a:pt x="43103" y="0"/>
                </a:moveTo>
                <a:lnTo>
                  <a:pt x="0" y="0"/>
                </a:lnTo>
                <a:lnTo>
                  <a:pt x="0" y="59397"/>
                </a:lnTo>
                <a:lnTo>
                  <a:pt x="43700" y="59397"/>
                </a:lnTo>
                <a:lnTo>
                  <a:pt x="43700" y="52311"/>
                </a:lnTo>
                <a:lnTo>
                  <a:pt x="7835" y="52311"/>
                </a:lnTo>
                <a:lnTo>
                  <a:pt x="7835" y="32169"/>
                </a:lnTo>
                <a:lnTo>
                  <a:pt x="40436" y="32169"/>
                </a:lnTo>
                <a:lnTo>
                  <a:pt x="40436" y="25298"/>
                </a:lnTo>
                <a:lnTo>
                  <a:pt x="7835" y="25298"/>
                </a:lnTo>
                <a:lnTo>
                  <a:pt x="7835" y="7264"/>
                </a:lnTo>
                <a:lnTo>
                  <a:pt x="43103" y="7264"/>
                </a:lnTo>
                <a:lnTo>
                  <a:pt x="43103" y="0"/>
                </a:lnTo>
                <a:close/>
              </a:path>
            </a:pathLst>
          </a:custGeom>
          <a:solidFill>
            <a:srgbClr val="18549B"/>
          </a:solidFill>
        </p:spPr>
        <p:txBody>
          <a:bodyPr wrap="square" lIns="0" tIns="0" rIns="0" bIns="0" rtlCol="0"/>
          <a:lstStyle/>
          <a:p>
            <a:endParaRPr/>
          </a:p>
        </p:txBody>
      </p:sp>
      <p:sp>
        <p:nvSpPr>
          <p:cNvPr id="16" name="object 16"/>
          <p:cNvSpPr/>
          <p:nvPr/>
        </p:nvSpPr>
        <p:spPr>
          <a:xfrm>
            <a:off x="6762894" y="708366"/>
            <a:ext cx="53340" cy="59690"/>
          </a:xfrm>
          <a:custGeom>
            <a:avLst/>
            <a:gdLst/>
            <a:ahLst/>
            <a:cxnLst/>
            <a:rect l="l" t="t" r="r" b="b"/>
            <a:pathLst>
              <a:path w="53340" h="59690">
                <a:moveTo>
                  <a:pt x="31457" y="0"/>
                </a:moveTo>
                <a:lnTo>
                  <a:pt x="22364" y="0"/>
                </a:lnTo>
                <a:lnTo>
                  <a:pt x="0" y="59397"/>
                </a:lnTo>
                <a:lnTo>
                  <a:pt x="8254" y="59397"/>
                </a:lnTo>
                <a:lnTo>
                  <a:pt x="14693" y="41592"/>
                </a:lnTo>
                <a:lnTo>
                  <a:pt x="46549" y="41592"/>
                </a:lnTo>
                <a:lnTo>
                  <a:pt x="44176" y="35051"/>
                </a:lnTo>
                <a:lnTo>
                  <a:pt x="17068" y="35052"/>
                </a:lnTo>
                <a:lnTo>
                  <a:pt x="26568" y="8801"/>
                </a:lnTo>
                <a:lnTo>
                  <a:pt x="34651" y="8801"/>
                </a:lnTo>
                <a:lnTo>
                  <a:pt x="31457" y="0"/>
                </a:lnTo>
                <a:close/>
              </a:path>
              <a:path w="53340" h="59690">
                <a:moveTo>
                  <a:pt x="46549" y="41592"/>
                </a:moveTo>
                <a:lnTo>
                  <a:pt x="37998" y="41592"/>
                </a:lnTo>
                <a:lnTo>
                  <a:pt x="44195" y="59397"/>
                </a:lnTo>
                <a:lnTo>
                  <a:pt x="53009" y="59397"/>
                </a:lnTo>
                <a:lnTo>
                  <a:pt x="46549" y="41592"/>
                </a:lnTo>
                <a:close/>
              </a:path>
              <a:path w="53340" h="59690">
                <a:moveTo>
                  <a:pt x="34651" y="8801"/>
                </a:moveTo>
                <a:lnTo>
                  <a:pt x="26568" y="8801"/>
                </a:lnTo>
                <a:lnTo>
                  <a:pt x="35712" y="35052"/>
                </a:lnTo>
                <a:lnTo>
                  <a:pt x="44176" y="35051"/>
                </a:lnTo>
                <a:lnTo>
                  <a:pt x="34651" y="8801"/>
                </a:lnTo>
                <a:close/>
              </a:path>
            </a:pathLst>
          </a:custGeom>
          <a:solidFill>
            <a:srgbClr val="18549B"/>
          </a:solidFill>
        </p:spPr>
        <p:txBody>
          <a:bodyPr wrap="square" lIns="0" tIns="0" rIns="0" bIns="0" rtlCol="0"/>
          <a:lstStyle/>
          <a:p>
            <a:endParaRPr/>
          </a:p>
        </p:txBody>
      </p:sp>
      <p:sp>
        <p:nvSpPr>
          <p:cNvPr id="17" name="object 17"/>
          <p:cNvSpPr/>
          <p:nvPr/>
        </p:nvSpPr>
        <p:spPr>
          <a:xfrm>
            <a:off x="6824822" y="708366"/>
            <a:ext cx="38100" cy="59690"/>
          </a:xfrm>
          <a:custGeom>
            <a:avLst/>
            <a:gdLst/>
            <a:ahLst/>
            <a:cxnLst/>
            <a:rect l="l" t="t" r="r" b="b"/>
            <a:pathLst>
              <a:path w="38100" h="59690">
                <a:moveTo>
                  <a:pt x="8039" y="0"/>
                </a:moveTo>
                <a:lnTo>
                  <a:pt x="0" y="0"/>
                </a:lnTo>
                <a:lnTo>
                  <a:pt x="0" y="59397"/>
                </a:lnTo>
                <a:lnTo>
                  <a:pt x="37833" y="59397"/>
                </a:lnTo>
                <a:lnTo>
                  <a:pt x="37833" y="52311"/>
                </a:lnTo>
                <a:lnTo>
                  <a:pt x="8039" y="52311"/>
                </a:lnTo>
                <a:lnTo>
                  <a:pt x="8039" y="0"/>
                </a:lnTo>
                <a:close/>
              </a:path>
            </a:pathLst>
          </a:custGeom>
          <a:solidFill>
            <a:srgbClr val="18549B"/>
          </a:solidFill>
        </p:spPr>
        <p:txBody>
          <a:bodyPr wrap="square" lIns="0" tIns="0" rIns="0" bIns="0" rtlCol="0"/>
          <a:lstStyle/>
          <a:p>
            <a:endParaRPr/>
          </a:p>
        </p:txBody>
      </p:sp>
      <p:sp>
        <p:nvSpPr>
          <p:cNvPr id="18" name="object 18"/>
          <p:cNvSpPr/>
          <p:nvPr/>
        </p:nvSpPr>
        <p:spPr>
          <a:xfrm>
            <a:off x="6895132" y="708366"/>
            <a:ext cx="48895" cy="59690"/>
          </a:xfrm>
          <a:custGeom>
            <a:avLst/>
            <a:gdLst/>
            <a:ahLst/>
            <a:cxnLst/>
            <a:rect l="l" t="t" r="r" b="b"/>
            <a:pathLst>
              <a:path w="48895" h="59690">
                <a:moveTo>
                  <a:pt x="31445" y="0"/>
                </a:moveTo>
                <a:lnTo>
                  <a:pt x="0" y="0"/>
                </a:lnTo>
                <a:lnTo>
                  <a:pt x="0" y="59397"/>
                </a:lnTo>
                <a:lnTo>
                  <a:pt x="8051" y="59397"/>
                </a:lnTo>
                <a:lnTo>
                  <a:pt x="8051" y="33921"/>
                </a:lnTo>
                <a:lnTo>
                  <a:pt x="43078" y="33921"/>
                </a:lnTo>
                <a:lnTo>
                  <a:pt x="41910" y="32384"/>
                </a:lnTo>
                <a:lnTo>
                  <a:pt x="40170" y="31140"/>
                </a:lnTo>
                <a:lnTo>
                  <a:pt x="37846" y="30200"/>
                </a:lnTo>
                <a:lnTo>
                  <a:pt x="40487" y="28829"/>
                </a:lnTo>
                <a:lnTo>
                  <a:pt x="42314" y="27216"/>
                </a:lnTo>
                <a:lnTo>
                  <a:pt x="8051" y="27216"/>
                </a:lnTo>
                <a:lnTo>
                  <a:pt x="8051" y="6908"/>
                </a:lnTo>
                <a:lnTo>
                  <a:pt x="44893" y="6908"/>
                </a:lnTo>
                <a:lnTo>
                  <a:pt x="43484" y="4508"/>
                </a:lnTo>
                <a:lnTo>
                  <a:pt x="35115" y="647"/>
                </a:lnTo>
                <a:lnTo>
                  <a:pt x="31445" y="0"/>
                </a:lnTo>
                <a:close/>
              </a:path>
              <a:path w="48895" h="59690">
                <a:moveTo>
                  <a:pt x="43078" y="33921"/>
                </a:moveTo>
                <a:lnTo>
                  <a:pt x="29032" y="33921"/>
                </a:lnTo>
                <a:lnTo>
                  <a:pt x="31381" y="34277"/>
                </a:lnTo>
                <a:lnTo>
                  <a:pt x="35496" y="36334"/>
                </a:lnTo>
                <a:lnTo>
                  <a:pt x="36893" y="38925"/>
                </a:lnTo>
                <a:lnTo>
                  <a:pt x="37680" y="55041"/>
                </a:lnTo>
                <a:lnTo>
                  <a:pt x="37795" y="56603"/>
                </a:lnTo>
                <a:lnTo>
                  <a:pt x="38125" y="58216"/>
                </a:lnTo>
                <a:lnTo>
                  <a:pt x="38341" y="58889"/>
                </a:lnTo>
                <a:lnTo>
                  <a:pt x="38620" y="59397"/>
                </a:lnTo>
                <a:lnTo>
                  <a:pt x="48475" y="59397"/>
                </a:lnTo>
                <a:lnTo>
                  <a:pt x="48475" y="58064"/>
                </a:lnTo>
                <a:lnTo>
                  <a:pt x="47244" y="57518"/>
                </a:lnTo>
                <a:lnTo>
                  <a:pt x="46380" y="56311"/>
                </a:lnTo>
                <a:lnTo>
                  <a:pt x="45605" y="53314"/>
                </a:lnTo>
                <a:lnTo>
                  <a:pt x="45402" y="51625"/>
                </a:lnTo>
                <a:lnTo>
                  <a:pt x="44907" y="37947"/>
                </a:lnTo>
                <a:lnTo>
                  <a:pt x="44246" y="35458"/>
                </a:lnTo>
                <a:lnTo>
                  <a:pt x="43078" y="33921"/>
                </a:lnTo>
                <a:close/>
              </a:path>
              <a:path w="48895" h="59690">
                <a:moveTo>
                  <a:pt x="44893" y="6908"/>
                </a:moveTo>
                <a:lnTo>
                  <a:pt x="29832" y="6908"/>
                </a:lnTo>
                <a:lnTo>
                  <a:pt x="31965" y="7315"/>
                </a:lnTo>
                <a:lnTo>
                  <a:pt x="33566" y="8115"/>
                </a:lnTo>
                <a:lnTo>
                  <a:pt x="36550" y="9652"/>
                </a:lnTo>
                <a:lnTo>
                  <a:pt x="38049" y="12547"/>
                </a:lnTo>
                <a:lnTo>
                  <a:pt x="38049" y="20713"/>
                </a:lnTo>
                <a:lnTo>
                  <a:pt x="36982" y="23444"/>
                </a:lnTo>
                <a:lnTo>
                  <a:pt x="32702" y="26454"/>
                </a:lnTo>
                <a:lnTo>
                  <a:pt x="29806" y="27216"/>
                </a:lnTo>
                <a:lnTo>
                  <a:pt x="42314" y="27216"/>
                </a:lnTo>
                <a:lnTo>
                  <a:pt x="42545" y="27012"/>
                </a:lnTo>
                <a:lnTo>
                  <a:pt x="45478" y="22479"/>
                </a:lnTo>
                <a:lnTo>
                  <a:pt x="46228" y="19570"/>
                </a:lnTo>
                <a:lnTo>
                  <a:pt x="46228" y="9182"/>
                </a:lnTo>
                <a:lnTo>
                  <a:pt x="44893" y="6908"/>
                </a:lnTo>
                <a:close/>
              </a:path>
            </a:pathLst>
          </a:custGeom>
          <a:solidFill>
            <a:srgbClr val="18549B"/>
          </a:solidFill>
        </p:spPr>
        <p:txBody>
          <a:bodyPr wrap="square" lIns="0" tIns="0" rIns="0" bIns="0" rtlCol="0"/>
          <a:lstStyle/>
          <a:p>
            <a:endParaRPr/>
          </a:p>
        </p:txBody>
      </p:sp>
      <p:sp>
        <p:nvSpPr>
          <p:cNvPr id="19" name="object 19"/>
          <p:cNvSpPr/>
          <p:nvPr/>
        </p:nvSpPr>
        <p:spPr>
          <a:xfrm>
            <a:off x="6956399" y="708366"/>
            <a:ext cx="43815" cy="59690"/>
          </a:xfrm>
          <a:custGeom>
            <a:avLst/>
            <a:gdLst/>
            <a:ahLst/>
            <a:cxnLst/>
            <a:rect l="l" t="t" r="r" b="b"/>
            <a:pathLst>
              <a:path w="43815" h="59690">
                <a:moveTo>
                  <a:pt x="43091" y="0"/>
                </a:moveTo>
                <a:lnTo>
                  <a:pt x="0" y="0"/>
                </a:lnTo>
                <a:lnTo>
                  <a:pt x="0" y="59397"/>
                </a:lnTo>
                <a:lnTo>
                  <a:pt x="43700" y="59397"/>
                </a:lnTo>
                <a:lnTo>
                  <a:pt x="43700" y="52311"/>
                </a:lnTo>
                <a:lnTo>
                  <a:pt x="7835" y="52311"/>
                </a:lnTo>
                <a:lnTo>
                  <a:pt x="7835" y="32169"/>
                </a:lnTo>
                <a:lnTo>
                  <a:pt x="40436" y="32169"/>
                </a:lnTo>
                <a:lnTo>
                  <a:pt x="40436" y="25298"/>
                </a:lnTo>
                <a:lnTo>
                  <a:pt x="7835" y="25298"/>
                </a:lnTo>
                <a:lnTo>
                  <a:pt x="7835" y="7264"/>
                </a:lnTo>
                <a:lnTo>
                  <a:pt x="43091" y="7264"/>
                </a:lnTo>
                <a:lnTo>
                  <a:pt x="43091" y="0"/>
                </a:lnTo>
                <a:close/>
              </a:path>
            </a:pathLst>
          </a:custGeom>
          <a:solidFill>
            <a:srgbClr val="18549B"/>
          </a:solidFill>
        </p:spPr>
        <p:txBody>
          <a:bodyPr wrap="square" lIns="0" tIns="0" rIns="0" bIns="0" rtlCol="0"/>
          <a:lstStyle/>
          <a:p>
            <a:endParaRPr/>
          </a:p>
        </p:txBody>
      </p:sp>
      <p:sp>
        <p:nvSpPr>
          <p:cNvPr id="20" name="object 20"/>
          <p:cNvSpPr/>
          <p:nvPr/>
        </p:nvSpPr>
        <p:spPr>
          <a:xfrm>
            <a:off x="7007546" y="708366"/>
            <a:ext cx="48260" cy="59690"/>
          </a:xfrm>
          <a:custGeom>
            <a:avLst/>
            <a:gdLst/>
            <a:ahLst/>
            <a:cxnLst/>
            <a:rect l="l" t="t" r="r" b="b"/>
            <a:pathLst>
              <a:path w="48259" h="59690">
                <a:moveTo>
                  <a:pt x="28143" y="7073"/>
                </a:moveTo>
                <a:lnTo>
                  <a:pt x="20015" y="7073"/>
                </a:lnTo>
                <a:lnTo>
                  <a:pt x="20015" y="59397"/>
                </a:lnTo>
                <a:lnTo>
                  <a:pt x="28143" y="59397"/>
                </a:lnTo>
                <a:lnTo>
                  <a:pt x="28143" y="7073"/>
                </a:lnTo>
                <a:close/>
              </a:path>
              <a:path w="48259" h="59690">
                <a:moveTo>
                  <a:pt x="48158" y="0"/>
                </a:moveTo>
                <a:lnTo>
                  <a:pt x="0" y="0"/>
                </a:lnTo>
                <a:lnTo>
                  <a:pt x="0" y="7073"/>
                </a:lnTo>
                <a:lnTo>
                  <a:pt x="48158" y="7073"/>
                </a:lnTo>
                <a:lnTo>
                  <a:pt x="48158" y="0"/>
                </a:lnTo>
                <a:close/>
              </a:path>
            </a:pathLst>
          </a:custGeom>
          <a:solidFill>
            <a:srgbClr val="18549B"/>
          </a:solidFill>
        </p:spPr>
        <p:txBody>
          <a:bodyPr wrap="square" lIns="0" tIns="0" rIns="0" bIns="0" rtlCol="0"/>
          <a:lstStyle/>
          <a:p>
            <a:endParaRPr/>
          </a:p>
        </p:txBody>
      </p:sp>
      <p:sp>
        <p:nvSpPr>
          <p:cNvPr id="21" name="object 21"/>
          <p:cNvSpPr/>
          <p:nvPr/>
        </p:nvSpPr>
        <p:spPr>
          <a:xfrm>
            <a:off x="7065325" y="708366"/>
            <a:ext cx="46990" cy="61594"/>
          </a:xfrm>
          <a:custGeom>
            <a:avLst/>
            <a:gdLst/>
            <a:ahLst/>
            <a:cxnLst/>
            <a:rect l="l" t="t" r="r" b="b"/>
            <a:pathLst>
              <a:path w="46990" h="61595">
                <a:moveTo>
                  <a:pt x="8140" y="0"/>
                </a:moveTo>
                <a:lnTo>
                  <a:pt x="0" y="0"/>
                </a:lnTo>
                <a:lnTo>
                  <a:pt x="65" y="41021"/>
                </a:lnTo>
                <a:lnTo>
                  <a:pt x="1003" y="46291"/>
                </a:lnTo>
                <a:lnTo>
                  <a:pt x="6565" y="57391"/>
                </a:lnTo>
                <a:lnTo>
                  <a:pt x="13398" y="60972"/>
                </a:lnTo>
                <a:lnTo>
                  <a:pt x="33527" y="60972"/>
                </a:lnTo>
                <a:lnTo>
                  <a:pt x="40373" y="57391"/>
                </a:lnTo>
                <a:lnTo>
                  <a:pt x="42116" y="53936"/>
                </a:lnTo>
                <a:lnTo>
                  <a:pt x="17068" y="53936"/>
                </a:lnTo>
                <a:lnTo>
                  <a:pt x="13004" y="51777"/>
                </a:lnTo>
                <a:lnTo>
                  <a:pt x="10579" y="47459"/>
                </a:lnTo>
                <a:lnTo>
                  <a:pt x="8940" y="44615"/>
                </a:lnTo>
                <a:lnTo>
                  <a:pt x="8140" y="41021"/>
                </a:lnTo>
                <a:lnTo>
                  <a:pt x="8140" y="0"/>
                </a:lnTo>
                <a:close/>
              </a:path>
              <a:path w="46990" h="61595">
                <a:moveTo>
                  <a:pt x="46964" y="0"/>
                </a:moveTo>
                <a:lnTo>
                  <a:pt x="38823" y="0"/>
                </a:lnTo>
                <a:lnTo>
                  <a:pt x="38821" y="41021"/>
                </a:lnTo>
                <a:lnTo>
                  <a:pt x="38163" y="44399"/>
                </a:lnTo>
                <a:lnTo>
                  <a:pt x="34353" y="51600"/>
                </a:lnTo>
                <a:lnTo>
                  <a:pt x="29679" y="53936"/>
                </a:lnTo>
                <a:lnTo>
                  <a:pt x="42116" y="53936"/>
                </a:lnTo>
                <a:lnTo>
                  <a:pt x="45973" y="46291"/>
                </a:lnTo>
                <a:lnTo>
                  <a:pt x="46899" y="41021"/>
                </a:lnTo>
                <a:lnTo>
                  <a:pt x="46964" y="0"/>
                </a:lnTo>
                <a:close/>
              </a:path>
            </a:pathLst>
          </a:custGeom>
          <a:solidFill>
            <a:srgbClr val="18549B"/>
          </a:solidFill>
        </p:spPr>
        <p:txBody>
          <a:bodyPr wrap="square" lIns="0" tIns="0" rIns="0" bIns="0" rtlCol="0"/>
          <a:lstStyle/>
          <a:p>
            <a:endParaRPr/>
          </a:p>
        </p:txBody>
      </p:sp>
      <p:sp>
        <p:nvSpPr>
          <p:cNvPr id="22" name="object 22"/>
          <p:cNvSpPr/>
          <p:nvPr/>
        </p:nvSpPr>
        <p:spPr>
          <a:xfrm>
            <a:off x="7123880" y="708366"/>
            <a:ext cx="48895" cy="59690"/>
          </a:xfrm>
          <a:custGeom>
            <a:avLst/>
            <a:gdLst/>
            <a:ahLst/>
            <a:cxnLst/>
            <a:rect l="l" t="t" r="r" b="b"/>
            <a:pathLst>
              <a:path w="48895" h="59690">
                <a:moveTo>
                  <a:pt x="31445" y="0"/>
                </a:moveTo>
                <a:lnTo>
                  <a:pt x="0" y="0"/>
                </a:lnTo>
                <a:lnTo>
                  <a:pt x="0" y="59397"/>
                </a:lnTo>
                <a:lnTo>
                  <a:pt x="8051" y="59397"/>
                </a:lnTo>
                <a:lnTo>
                  <a:pt x="8051" y="33921"/>
                </a:lnTo>
                <a:lnTo>
                  <a:pt x="43078" y="33921"/>
                </a:lnTo>
                <a:lnTo>
                  <a:pt x="41910" y="32384"/>
                </a:lnTo>
                <a:lnTo>
                  <a:pt x="40170" y="31140"/>
                </a:lnTo>
                <a:lnTo>
                  <a:pt x="37846" y="30200"/>
                </a:lnTo>
                <a:lnTo>
                  <a:pt x="40487" y="28829"/>
                </a:lnTo>
                <a:lnTo>
                  <a:pt x="42314" y="27216"/>
                </a:lnTo>
                <a:lnTo>
                  <a:pt x="8051" y="27216"/>
                </a:lnTo>
                <a:lnTo>
                  <a:pt x="8051" y="6908"/>
                </a:lnTo>
                <a:lnTo>
                  <a:pt x="44893" y="6908"/>
                </a:lnTo>
                <a:lnTo>
                  <a:pt x="43484" y="4508"/>
                </a:lnTo>
                <a:lnTo>
                  <a:pt x="35115" y="647"/>
                </a:lnTo>
                <a:lnTo>
                  <a:pt x="31445" y="0"/>
                </a:lnTo>
                <a:close/>
              </a:path>
              <a:path w="48895" h="59690">
                <a:moveTo>
                  <a:pt x="43078" y="33921"/>
                </a:moveTo>
                <a:lnTo>
                  <a:pt x="29032" y="33921"/>
                </a:lnTo>
                <a:lnTo>
                  <a:pt x="31381" y="34277"/>
                </a:lnTo>
                <a:lnTo>
                  <a:pt x="35496" y="36334"/>
                </a:lnTo>
                <a:lnTo>
                  <a:pt x="36893" y="38925"/>
                </a:lnTo>
                <a:lnTo>
                  <a:pt x="37680" y="55041"/>
                </a:lnTo>
                <a:lnTo>
                  <a:pt x="37795" y="56603"/>
                </a:lnTo>
                <a:lnTo>
                  <a:pt x="38125" y="58216"/>
                </a:lnTo>
                <a:lnTo>
                  <a:pt x="38341" y="58889"/>
                </a:lnTo>
                <a:lnTo>
                  <a:pt x="38620" y="59397"/>
                </a:lnTo>
                <a:lnTo>
                  <a:pt x="48475" y="59397"/>
                </a:lnTo>
                <a:lnTo>
                  <a:pt x="48475" y="58064"/>
                </a:lnTo>
                <a:lnTo>
                  <a:pt x="47244" y="57518"/>
                </a:lnTo>
                <a:lnTo>
                  <a:pt x="46380" y="56311"/>
                </a:lnTo>
                <a:lnTo>
                  <a:pt x="45605" y="53314"/>
                </a:lnTo>
                <a:lnTo>
                  <a:pt x="45402" y="51625"/>
                </a:lnTo>
                <a:lnTo>
                  <a:pt x="44907" y="37947"/>
                </a:lnTo>
                <a:lnTo>
                  <a:pt x="44246" y="35458"/>
                </a:lnTo>
                <a:lnTo>
                  <a:pt x="43078" y="33921"/>
                </a:lnTo>
                <a:close/>
              </a:path>
              <a:path w="48895" h="59690">
                <a:moveTo>
                  <a:pt x="44893" y="6908"/>
                </a:moveTo>
                <a:lnTo>
                  <a:pt x="29832" y="6908"/>
                </a:lnTo>
                <a:lnTo>
                  <a:pt x="31978" y="7315"/>
                </a:lnTo>
                <a:lnTo>
                  <a:pt x="36550" y="9652"/>
                </a:lnTo>
                <a:lnTo>
                  <a:pt x="38049" y="12547"/>
                </a:lnTo>
                <a:lnTo>
                  <a:pt x="38049" y="20713"/>
                </a:lnTo>
                <a:lnTo>
                  <a:pt x="36982" y="23444"/>
                </a:lnTo>
                <a:lnTo>
                  <a:pt x="32702" y="26454"/>
                </a:lnTo>
                <a:lnTo>
                  <a:pt x="29806" y="27216"/>
                </a:lnTo>
                <a:lnTo>
                  <a:pt x="42314" y="27216"/>
                </a:lnTo>
                <a:lnTo>
                  <a:pt x="42545" y="27012"/>
                </a:lnTo>
                <a:lnTo>
                  <a:pt x="45478" y="22479"/>
                </a:lnTo>
                <a:lnTo>
                  <a:pt x="46228" y="19570"/>
                </a:lnTo>
                <a:lnTo>
                  <a:pt x="46228" y="9182"/>
                </a:lnTo>
                <a:lnTo>
                  <a:pt x="44893" y="6908"/>
                </a:lnTo>
                <a:close/>
              </a:path>
            </a:pathLst>
          </a:custGeom>
          <a:solidFill>
            <a:srgbClr val="18549B"/>
          </a:solidFill>
        </p:spPr>
        <p:txBody>
          <a:bodyPr wrap="square" lIns="0" tIns="0" rIns="0" bIns="0" rtlCol="0"/>
          <a:lstStyle/>
          <a:p>
            <a:endParaRPr/>
          </a:p>
        </p:txBody>
      </p:sp>
      <p:sp>
        <p:nvSpPr>
          <p:cNvPr id="23" name="object 23"/>
          <p:cNvSpPr/>
          <p:nvPr/>
        </p:nvSpPr>
        <p:spPr>
          <a:xfrm>
            <a:off x="7184380" y="708366"/>
            <a:ext cx="46990" cy="59690"/>
          </a:xfrm>
          <a:custGeom>
            <a:avLst/>
            <a:gdLst/>
            <a:ahLst/>
            <a:cxnLst/>
            <a:rect l="l" t="t" r="r" b="b"/>
            <a:pathLst>
              <a:path w="46990" h="59690">
                <a:moveTo>
                  <a:pt x="9474" y="0"/>
                </a:moveTo>
                <a:lnTo>
                  <a:pt x="0" y="0"/>
                </a:lnTo>
                <a:lnTo>
                  <a:pt x="0" y="59397"/>
                </a:lnTo>
                <a:lnTo>
                  <a:pt x="7670" y="59397"/>
                </a:lnTo>
                <a:lnTo>
                  <a:pt x="7670" y="11455"/>
                </a:lnTo>
                <a:lnTo>
                  <a:pt x="16545" y="11455"/>
                </a:lnTo>
                <a:lnTo>
                  <a:pt x="9474" y="0"/>
                </a:lnTo>
                <a:close/>
              </a:path>
              <a:path w="46990" h="59690">
                <a:moveTo>
                  <a:pt x="16545" y="11455"/>
                </a:moveTo>
                <a:lnTo>
                  <a:pt x="7670" y="11455"/>
                </a:lnTo>
                <a:lnTo>
                  <a:pt x="37744" y="59397"/>
                </a:lnTo>
                <a:lnTo>
                  <a:pt x="46774" y="59397"/>
                </a:lnTo>
                <a:lnTo>
                  <a:pt x="46774" y="47980"/>
                </a:lnTo>
                <a:lnTo>
                  <a:pt x="39090" y="47980"/>
                </a:lnTo>
                <a:lnTo>
                  <a:pt x="16545" y="11455"/>
                </a:lnTo>
                <a:close/>
              </a:path>
              <a:path w="46990" h="59690">
                <a:moveTo>
                  <a:pt x="46774" y="0"/>
                </a:moveTo>
                <a:lnTo>
                  <a:pt x="39090" y="0"/>
                </a:lnTo>
                <a:lnTo>
                  <a:pt x="39090" y="47980"/>
                </a:lnTo>
                <a:lnTo>
                  <a:pt x="46774" y="47980"/>
                </a:lnTo>
                <a:lnTo>
                  <a:pt x="46774" y="0"/>
                </a:lnTo>
                <a:close/>
              </a:path>
            </a:pathLst>
          </a:custGeom>
          <a:solidFill>
            <a:srgbClr val="18549B"/>
          </a:solidFill>
        </p:spPr>
        <p:txBody>
          <a:bodyPr wrap="square" lIns="0" tIns="0" rIns="0" bIns="0" rtlCol="0"/>
          <a:lstStyle/>
          <a:p>
            <a:endParaRPr/>
          </a:p>
        </p:txBody>
      </p:sp>
      <p:sp>
        <p:nvSpPr>
          <p:cNvPr id="24" name="object 24"/>
          <p:cNvSpPr/>
          <p:nvPr/>
        </p:nvSpPr>
        <p:spPr>
          <a:xfrm>
            <a:off x="7243446" y="706866"/>
            <a:ext cx="46355" cy="62865"/>
          </a:xfrm>
          <a:custGeom>
            <a:avLst/>
            <a:gdLst/>
            <a:ahLst/>
            <a:cxnLst/>
            <a:rect l="l" t="t" r="r" b="b"/>
            <a:pathLst>
              <a:path w="46354" h="62865">
                <a:moveTo>
                  <a:pt x="7645" y="41732"/>
                </a:moveTo>
                <a:lnTo>
                  <a:pt x="88" y="41732"/>
                </a:lnTo>
                <a:lnTo>
                  <a:pt x="0" y="48145"/>
                </a:lnTo>
                <a:lnTo>
                  <a:pt x="2006" y="53212"/>
                </a:lnTo>
                <a:lnTo>
                  <a:pt x="10159" y="60744"/>
                </a:lnTo>
                <a:lnTo>
                  <a:pt x="15798" y="62636"/>
                </a:lnTo>
                <a:lnTo>
                  <a:pt x="29171" y="62636"/>
                </a:lnTo>
                <a:lnTo>
                  <a:pt x="34607" y="61213"/>
                </a:lnTo>
                <a:lnTo>
                  <a:pt x="43448" y="55841"/>
                </a:lnTo>
                <a:lnTo>
                  <a:pt x="17043" y="55841"/>
                </a:lnTo>
                <a:lnTo>
                  <a:pt x="12522" y="53873"/>
                </a:lnTo>
                <a:lnTo>
                  <a:pt x="8597" y="47828"/>
                </a:lnTo>
                <a:lnTo>
                  <a:pt x="7835" y="45110"/>
                </a:lnTo>
                <a:lnTo>
                  <a:pt x="7645" y="41732"/>
                </a:lnTo>
                <a:close/>
              </a:path>
              <a:path w="46354" h="62865">
                <a:moveTo>
                  <a:pt x="28790" y="0"/>
                </a:moveTo>
                <a:lnTo>
                  <a:pt x="16141" y="0"/>
                </a:lnTo>
                <a:lnTo>
                  <a:pt x="11048" y="1714"/>
                </a:lnTo>
                <a:lnTo>
                  <a:pt x="3860" y="8559"/>
                </a:lnTo>
                <a:lnTo>
                  <a:pt x="2070" y="12928"/>
                </a:lnTo>
                <a:lnTo>
                  <a:pt x="2113" y="23291"/>
                </a:lnTo>
                <a:lnTo>
                  <a:pt x="3898" y="26911"/>
                </a:lnTo>
                <a:lnTo>
                  <a:pt x="9664" y="30822"/>
                </a:lnTo>
                <a:lnTo>
                  <a:pt x="13271" y="32130"/>
                </a:lnTo>
                <a:lnTo>
                  <a:pt x="30391" y="36131"/>
                </a:lnTo>
                <a:lnTo>
                  <a:pt x="33502" y="37299"/>
                </a:lnTo>
                <a:lnTo>
                  <a:pt x="37452" y="40017"/>
                </a:lnTo>
                <a:lnTo>
                  <a:pt x="38430" y="42329"/>
                </a:lnTo>
                <a:lnTo>
                  <a:pt x="38430" y="49885"/>
                </a:lnTo>
                <a:lnTo>
                  <a:pt x="36106" y="52870"/>
                </a:lnTo>
                <a:lnTo>
                  <a:pt x="29095" y="55397"/>
                </a:lnTo>
                <a:lnTo>
                  <a:pt x="26441" y="55841"/>
                </a:lnTo>
                <a:lnTo>
                  <a:pt x="43448" y="55841"/>
                </a:lnTo>
                <a:lnTo>
                  <a:pt x="43929" y="55549"/>
                </a:lnTo>
                <a:lnTo>
                  <a:pt x="46266" y="50863"/>
                </a:lnTo>
                <a:lnTo>
                  <a:pt x="46266" y="38988"/>
                </a:lnTo>
                <a:lnTo>
                  <a:pt x="44437" y="34963"/>
                </a:lnTo>
                <a:lnTo>
                  <a:pt x="38658" y="30594"/>
                </a:lnTo>
                <a:lnTo>
                  <a:pt x="35661" y="29336"/>
                </a:lnTo>
                <a:lnTo>
                  <a:pt x="18275" y="25234"/>
                </a:lnTo>
                <a:lnTo>
                  <a:pt x="14770" y="24142"/>
                </a:lnTo>
                <a:lnTo>
                  <a:pt x="13233" y="23291"/>
                </a:lnTo>
                <a:lnTo>
                  <a:pt x="10896" y="21932"/>
                </a:lnTo>
                <a:lnTo>
                  <a:pt x="9715" y="19799"/>
                </a:lnTo>
                <a:lnTo>
                  <a:pt x="9715" y="14249"/>
                </a:lnTo>
                <a:lnTo>
                  <a:pt x="10706" y="11937"/>
                </a:lnTo>
                <a:lnTo>
                  <a:pt x="14693" y="7950"/>
                </a:lnTo>
                <a:lnTo>
                  <a:pt x="17957" y="6959"/>
                </a:lnTo>
                <a:lnTo>
                  <a:pt x="41635" y="6959"/>
                </a:lnTo>
                <a:lnTo>
                  <a:pt x="33934" y="1498"/>
                </a:lnTo>
                <a:lnTo>
                  <a:pt x="28790" y="0"/>
                </a:lnTo>
                <a:close/>
              </a:path>
              <a:path w="46354" h="62865">
                <a:moveTo>
                  <a:pt x="41635" y="6959"/>
                </a:moveTo>
                <a:lnTo>
                  <a:pt x="28143" y="6959"/>
                </a:lnTo>
                <a:lnTo>
                  <a:pt x="32143" y="8496"/>
                </a:lnTo>
                <a:lnTo>
                  <a:pt x="35750" y="13309"/>
                </a:lnTo>
                <a:lnTo>
                  <a:pt x="36575" y="15735"/>
                </a:lnTo>
                <a:lnTo>
                  <a:pt x="36969" y="18910"/>
                </a:lnTo>
                <a:lnTo>
                  <a:pt x="44526" y="18910"/>
                </a:lnTo>
                <a:lnTo>
                  <a:pt x="44526" y="12318"/>
                </a:lnTo>
                <a:lnTo>
                  <a:pt x="42405" y="7505"/>
                </a:lnTo>
                <a:lnTo>
                  <a:pt x="41635" y="6959"/>
                </a:lnTo>
                <a:close/>
              </a:path>
            </a:pathLst>
          </a:custGeom>
          <a:solidFill>
            <a:srgbClr val="18549B"/>
          </a:solidFill>
        </p:spPr>
        <p:txBody>
          <a:bodyPr wrap="square" lIns="0" tIns="0" rIns="0" bIns="0" rtlCol="0"/>
          <a:lstStyle/>
          <a:p>
            <a:endParaRPr/>
          </a:p>
        </p:txBody>
      </p:sp>
      <p:sp>
        <p:nvSpPr>
          <p:cNvPr id="25" name="object 25"/>
          <p:cNvSpPr/>
          <p:nvPr/>
        </p:nvSpPr>
        <p:spPr>
          <a:xfrm>
            <a:off x="5219700" y="660400"/>
            <a:ext cx="2552700" cy="292100"/>
          </a:xfrm>
          <a:custGeom>
            <a:avLst/>
            <a:gdLst/>
            <a:ahLst/>
            <a:cxnLst/>
            <a:rect l="l" t="t" r="r" b="b"/>
            <a:pathLst>
              <a:path w="2552700" h="292100">
                <a:moveTo>
                  <a:pt x="0" y="292100"/>
                </a:moveTo>
                <a:lnTo>
                  <a:pt x="2552700" y="292100"/>
                </a:lnTo>
                <a:lnTo>
                  <a:pt x="2552700" y="0"/>
                </a:lnTo>
                <a:lnTo>
                  <a:pt x="0" y="0"/>
                </a:lnTo>
                <a:lnTo>
                  <a:pt x="0" y="292100"/>
                </a:lnTo>
                <a:close/>
              </a:path>
            </a:pathLst>
          </a:custGeom>
          <a:solidFill>
            <a:srgbClr val="FFFFFF"/>
          </a:solidFill>
        </p:spPr>
        <p:txBody>
          <a:bodyPr wrap="square" lIns="0" tIns="0" rIns="0" bIns="0" rtlCol="0"/>
          <a:lstStyle/>
          <a:p>
            <a:endParaRPr/>
          </a:p>
        </p:txBody>
      </p:sp>
      <p:sp>
        <p:nvSpPr>
          <p:cNvPr id="26" name="object 26"/>
          <p:cNvSpPr txBox="1">
            <a:spLocks noGrp="1"/>
          </p:cNvSpPr>
          <p:nvPr>
            <p:ph type="title"/>
          </p:nvPr>
        </p:nvSpPr>
        <p:spPr>
          <a:xfrm>
            <a:off x="434945" y="1124987"/>
            <a:ext cx="5586730" cy="735458"/>
          </a:xfrm>
          <a:prstGeom prst="rect">
            <a:avLst/>
          </a:prstGeom>
        </p:spPr>
        <p:txBody>
          <a:bodyPr vert="horz" wrap="square" lIns="0" tIns="47625" rIns="0" bIns="0" rtlCol="0">
            <a:spAutoFit/>
          </a:bodyPr>
          <a:lstStyle/>
          <a:p>
            <a:pPr marL="12700">
              <a:lnSpc>
                <a:spcPct val="100000"/>
              </a:lnSpc>
              <a:spcBef>
                <a:spcPts val="375"/>
              </a:spcBef>
            </a:pPr>
            <a:r>
              <a:rPr lang="ja-JP" dirty="0">
                <a:latin typeface="Meiryo UI" panose="020B0604030504040204" pitchFamily="50" charset="-128"/>
                <a:ea typeface="Meiryo UI" panose="020B0604030504040204" pitchFamily="50" charset="-128"/>
                <a:cs typeface="Times New Roman" panose="02020603050405020304" pitchFamily="18" charset="0"/>
              </a:rPr>
              <a:t>債券を超え</a:t>
            </a:r>
            <a:r>
              <a:rPr lang="ja-JP" altLang="en-US" dirty="0">
                <a:latin typeface="Meiryo UI" panose="020B0604030504040204" pitchFamily="50" charset="-128"/>
                <a:ea typeface="Meiryo UI" panose="020B0604030504040204" pitchFamily="50" charset="-128"/>
                <a:cs typeface="Times New Roman" panose="02020603050405020304" pitchFamily="18" charset="0"/>
              </a:rPr>
              <a:t>る投資効果</a:t>
            </a:r>
            <a:endParaRPr lang="ja-JP" dirty="0">
              <a:latin typeface="Meiryo UI" panose="020B0604030504040204" pitchFamily="50" charset="-128"/>
              <a:ea typeface="Meiryo UI" panose="020B0604030504040204" pitchFamily="50" charset="-128"/>
              <a:cs typeface="Times New Roman" panose="02020603050405020304" pitchFamily="18" charset="0"/>
            </a:endParaRPr>
          </a:p>
          <a:p>
            <a:pPr marL="12700">
              <a:lnSpc>
                <a:spcPct val="100000"/>
              </a:lnSpc>
              <a:spcBef>
                <a:spcPts val="200"/>
              </a:spcBef>
            </a:pPr>
            <a:r>
              <a:rPr lang="ja-JP" sz="1800" dirty="0">
                <a:solidFill>
                  <a:srgbClr val="00764D"/>
                </a:solidFill>
                <a:latin typeface="Meiryo UI" panose="020B0604030504040204" pitchFamily="50" charset="-128"/>
                <a:ea typeface="Meiryo UI" panose="020B0604030504040204" pitchFamily="50" charset="-128"/>
                <a:cs typeface="Arial"/>
              </a:rPr>
              <a:t>機関投資家のポートフォリオにおけるハイブリッド証券の役割</a:t>
            </a:r>
          </a:p>
        </p:txBody>
      </p:sp>
      <p:sp>
        <p:nvSpPr>
          <p:cNvPr id="27" name="object 27"/>
          <p:cNvSpPr txBox="1"/>
          <p:nvPr/>
        </p:nvSpPr>
        <p:spPr>
          <a:xfrm>
            <a:off x="455091" y="6596124"/>
            <a:ext cx="6791325" cy="402418"/>
          </a:xfrm>
          <a:prstGeom prst="rect">
            <a:avLst/>
          </a:prstGeom>
        </p:spPr>
        <p:txBody>
          <a:bodyPr vert="horz" wrap="square" lIns="0" tIns="12700" rIns="0" bIns="0" rtlCol="0">
            <a:spAutoFit/>
          </a:bodyPr>
          <a:lstStyle/>
          <a:p>
            <a:pPr marL="12700" marR="5080">
              <a:lnSpc>
                <a:spcPts val="1600"/>
              </a:lnSpc>
              <a:spcBef>
                <a:spcPts val="100"/>
              </a:spcBef>
            </a:pPr>
            <a:r>
              <a:rPr lang="ja-JP" sz="1200" dirty="0">
                <a:solidFill>
                  <a:srgbClr val="00764D"/>
                </a:solidFill>
                <a:latin typeface="Meiryo UI" panose="020B0604030504040204" pitchFamily="50" charset="-128"/>
                <a:ea typeface="Meiryo UI" panose="020B0604030504040204" pitchFamily="50" charset="-128"/>
                <a:cs typeface="Arial"/>
              </a:rPr>
              <a:t>歴史的な低金利の時期に4%</a:t>
            </a:r>
            <a:r>
              <a:rPr lang="ja-JP" altLang="en-US" sz="1200" dirty="0">
                <a:solidFill>
                  <a:srgbClr val="00764D"/>
                </a:solidFill>
                <a:latin typeface="Meiryo UI" panose="020B0604030504040204" pitchFamily="50" charset="-128"/>
                <a:ea typeface="Meiryo UI" panose="020B0604030504040204" pitchFamily="50" charset="-128"/>
                <a:cs typeface="Arial"/>
              </a:rPr>
              <a:t>を超える</a:t>
            </a:r>
            <a:r>
              <a:rPr lang="ja-JP" sz="1200" dirty="0">
                <a:solidFill>
                  <a:srgbClr val="00764D"/>
                </a:solidFill>
                <a:latin typeface="Meiryo UI" panose="020B0604030504040204" pitchFamily="50" charset="-128"/>
                <a:ea typeface="Meiryo UI" panose="020B0604030504040204" pitchFamily="50" charset="-128"/>
                <a:cs typeface="Arial"/>
              </a:rPr>
              <a:t>利回りを提供するハイブリッド証券は、</a:t>
            </a:r>
            <a:r>
              <a:rPr lang="ja-JP" altLang="en-US" sz="1200" dirty="0">
                <a:solidFill>
                  <a:srgbClr val="00764D"/>
                </a:solidFill>
                <a:latin typeface="Meiryo UI" panose="020B0604030504040204" pitchFamily="50" charset="-128"/>
                <a:ea typeface="Meiryo UI" panose="020B0604030504040204" pitchFamily="50" charset="-128"/>
                <a:cs typeface="Arial"/>
              </a:rPr>
              <a:t>金利上昇リスクに備えつつ、インカム獲得を狙う</a:t>
            </a:r>
            <a:r>
              <a:rPr lang="ja-JP" sz="1200" dirty="0">
                <a:solidFill>
                  <a:srgbClr val="00764D"/>
                </a:solidFill>
                <a:latin typeface="Meiryo UI" panose="020B0604030504040204" pitchFamily="50" charset="-128"/>
                <a:ea typeface="Meiryo UI" panose="020B0604030504040204" pitchFamily="50" charset="-128"/>
                <a:cs typeface="Arial"/>
              </a:rPr>
              <a:t>機関投資家にとって魅力的な選択肢となり得ます。</a:t>
            </a:r>
          </a:p>
        </p:txBody>
      </p:sp>
      <p:sp>
        <p:nvSpPr>
          <p:cNvPr id="28" name="object 28"/>
          <p:cNvSpPr txBox="1"/>
          <p:nvPr/>
        </p:nvSpPr>
        <p:spPr>
          <a:xfrm>
            <a:off x="444500" y="7590547"/>
            <a:ext cx="1500505" cy="159018"/>
          </a:xfrm>
          <a:prstGeom prst="rect">
            <a:avLst/>
          </a:prstGeom>
        </p:spPr>
        <p:txBody>
          <a:bodyPr vert="horz" wrap="square" lIns="0" tIns="12700" rIns="0" bIns="0" rtlCol="0">
            <a:spAutoFit/>
          </a:bodyPr>
          <a:lstStyle/>
          <a:p>
            <a:pPr marL="12700">
              <a:lnSpc>
                <a:spcPct val="100000"/>
              </a:lnSpc>
              <a:spcBef>
                <a:spcPts val="100"/>
              </a:spcBef>
            </a:pPr>
            <a:r>
              <a:rPr lang="ja-JP" sz="950" b="1" dirty="0">
                <a:solidFill>
                  <a:srgbClr val="00764D"/>
                </a:solidFill>
                <a:latin typeface="Meiryo UI" panose="020B0604030504040204" pitchFamily="50" charset="-128"/>
                <a:ea typeface="Meiryo UI" panose="020B0604030504040204" pitchFamily="50" charset="-128"/>
                <a:cs typeface="Arial"/>
              </a:rPr>
              <a:t>高インカムの代替資産</a:t>
            </a:r>
          </a:p>
        </p:txBody>
      </p:sp>
      <p:sp>
        <p:nvSpPr>
          <p:cNvPr id="29" name="object 29"/>
          <p:cNvSpPr txBox="1"/>
          <p:nvPr/>
        </p:nvSpPr>
        <p:spPr>
          <a:xfrm>
            <a:off x="444500" y="7836914"/>
            <a:ext cx="2190750" cy="614079"/>
          </a:xfrm>
          <a:prstGeom prst="rect">
            <a:avLst/>
          </a:prstGeom>
        </p:spPr>
        <p:txBody>
          <a:bodyPr vert="horz" wrap="square" lIns="0" tIns="12700" rIns="0" bIns="0" rtlCol="0">
            <a:spAutoFit/>
          </a:bodyPr>
          <a:lstStyle/>
          <a:p>
            <a:pPr marL="12700" marR="5080">
              <a:lnSpc>
                <a:spcPts val="1200"/>
              </a:lnSpc>
              <a:spcBef>
                <a:spcPts val="10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ハイブリッド証券は、弁済順位がシニア債より低いため、その他の投資適格債券より高い利回りを提供しますが、主</a:t>
            </a:r>
            <a:r>
              <a:rPr lang="ja-JP" altLang="en-US" sz="950" dirty="0">
                <a:solidFill>
                  <a:srgbClr val="231F20"/>
                </a:solidFill>
                <a:latin typeface="Meiryo UI" panose="020B0604030504040204" pitchFamily="50" charset="-128"/>
                <a:ea typeface="Meiryo UI" panose="020B0604030504040204" pitchFamily="50" charset="-128"/>
                <a:cs typeface="Arial"/>
              </a:rPr>
              <a:t>として</a:t>
            </a:r>
            <a:r>
              <a:rPr lang="ja-JP" sz="950" dirty="0">
                <a:solidFill>
                  <a:srgbClr val="231F20"/>
                </a:solidFill>
                <a:latin typeface="Meiryo UI" panose="020B0604030504040204" pitchFamily="50" charset="-128"/>
                <a:ea typeface="Meiryo UI" panose="020B0604030504040204" pitchFamily="50" charset="-128"/>
                <a:cs typeface="Arial"/>
              </a:rPr>
              <a:t>景気感応度</a:t>
            </a:r>
            <a:r>
              <a:rPr lang="ja-JP" altLang="en-US" sz="950" dirty="0">
                <a:solidFill>
                  <a:srgbClr val="231F20"/>
                </a:solidFill>
                <a:latin typeface="Meiryo UI" panose="020B0604030504040204" pitchFamily="50" charset="-128"/>
                <a:ea typeface="Meiryo UI" panose="020B0604030504040204" pitchFamily="50" charset="-128"/>
                <a:cs typeface="Arial"/>
              </a:rPr>
              <a:t>が</a:t>
            </a:r>
            <a:r>
              <a:rPr lang="ja-JP" sz="950" dirty="0">
                <a:solidFill>
                  <a:srgbClr val="231F20"/>
                </a:solidFill>
                <a:latin typeface="Meiryo UI" panose="020B0604030504040204" pitchFamily="50" charset="-128"/>
                <a:ea typeface="Meiryo UI" panose="020B0604030504040204" pitchFamily="50" charset="-128"/>
                <a:cs typeface="Arial"/>
              </a:rPr>
              <a:t>低い優良企業により発行されています。</a:t>
            </a:r>
          </a:p>
        </p:txBody>
      </p:sp>
      <p:sp>
        <p:nvSpPr>
          <p:cNvPr id="30" name="object 30"/>
          <p:cNvSpPr txBox="1"/>
          <p:nvPr/>
        </p:nvSpPr>
        <p:spPr>
          <a:xfrm>
            <a:off x="2778353" y="7590426"/>
            <a:ext cx="2009139" cy="159018"/>
          </a:xfrm>
          <a:prstGeom prst="rect">
            <a:avLst/>
          </a:prstGeom>
        </p:spPr>
        <p:txBody>
          <a:bodyPr vert="horz" wrap="square" lIns="0" tIns="12700" rIns="0" bIns="0" rtlCol="0">
            <a:spAutoFit/>
          </a:bodyPr>
          <a:lstStyle/>
          <a:p>
            <a:pPr marL="12700">
              <a:lnSpc>
                <a:spcPct val="100000"/>
              </a:lnSpc>
              <a:spcBef>
                <a:spcPts val="100"/>
              </a:spcBef>
            </a:pPr>
            <a:r>
              <a:rPr lang="ja-JP" sz="950" b="1">
                <a:solidFill>
                  <a:srgbClr val="00764D"/>
                </a:solidFill>
                <a:latin typeface="Meiryo UI" panose="020B0604030504040204" pitchFamily="50" charset="-128"/>
                <a:ea typeface="Meiryo UI" panose="020B0604030504040204" pitchFamily="50" charset="-128"/>
                <a:cs typeface="Arial"/>
              </a:rPr>
              <a:t>債券ポートフォリオの補完</a:t>
            </a:r>
          </a:p>
        </p:txBody>
      </p:sp>
      <p:sp>
        <p:nvSpPr>
          <p:cNvPr id="31" name="object 31"/>
          <p:cNvSpPr txBox="1"/>
          <p:nvPr/>
        </p:nvSpPr>
        <p:spPr>
          <a:xfrm>
            <a:off x="2778353" y="7836793"/>
            <a:ext cx="2188845" cy="766172"/>
          </a:xfrm>
          <a:prstGeom prst="rect">
            <a:avLst/>
          </a:prstGeom>
        </p:spPr>
        <p:txBody>
          <a:bodyPr vert="horz" wrap="square" lIns="0" tIns="12700" rIns="0" bIns="0" rtlCol="0">
            <a:spAutoFit/>
          </a:bodyPr>
          <a:lstStyle/>
          <a:p>
            <a:pPr marL="12700" marR="5080">
              <a:lnSpc>
                <a:spcPts val="1200"/>
              </a:lnSpc>
              <a:spcBef>
                <a:spcPts val="10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ハイブリッド証券は、</a:t>
            </a:r>
            <a:r>
              <a:rPr lang="ja-JP" altLang="en-US" sz="950" dirty="0">
                <a:solidFill>
                  <a:srgbClr val="231F20"/>
                </a:solidFill>
                <a:latin typeface="Meiryo UI" panose="020B0604030504040204" pitchFamily="50" charset="-128"/>
                <a:ea typeface="Meiryo UI" panose="020B0604030504040204" pitchFamily="50" charset="-128"/>
                <a:cs typeface="Arial"/>
              </a:rPr>
              <a:t>他の債券セクターや株式と</a:t>
            </a:r>
            <a:r>
              <a:rPr lang="ja-JP" sz="950" dirty="0">
                <a:solidFill>
                  <a:srgbClr val="231F20"/>
                </a:solidFill>
                <a:latin typeface="Meiryo UI" panose="020B0604030504040204" pitchFamily="50" charset="-128"/>
                <a:ea typeface="Meiryo UI" panose="020B0604030504040204" pitchFamily="50" charset="-128"/>
                <a:cs typeface="Arial"/>
              </a:rPr>
              <a:t>の相関が歴史的に低く、分散効果をもたら</a:t>
            </a:r>
            <a:r>
              <a:rPr lang="ja-JP" altLang="en-US" sz="950" dirty="0">
                <a:solidFill>
                  <a:srgbClr val="231F20"/>
                </a:solidFill>
                <a:latin typeface="Meiryo UI" panose="020B0604030504040204" pitchFamily="50" charset="-128"/>
                <a:ea typeface="Meiryo UI" panose="020B0604030504040204" pitchFamily="50" charset="-128"/>
                <a:cs typeface="Arial"/>
              </a:rPr>
              <a:t>すだけでなく、</a:t>
            </a:r>
            <a:r>
              <a:rPr lang="ja-JP" sz="950" dirty="0">
                <a:solidFill>
                  <a:srgbClr val="231F20"/>
                </a:solidFill>
                <a:latin typeface="Meiryo UI" panose="020B0604030504040204" pitchFamily="50" charset="-128"/>
                <a:ea typeface="Meiryo UI" panose="020B0604030504040204" pitchFamily="50" charset="-128"/>
                <a:cs typeface="Arial"/>
              </a:rPr>
              <a:t>ハイ・イールド債よりも</a:t>
            </a:r>
            <a:r>
              <a:rPr lang="ja-JP" altLang="en-US" sz="950" dirty="0">
                <a:solidFill>
                  <a:srgbClr val="231F20"/>
                </a:solidFill>
                <a:latin typeface="Meiryo UI" panose="020B0604030504040204" pitchFamily="50" charset="-128"/>
                <a:ea typeface="Meiryo UI" panose="020B0604030504040204" pitchFamily="50" charset="-128"/>
                <a:cs typeface="Arial"/>
              </a:rPr>
              <a:t>ボラティリティが低いため</a:t>
            </a:r>
            <a:r>
              <a:rPr lang="ja-JP" sz="950" dirty="0">
                <a:solidFill>
                  <a:srgbClr val="231F20"/>
                </a:solidFill>
                <a:latin typeface="Meiryo UI" panose="020B0604030504040204" pitchFamily="50" charset="-128"/>
                <a:ea typeface="Meiryo UI" panose="020B0604030504040204" pitchFamily="50" charset="-128"/>
                <a:cs typeface="Arial"/>
              </a:rPr>
              <a:t>、ポートフォリオのリスク調整後リターンを向上させる可能性があります。</a:t>
            </a:r>
          </a:p>
        </p:txBody>
      </p:sp>
      <p:sp>
        <p:nvSpPr>
          <p:cNvPr id="32" name="object 32"/>
          <p:cNvSpPr txBox="1"/>
          <p:nvPr/>
        </p:nvSpPr>
        <p:spPr>
          <a:xfrm>
            <a:off x="5112207" y="7590305"/>
            <a:ext cx="2151380" cy="159018"/>
          </a:xfrm>
          <a:prstGeom prst="rect">
            <a:avLst/>
          </a:prstGeom>
        </p:spPr>
        <p:txBody>
          <a:bodyPr vert="horz" wrap="square" lIns="0" tIns="12700" rIns="0" bIns="0" rtlCol="0">
            <a:spAutoFit/>
          </a:bodyPr>
          <a:lstStyle/>
          <a:p>
            <a:pPr marL="12700">
              <a:lnSpc>
                <a:spcPct val="100000"/>
              </a:lnSpc>
              <a:spcBef>
                <a:spcPts val="100"/>
              </a:spcBef>
            </a:pPr>
            <a:r>
              <a:rPr lang="ja-JP" sz="950" b="1">
                <a:solidFill>
                  <a:srgbClr val="00764D"/>
                </a:solidFill>
                <a:latin typeface="Meiryo UI" panose="020B0604030504040204" pitchFamily="50" charset="-128"/>
                <a:ea typeface="Meiryo UI" panose="020B0604030504040204" pitchFamily="50" charset="-128"/>
                <a:cs typeface="Arial"/>
              </a:rPr>
              <a:t>リスク管理とアルファ創出</a:t>
            </a:r>
          </a:p>
        </p:txBody>
      </p:sp>
      <p:sp>
        <p:nvSpPr>
          <p:cNvPr id="33" name="object 33"/>
          <p:cNvSpPr txBox="1"/>
          <p:nvPr/>
        </p:nvSpPr>
        <p:spPr>
          <a:xfrm>
            <a:off x="5112207" y="7836673"/>
            <a:ext cx="2091055" cy="459165"/>
          </a:xfrm>
          <a:prstGeom prst="rect">
            <a:avLst/>
          </a:prstGeom>
        </p:spPr>
        <p:txBody>
          <a:bodyPr vert="horz" wrap="square" lIns="0" tIns="12700" rIns="0" bIns="0" rtlCol="0">
            <a:spAutoFit/>
          </a:bodyPr>
          <a:lstStyle/>
          <a:p>
            <a:pPr marL="12700" marR="5080">
              <a:lnSpc>
                <a:spcPts val="1200"/>
              </a:lnSpc>
              <a:spcBef>
                <a:spcPts val="10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ハイブリッド証券は、運用マネージャーに金利サイクルを乗り切る</a:t>
            </a:r>
            <a:r>
              <a:rPr lang="ja-JP" altLang="en-US" sz="950" dirty="0">
                <a:solidFill>
                  <a:srgbClr val="231F20"/>
                </a:solidFill>
                <a:latin typeface="Meiryo UI" panose="020B0604030504040204" pitchFamily="50" charset="-128"/>
                <a:ea typeface="Meiryo UI" panose="020B0604030504040204" pitchFamily="50" charset="-128"/>
                <a:cs typeface="Arial"/>
              </a:rPr>
              <a:t>ための</a:t>
            </a:r>
            <a:r>
              <a:rPr lang="ja-JP" sz="950" dirty="0">
                <a:solidFill>
                  <a:srgbClr val="231F20"/>
                </a:solidFill>
                <a:latin typeface="Meiryo UI" panose="020B0604030504040204" pitchFamily="50" charset="-128"/>
                <a:ea typeface="Meiryo UI" panose="020B0604030504040204" pitchFamily="50" charset="-128"/>
                <a:cs typeface="Arial"/>
              </a:rPr>
              <a:t>多様な手段を提供します。</a:t>
            </a:r>
          </a:p>
        </p:txBody>
      </p:sp>
      <p:sp>
        <p:nvSpPr>
          <p:cNvPr id="34" name="object 34"/>
          <p:cNvSpPr/>
          <p:nvPr/>
        </p:nvSpPr>
        <p:spPr>
          <a:xfrm>
            <a:off x="467791" y="7415021"/>
            <a:ext cx="2174240" cy="0"/>
          </a:xfrm>
          <a:custGeom>
            <a:avLst/>
            <a:gdLst/>
            <a:ahLst/>
            <a:cxnLst/>
            <a:rect l="l" t="t" r="r" b="b"/>
            <a:pathLst>
              <a:path w="2174240">
                <a:moveTo>
                  <a:pt x="0" y="0"/>
                </a:moveTo>
                <a:lnTo>
                  <a:pt x="2173808" y="0"/>
                </a:lnTo>
              </a:path>
            </a:pathLst>
          </a:custGeom>
          <a:ln w="38100">
            <a:solidFill>
              <a:srgbClr val="00764D"/>
            </a:solidFill>
          </a:ln>
        </p:spPr>
        <p:txBody>
          <a:bodyPr wrap="square" lIns="0" tIns="0" rIns="0" bIns="0" rtlCol="0"/>
          <a:lstStyle/>
          <a:p>
            <a:endParaRPr/>
          </a:p>
        </p:txBody>
      </p:sp>
      <p:sp>
        <p:nvSpPr>
          <p:cNvPr id="35" name="object 35"/>
          <p:cNvSpPr/>
          <p:nvPr/>
        </p:nvSpPr>
        <p:spPr>
          <a:xfrm>
            <a:off x="2799295" y="7415021"/>
            <a:ext cx="2174240" cy="0"/>
          </a:xfrm>
          <a:custGeom>
            <a:avLst/>
            <a:gdLst/>
            <a:ahLst/>
            <a:cxnLst/>
            <a:rect l="l" t="t" r="r" b="b"/>
            <a:pathLst>
              <a:path w="2174240">
                <a:moveTo>
                  <a:pt x="0" y="0"/>
                </a:moveTo>
                <a:lnTo>
                  <a:pt x="2173808" y="0"/>
                </a:lnTo>
              </a:path>
            </a:pathLst>
          </a:custGeom>
          <a:ln w="38100">
            <a:solidFill>
              <a:srgbClr val="00764D"/>
            </a:solidFill>
          </a:ln>
        </p:spPr>
        <p:txBody>
          <a:bodyPr wrap="square" lIns="0" tIns="0" rIns="0" bIns="0" rtlCol="0"/>
          <a:lstStyle/>
          <a:p>
            <a:endParaRPr/>
          </a:p>
        </p:txBody>
      </p:sp>
      <p:sp>
        <p:nvSpPr>
          <p:cNvPr id="36" name="object 36"/>
          <p:cNvSpPr/>
          <p:nvPr/>
        </p:nvSpPr>
        <p:spPr>
          <a:xfrm>
            <a:off x="5141531" y="7415021"/>
            <a:ext cx="2174240" cy="0"/>
          </a:xfrm>
          <a:custGeom>
            <a:avLst/>
            <a:gdLst/>
            <a:ahLst/>
            <a:cxnLst/>
            <a:rect l="l" t="t" r="r" b="b"/>
            <a:pathLst>
              <a:path w="2174240">
                <a:moveTo>
                  <a:pt x="0" y="0"/>
                </a:moveTo>
                <a:lnTo>
                  <a:pt x="2173808" y="0"/>
                </a:lnTo>
              </a:path>
            </a:pathLst>
          </a:custGeom>
          <a:ln w="38100">
            <a:solidFill>
              <a:srgbClr val="00764D"/>
            </a:solidFill>
          </a:ln>
        </p:spPr>
        <p:txBody>
          <a:bodyPr wrap="square" lIns="0" tIns="0" rIns="0" bIns="0" rtlCol="0"/>
          <a:lstStyle/>
          <a:p>
            <a:endParaRPr/>
          </a:p>
        </p:txBody>
      </p:sp>
      <p:sp>
        <p:nvSpPr>
          <p:cNvPr id="37" name="object 37"/>
          <p:cNvSpPr/>
          <p:nvPr/>
        </p:nvSpPr>
        <p:spPr>
          <a:xfrm>
            <a:off x="457200" y="2011172"/>
            <a:ext cx="6874687" cy="4226750"/>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46784"/>
            <a:ext cx="1541880" cy="166712"/>
          </a:xfrm>
          <a:prstGeom prst="rect">
            <a:avLst/>
          </a:prstGeom>
        </p:spPr>
        <p:txBody>
          <a:bodyPr vert="horz" wrap="square" lIns="0" tIns="12700" rIns="0" bIns="0" rtlCol="0">
            <a:spAutoFit/>
          </a:bodyPr>
          <a:lstStyle/>
          <a:p>
            <a:pPr marL="12700">
              <a:lnSpc>
                <a:spcPct val="100000"/>
              </a:lnSpc>
              <a:spcBef>
                <a:spcPts val="100"/>
              </a:spcBef>
            </a:pPr>
            <a:r>
              <a:rPr lang="ja-JP" sz="1000" dirty="0">
                <a:solidFill>
                  <a:srgbClr val="00764D"/>
                </a:solidFill>
                <a:latin typeface="Meiryo UI" panose="020B0604030504040204" pitchFamily="50" charset="-128"/>
                <a:ea typeface="Meiryo UI" panose="020B0604030504040204" pitchFamily="50" charset="-128"/>
                <a:cs typeface="Arial"/>
              </a:rPr>
              <a:t>債券を</a:t>
            </a:r>
            <a:r>
              <a:rPr lang="ja-JP" altLang="en-US" sz="1000" dirty="0">
                <a:solidFill>
                  <a:srgbClr val="00764D"/>
                </a:solidFill>
                <a:latin typeface="Meiryo UI" panose="020B0604030504040204" pitchFamily="50" charset="-128"/>
                <a:ea typeface="Meiryo UI" panose="020B0604030504040204" pitchFamily="50" charset="-128"/>
                <a:cs typeface="Arial"/>
              </a:rPr>
              <a:t>超える投資効果</a:t>
            </a:r>
            <a:endParaRPr lang="ja-JP" sz="1000" dirty="0">
              <a:solidFill>
                <a:srgbClr val="00764D"/>
              </a:solidFill>
              <a:latin typeface="Meiryo UI" panose="020B0604030504040204" pitchFamily="50" charset="-128"/>
              <a:ea typeface="Meiryo UI" panose="020B0604030504040204" pitchFamily="50" charset="-128"/>
              <a:cs typeface="Arial"/>
            </a:endParaRPr>
          </a:p>
        </p:txBody>
      </p:sp>
      <p:sp>
        <p:nvSpPr>
          <p:cNvPr id="3" name="object 3"/>
          <p:cNvSpPr txBox="1"/>
          <p:nvPr/>
        </p:nvSpPr>
        <p:spPr>
          <a:xfrm>
            <a:off x="444500" y="9554475"/>
            <a:ext cx="1934210" cy="159018"/>
          </a:xfrm>
          <a:prstGeom prst="rect">
            <a:avLst/>
          </a:prstGeom>
        </p:spPr>
        <p:txBody>
          <a:bodyPr vert="horz" wrap="square" lIns="0" tIns="12700" rIns="0" bIns="0" rtlCol="0">
            <a:spAutoFit/>
          </a:bodyPr>
          <a:lstStyle/>
          <a:p>
            <a:pPr marL="12700">
              <a:lnSpc>
                <a:spcPct val="100000"/>
              </a:lnSpc>
              <a:spcBef>
                <a:spcPts val="100"/>
              </a:spcBef>
            </a:pPr>
            <a:r>
              <a:rPr lang="ja-JP" sz="950" b="1" dirty="0">
                <a:solidFill>
                  <a:srgbClr val="7A7A71"/>
                </a:solidFill>
                <a:latin typeface="Arial Narrow" panose="020B0606020202030204" pitchFamily="34" charset="0"/>
                <a:ea typeface="Meiryo UI" panose="020B0604030504040204" pitchFamily="50" charset="-128"/>
                <a:cs typeface="Arial"/>
              </a:rPr>
              <a:t>10</a:t>
            </a:r>
            <a:r>
              <a:rPr lang="ja-JP" sz="950" b="1" dirty="0">
                <a:solidFill>
                  <a:srgbClr val="7A7A71"/>
                </a:solidFill>
                <a:latin typeface="Meiryo UI" panose="020B0604030504040204" pitchFamily="50" charset="-128"/>
                <a:ea typeface="Meiryo UI" panose="020B0604030504040204" pitchFamily="50" charset="-128"/>
                <a:cs typeface="Arial"/>
              </a:rPr>
              <a:t>	</a:t>
            </a:r>
            <a:endParaRPr lang="ja-JP" sz="950" b="1" dirty="0">
              <a:latin typeface="Meiryo UI" panose="020B0604030504040204" pitchFamily="50" charset="-128"/>
              <a:ea typeface="Meiryo UI" panose="020B0604030504040204" pitchFamily="50" charset="-128"/>
              <a:cs typeface="Arial"/>
            </a:endParaRPr>
          </a:p>
        </p:txBody>
      </p:sp>
      <p:graphicFrame>
        <p:nvGraphicFramePr>
          <p:cNvPr id="4" name="object 4"/>
          <p:cNvGraphicFramePr>
            <a:graphicFrameLocks noGrp="1"/>
          </p:cNvGraphicFramePr>
          <p:nvPr>
            <p:extLst>
              <p:ext uri="{D42A27DB-BD31-4B8C-83A1-F6EECF244321}">
                <p14:modId xmlns:p14="http://schemas.microsoft.com/office/powerpoint/2010/main" val="2298633731"/>
              </p:ext>
            </p:extLst>
          </p:nvPr>
        </p:nvGraphicFramePr>
        <p:xfrm>
          <a:off x="1621367" y="2275485"/>
          <a:ext cx="5691504" cy="1282714"/>
        </p:xfrm>
        <a:graphic>
          <a:graphicData uri="http://schemas.openxmlformats.org/drawingml/2006/table">
            <a:tbl>
              <a:tblPr firstRow="1" bandRow="1">
                <a:tableStyleId>{2D5ABB26-0587-4C30-8999-92F81FD0307C}</a:tableStyleId>
              </a:tblPr>
              <a:tblGrid>
                <a:gridCol w="649605">
                  <a:extLst>
                    <a:ext uri="{9D8B030D-6E8A-4147-A177-3AD203B41FA5}">
                      <a16:colId xmlns:a16="http://schemas.microsoft.com/office/drawing/2014/main" val="20000"/>
                    </a:ext>
                  </a:extLst>
                </a:gridCol>
                <a:gridCol w="2705099">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41590">
                <a:tc gridSpan="2">
                  <a:txBody>
                    <a:bodyPr/>
                    <a:lstStyle/>
                    <a:p>
                      <a:pPr marL="0">
                        <a:lnSpc>
                          <a:spcPct val="100000"/>
                        </a:lnSpc>
                        <a:spcBef>
                          <a:spcPts val="140"/>
                        </a:spcBef>
                      </a:pPr>
                      <a:r>
                        <a:rPr lang="en-US" altLang="ja-JP" sz="950" b="1" baseline="0" dirty="0">
                          <a:solidFill>
                            <a:srgbClr val="231F20"/>
                          </a:solidFill>
                          <a:latin typeface="Arial Narrow" panose="020B0606020202030204" pitchFamily="34" charset="0"/>
                          <a:ea typeface="Meiryo UI" panose="020B0604030504040204" pitchFamily="50" charset="-128"/>
                          <a:cs typeface="Arial"/>
                        </a:rPr>
                        <a:t>   </a:t>
                      </a:r>
                      <a:r>
                        <a:rPr lang="ja-JP" sz="950" b="1" baseline="0" dirty="0">
                          <a:solidFill>
                            <a:srgbClr val="231F20"/>
                          </a:solidFill>
                          <a:latin typeface="Arial Narrow" panose="020B0606020202030204" pitchFamily="34" charset="0"/>
                          <a:ea typeface="Meiryo UI" panose="020B0604030504040204" pitchFamily="50" charset="-128"/>
                          <a:cs typeface="Arial"/>
                        </a:rPr>
                        <a:t>最上位から</a:t>
                      </a:r>
                    </a:p>
                    <a:p>
                      <a:pPr marL="93980">
                        <a:lnSpc>
                          <a:spcPct val="100000"/>
                        </a:lnSpc>
                        <a:spcBef>
                          <a:spcPts val="60"/>
                        </a:spcBef>
                      </a:pPr>
                      <a:r>
                        <a:rPr lang="ja-JP" sz="950" b="1" baseline="0" dirty="0">
                          <a:solidFill>
                            <a:srgbClr val="231F20"/>
                          </a:solidFill>
                          <a:latin typeface="Arial Narrow" panose="020B0606020202030204" pitchFamily="34" charset="0"/>
                          <a:ea typeface="Meiryo UI" panose="020B0604030504040204" pitchFamily="50" charset="-128"/>
                          <a:cs typeface="Arial"/>
                        </a:rPr>
                        <a:t>最下位まで　債務のランキング</a:t>
                      </a:r>
                    </a:p>
                  </a:txBody>
                  <a:tcPr marL="0" marR="0" marT="17780" marB="0">
                    <a:lnR w="6350">
                      <a:solidFill>
                        <a:srgbClr val="BCBEC0"/>
                      </a:solidFill>
                      <a:prstDash val="solid"/>
                    </a:lnR>
                    <a:lnB w="3175">
                      <a:solidFill>
                        <a:srgbClr val="231F20"/>
                      </a:solidFill>
                      <a:prstDash val="solid"/>
                    </a:lnB>
                  </a:tcPr>
                </a:tc>
                <a:tc hMerge="1">
                  <a:txBody>
                    <a:bodyPr/>
                    <a:lstStyle/>
                    <a:p>
                      <a:endParaRPr/>
                    </a:p>
                  </a:txBody>
                  <a:tcPr marL="0" marR="0" marT="0" marB="0"/>
                </a:tc>
                <a:tc>
                  <a:txBody>
                    <a:bodyPr/>
                    <a:lstStyle/>
                    <a:p>
                      <a:pPr algn="l" rtl="0">
                        <a:lnSpc>
                          <a:spcPct val="100000"/>
                        </a:lnSpc>
                        <a:spcBef>
                          <a:spcPts val="15"/>
                        </a:spcBef>
                      </a:pPr>
                      <a:endParaRPr sz="1150" spc="0" baseline="0" dirty="0">
                        <a:latin typeface="Arial Narrow" panose="020B0606020202030204" pitchFamily="34" charset="0"/>
                        <a:ea typeface="Meiryo UI" panose="020B0604030504040204" pitchFamily="50" charset="-128"/>
                        <a:cs typeface="Times New Roman"/>
                      </a:endParaRPr>
                    </a:p>
                    <a:p>
                      <a:pPr marL="316865">
                        <a:lnSpc>
                          <a:spcPct val="100000"/>
                        </a:lnSpc>
                        <a:tabLst>
                          <a:tab pos="1359535" algn="l"/>
                        </a:tabLst>
                      </a:pPr>
                      <a:r>
                        <a:rPr lang="ja-JP" sz="950" b="1" baseline="0" dirty="0">
                          <a:solidFill>
                            <a:srgbClr val="231F20"/>
                          </a:solidFill>
                          <a:latin typeface="Arial Narrow" panose="020B0606020202030204" pitchFamily="34" charset="0"/>
                          <a:ea typeface="Meiryo UI" panose="020B0604030504040204" pitchFamily="50" charset="-128"/>
                          <a:cs typeface="Arial"/>
                        </a:rPr>
                        <a:t>JPモルガン</a:t>
                      </a:r>
                      <a:r>
                        <a:rPr lang="en-US" altLang="ja-JP" sz="950" b="1" baseline="0" dirty="0">
                          <a:solidFill>
                            <a:srgbClr val="231F20"/>
                          </a:solidFill>
                          <a:latin typeface="Arial Narrow" panose="020B0606020202030204" pitchFamily="34" charset="0"/>
                          <a:ea typeface="Meiryo UI" panose="020B0604030504040204" pitchFamily="50" charset="-128"/>
                          <a:cs typeface="Arial"/>
                        </a:rPr>
                        <a:t>               </a:t>
                      </a:r>
                      <a:r>
                        <a:rPr lang="ja-JP" sz="950" b="1" baseline="0" dirty="0">
                          <a:solidFill>
                            <a:srgbClr val="231F20"/>
                          </a:solidFill>
                          <a:latin typeface="Arial Narrow" panose="020B0606020202030204" pitchFamily="34" charset="0"/>
                          <a:ea typeface="Meiryo UI" panose="020B0604030504040204" pitchFamily="50" charset="-128"/>
                          <a:cs typeface="Arial"/>
                        </a:rPr>
                        <a:t>バンク・オブ・アメリカ</a:t>
                      </a:r>
                    </a:p>
                  </a:txBody>
                  <a:tcPr marL="0" marR="0" marT="1905" marB="0">
                    <a:lnL w="6350">
                      <a:solidFill>
                        <a:srgbClr val="BCBEC0"/>
                      </a:solidFill>
                      <a:prstDash val="solid"/>
                    </a:lnL>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0"/>
                  </a:ext>
                </a:extLst>
              </a:tr>
              <a:tr h="188225">
                <a:tc gridSpan="2">
                  <a:txBody>
                    <a:bodyPr/>
                    <a:lstStyle/>
                    <a:p>
                      <a:pPr marL="681355">
                        <a:lnSpc>
                          <a:spcPct val="100000"/>
                        </a:lnSpc>
                        <a:spcBef>
                          <a:spcPts val="130"/>
                        </a:spcBef>
                      </a:pPr>
                      <a:r>
                        <a:rPr lang="ja-JP" altLang="en-US" sz="950" baseline="0" dirty="0">
                          <a:solidFill>
                            <a:srgbClr val="231F20"/>
                          </a:solidFill>
                          <a:latin typeface="Arial Narrow" panose="020B0606020202030204" pitchFamily="34" charset="0"/>
                          <a:ea typeface="Meiryo UI" panose="020B0604030504040204" pitchFamily="50" charset="-128"/>
                          <a:cs typeface="Arial"/>
                        </a:rPr>
                        <a:t>一般無担保社債（シニア債）</a:t>
                      </a:r>
                      <a:endParaRPr lang="ja-JP" sz="950" baseline="0" dirty="0">
                        <a:solidFill>
                          <a:srgbClr val="231F20"/>
                        </a:solidFill>
                        <a:latin typeface="Arial Narrow" panose="020B0606020202030204" pitchFamily="34" charset="0"/>
                        <a:ea typeface="Meiryo UI" panose="020B0604030504040204" pitchFamily="50" charset="-128"/>
                        <a:cs typeface="Arial"/>
                      </a:endParaRPr>
                    </a:p>
                  </a:txBody>
                  <a:tcPr marL="0" marR="0" marT="16510" marB="0">
                    <a:lnR w="6350">
                      <a:solidFill>
                        <a:srgbClr val="BCBEC0"/>
                      </a:solidFill>
                      <a:prstDash val="solid"/>
                    </a:lnR>
                    <a:lnT w="3175">
                      <a:solidFill>
                        <a:srgbClr val="231F20"/>
                      </a:solidFill>
                      <a:prstDash val="solid"/>
                    </a:lnT>
                  </a:tcPr>
                </a:tc>
                <a:tc hMerge="1">
                  <a:txBody>
                    <a:bodyPr/>
                    <a:lstStyle/>
                    <a:p>
                      <a:endParaRPr/>
                    </a:p>
                  </a:txBody>
                  <a:tcPr marL="0" marR="0" marT="0" marB="0"/>
                </a:tc>
                <a:tc>
                  <a:txBody>
                    <a:bodyPr/>
                    <a:lstStyle/>
                    <a:p>
                      <a:pPr marL="452755">
                        <a:lnSpc>
                          <a:spcPct val="100000"/>
                        </a:lnSpc>
                        <a:spcBef>
                          <a:spcPts val="130"/>
                        </a:spcBef>
                        <a:tabLst>
                          <a:tab pos="1601470" algn="l"/>
                        </a:tabLst>
                      </a:pPr>
                      <a:r>
                        <a:rPr lang="ja-JP" sz="950" baseline="0" dirty="0">
                          <a:solidFill>
                            <a:srgbClr val="231F20"/>
                          </a:solidFill>
                          <a:latin typeface="Arial Narrow" panose="020B0606020202030204" pitchFamily="34" charset="0"/>
                          <a:ea typeface="Meiryo UI" panose="020B0604030504040204" pitchFamily="50" charset="-128"/>
                          <a:cs typeface="Arial"/>
                        </a:rPr>
                        <a:t>A2/A	A2/A-</a:t>
                      </a:r>
                    </a:p>
                  </a:txBody>
                  <a:tcPr marL="0" marR="0" marT="16510" marB="0">
                    <a:lnL w="6350">
                      <a:solidFill>
                        <a:srgbClr val="BCBEC0"/>
                      </a:solidFill>
                      <a:prstDash val="solid"/>
                    </a:lnL>
                    <a:lnT w="3175">
                      <a:solidFill>
                        <a:srgbClr val="231F20"/>
                      </a:solidFill>
                      <a:prstDash val="solid"/>
                    </a:lnT>
                    <a:lnB w="6350">
                      <a:solidFill>
                        <a:srgbClr val="BCBEC0"/>
                      </a:solidFill>
                      <a:prstDash val="solid"/>
                    </a:lnB>
                  </a:tcPr>
                </a:tc>
                <a:extLst>
                  <a:ext uri="{0D108BD9-81ED-4DB2-BD59-A6C34878D82A}">
                    <a16:rowId xmlns:a16="http://schemas.microsoft.com/office/drawing/2014/main" val="10001"/>
                  </a:ext>
                </a:extLst>
              </a:tr>
              <a:tr h="188225">
                <a:tc rowSpan="3">
                  <a:txBody>
                    <a:bodyPr/>
                    <a:lstStyle/>
                    <a:p>
                      <a:pPr algn="l" rtl="0">
                        <a:lnSpc>
                          <a:spcPct val="100000"/>
                        </a:lnSpc>
                      </a:pPr>
                      <a:endParaRPr sz="1000" spc="0" baseline="0">
                        <a:latin typeface="Arial Narrow" panose="020B0606020202030204" pitchFamily="34" charset="0"/>
                        <a:ea typeface="Meiryo UI" panose="020B0604030504040204" pitchFamily="50" charset="-128"/>
                        <a:cs typeface="Times New Roman"/>
                      </a:endParaRPr>
                    </a:p>
                  </a:txBody>
                  <a:tcPr marL="0" marR="0" marT="0" marB="0"/>
                </a:tc>
                <a:tc>
                  <a:txBody>
                    <a:bodyPr/>
                    <a:lstStyle/>
                    <a:p>
                      <a:pPr marL="31115">
                        <a:lnSpc>
                          <a:spcPct val="100000"/>
                        </a:lnSpc>
                        <a:spcBef>
                          <a:spcPts val="130"/>
                        </a:spcBef>
                      </a:pPr>
                      <a:r>
                        <a:rPr lang="ja-JP" altLang="en-US" sz="950" baseline="0" dirty="0">
                          <a:solidFill>
                            <a:srgbClr val="231F20"/>
                          </a:solidFill>
                          <a:latin typeface="Arial Narrow" panose="020B0606020202030204" pitchFamily="34" charset="0"/>
                          <a:ea typeface="Meiryo UI" panose="020B0604030504040204" pitchFamily="50" charset="-128"/>
                          <a:cs typeface="Arial"/>
                        </a:rPr>
                        <a:t>劣後債</a:t>
                      </a:r>
                      <a:r>
                        <a:rPr lang="ja-JP" sz="950" baseline="0" dirty="0">
                          <a:solidFill>
                            <a:srgbClr val="231F20"/>
                          </a:solidFill>
                          <a:latin typeface="Arial Narrow" panose="020B0606020202030204" pitchFamily="34" charset="0"/>
                          <a:ea typeface="Meiryo UI" panose="020B0604030504040204" pitchFamily="50" charset="-128"/>
                          <a:cs typeface="Arial"/>
                        </a:rPr>
                        <a:t>（Tier 2）</a:t>
                      </a:r>
                    </a:p>
                  </a:txBody>
                  <a:tcPr marL="0" marR="0" marT="16510" marB="0">
                    <a:lnR w="6350">
                      <a:solidFill>
                        <a:srgbClr val="BCBEC0"/>
                      </a:solidFill>
                      <a:prstDash val="solid"/>
                    </a:lnR>
                    <a:lnT w="6350">
                      <a:solidFill>
                        <a:srgbClr val="BCBEC0"/>
                      </a:solidFill>
                      <a:prstDash val="solid"/>
                    </a:lnT>
                    <a:lnB w="6350">
                      <a:solidFill>
                        <a:srgbClr val="BCBEC0"/>
                      </a:solidFill>
                      <a:prstDash val="solid"/>
                    </a:lnB>
                    <a:solidFill>
                      <a:srgbClr val="EAF4E7"/>
                    </a:solidFill>
                  </a:tcPr>
                </a:tc>
                <a:tc>
                  <a:txBody>
                    <a:bodyPr/>
                    <a:lstStyle/>
                    <a:p>
                      <a:pPr marL="332740">
                        <a:lnSpc>
                          <a:spcPct val="100000"/>
                        </a:lnSpc>
                        <a:spcBef>
                          <a:spcPts val="130"/>
                        </a:spcBef>
                        <a:tabLst>
                          <a:tab pos="1438910" algn="l"/>
                        </a:tabLst>
                      </a:pPr>
                      <a:r>
                        <a:rPr lang="ja-JP" sz="950" baseline="0" dirty="0">
                          <a:solidFill>
                            <a:srgbClr val="231F20"/>
                          </a:solidFill>
                          <a:latin typeface="Arial Narrow" panose="020B0606020202030204" pitchFamily="34" charset="0"/>
                          <a:ea typeface="Meiryo UI" panose="020B0604030504040204" pitchFamily="50" charset="-128"/>
                          <a:cs typeface="Arial"/>
                        </a:rPr>
                        <a:t>A3/BBB+	Baa1/BBB+</a:t>
                      </a:r>
                    </a:p>
                  </a:txBody>
                  <a:tcPr marL="0" marR="0" marT="16510" marB="0">
                    <a:lnL w="6350">
                      <a:solidFill>
                        <a:srgbClr val="BCBEC0"/>
                      </a:solidFill>
                      <a:prstDash val="solid"/>
                    </a:lnL>
                    <a:lnT w="6350">
                      <a:solidFill>
                        <a:srgbClr val="BCBEC0"/>
                      </a:solidFill>
                      <a:prstDash val="solid"/>
                    </a:lnT>
                    <a:lnB w="6350">
                      <a:solidFill>
                        <a:srgbClr val="BCBEC0"/>
                      </a:solidFill>
                      <a:prstDash val="solid"/>
                    </a:lnB>
                    <a:solidFill>
                      <a:srgbClr val="EAF4E7"/>
                    </a:solidFill>
                  </a:tcPr>
                </a:tc>
                <a:extLst>
                  <a:ext uri="{0D108BD9-81ED-4DB2-BD59-A6C34878D82A}">
                    <a16:rowId xmlns:a16="http://schemas.microsoft.com/office/drawing/2014/main" val="10002"/>
                  </a:ext>
                </a:extLst>
              </a:tr>
              <a:tr h="188225">
                <a:tc vMerge="1">
                  <a:txBody>
                    <a:bodyPr/>
                    <a:lstStyle/>
                    <a:p>
                      <a:endParaRPr/>
                    </a:p>
                  </a:txBody>
                  <a:tcPr marL="0" marR="0" marT="0" marB="0"/>
                </a:tc>
                <a:tc>
                  <a:txBody>
                    <a:bodyPr/>
                    <a:lstStyle/>
                    <a:p>
                      <a:pPr marL="31115">
                        <a:lnSpc>
                          <a:spcPct val="100000"/>
                        </a:lnSpc>
                        <a:spcBef>
                          <a:spcPts val="130"/>
                        </a:spcBef>
                      </a:pPr>
                      <a:r>
                        <a:rPr lang="ja-JP" sz="950" baseline="0">
                          <a:solidFill>
                            <a:srgbClr val="231F20"/>
                          </a:solidFill>
                          <a:latin typeface="Arial Narrow" panose="020B0606020202030204" pitchFamily="34" charset="0"/>
                          <a:ea typeface="Meiryo UI" panose="020B0604030504040204" pitchFamily="50" charset="-128"/>
                          <a:cs typeface="Arial"/>
                        </a:rPr>
                        <a:t>ハイブリッド優先証券（Tier 1/Tier 2）</a:t>
                      </a:r>
                    </a:p>
                  </a:txBody>
                  <a:tcPr marL="0" marR="0" marT="16510" marB="0">
                    <a:lnR w="6350">
                      <a:solidFill>
                        <a:srgbClr val="BCBEC0"/>
                      </a:solidFill>
                      <a:prstDash val="solid"/>
                    </a:lnR>
                    <a:lnT w="6350">
                      <a:solidFill>
                        <a:srgbClr val="BCBEC0"/>
                      </a:solidFill>
                      <a:prstDash val="solid"/>
                    </a:lnT>
                    <a:lnB w="6350">
                      <a:solidFill>
                        <a:srgbClr val="BCBEC0"/>
                      </a:solidFill>
                      <a:prstDash val="solid"/>
                    </a:lnB>
                    <a:solidFill>
                      <a:srgbClr val="EAF4E7"/>
                    </a:solidFill>
                  </a:tcPr>
                </a:tc>
                <a:tc>
                  <a:txBody>
                    <a:bodyPr/>
                    <a:lstStyle/>
                    <a:p>
                      <a:pPr marL="285750">
                        <a:lnSpc>
                          <a:spcPct val="100000"/>
                        </a:lnSpc>
                        <a:spcBef>
                          <a:spcPts val="130"/>
                        </a:spcBef>
                        <a:tabLst>
                          <a:tab pos="1453515" algn="l"/>
                        </a:tabLst>
                      </a:pPr>
                      <a:r>
                        <a:rPr lang="ja-JP" sz="950" baseline="0" dirty="0">
                          <a:solidFill>
                            <a:srgbClr val="231F20"/>
                          </a:solidFill>
                          <a:latin typeface="Arial Narrow" panose="020B0606020202030204" pitchFamily="34" charset="0"/>
                          <a:ea typeface="Meiryo UI" panose="020B0604030504040204" pitchFamily="50" charset="-128"/>
                          <a:cs typeface="Arial"/>
                        </a:rPr>
                        <a:t>Baa1/BBB-	Baa2/BBB-</a:t>
                      </a:r>
                    </a:p>
                  </a:txBody>
                  <a:tcPr marL="0" marR="0" marT="16510" marB="0">
                    <a:lnL w="6350">
                      <a:solidFill>
                        <a:srgbClr val="BCBEC0"/>
                      </a:solidFill>
                      <a:prstDash val="solid"/>
                    </a:lnL>
                    <a:lnT w="6350">
                      <a:solidFill>
                        <a:srgbClr val="BCBEC0"/>
                      </a:solidFill>
                      <a:prstDash val="solid"/>
                    </a:lnT>
                    <a:lnB w="6350">
                      <a:solidFill>
                        <a:srgbClr val="BCBEC0"/>
                      </a:solidFill>
                      <a:prstDash val="solid"/>
                    </a:lnB>
                    <a:solidFill>
                      <a:srgbClr val="EAF4E7"/>
                    </a:solidFill>
                  </a:tcPr>
                </a:tc>
                <a:extLst>
                  <a:ext uri="{0D108BD9-81ED-4DB2-BD59-A6C34878D82A}">
                    <a16:rowId xmlns:a16="http://schemas.microsoft.com/office/drawing/2014/main" val="10003"/>
                  </a:ext>
                </a:extLst>
              </a:tr>
              <a:tr h="188224">
                <a:tc vMerge="1">
                  <a:txBody>
                    <a:bodyPr/>
                    <a:lstStyle/>
                    <a:p>
                      <a:endParaRPr/>
                    </a:p>
                  </a:txBody>
                  <a:tcPr marL="0" marR="0" marT="0" marB="0"/>
                </a:tc>
                <a:tc>
                  <a:txBody>
                    <a:bodyPr/>
                    <a:lstStyle/>
                    <a:p>
                      <a:pPr marL="31115">
                        <a:lnSpc>
                          <a:spcPct val="100000"/>
                        </a:lnSpc>
                        <a:spcBef>
                          <a:spcPts val="130"/>
                        </a:spcBef>
                      </a:pPr>
                      <a:r>
                        <a:rPr lang="ja-JP" altLang="en-US" sz="950" baseline="0" dirty="0">
                          <a:solidFill>
                            <a:srgbClr val="231F20"/>
                          </a:solidFill>
                          <a:latin typeface="Arial Narrow" panose="020B0606020202030204" pitchFamily="34" charset="0"/>
                          <a:ea typeface="Meiryo UI" panose="020B0604030504040204" pitchFamily="50" charset="-128"/>
                          <a:cs typeface="Arial"/>
                        </a:rPr>
                        <a:t>従来型</a:t>
                      </a:r>
                      <a:r>
                        <a:rPr lang="ja-JP" sz="950" baseline="0" dirty="0">
                          <a:solidFill>
                            <a:srgbClr val="231F20"/>
                          </a:solidFill>
                          <a:latin typeface="Arial Narrow" panose="020B0606020202030204" pitchFamily="34" charset="0"/>
                          <a:ea typeface="Meiryo UI" panose="020B0604030504040204" pitchFamily="50" charset="-128"/>
                          <a:cs typeface="Arial"/>
                        </a:rPr>
                        <a:t>優先証券（Tier 1）</a:t>
                      </a:r>
                    </a:p>
                  </a:txBody>
                  <a:tcPr marL="0" marR="0" marT="16510" marB="0">
                    <a:lnR w="6350">
                      <a:solidFill>
                        <a:srgbClr val="BCBEC0"/>
                      </a:solidFill>
                      <a:prstDash val="solid"/>
                    </a:lnR>
                    <a:lnT w="6350">
                      <a:solidFill>
                        <a:srgbClr val="BCBEC0"/>
                      </a:solidFill>
                      <a:prstDash val="solid"/>
                    </a:lnT>
                    <a:lnB w="6350">
                      <a:solidFill>
                        <a:srgbClr val="BCBEC0"/>
                      </a:solidFill>
                      <a:prstDash val="solid"/>
                    </a:lnB>
                    <a:solidFill>
                      <a:srgbClr val="EAF4E7"/>
                    </a:solidFill>
                  </a:tcPr>
                </a:tc>
                <a:tc>
                  <a:txBody>
                    <a:bodyPr/>
                    <a:lstStyle/>
                    <a:p>
                      <a:pPr marL="285750">
                        <a:lnSpc>
                          <a:spcPct val="100000"/>
                        </a:lnSpc>
                        <a:spcBef>
                          <a:spcPts val="130"/>
                        </a:spcBef>
                        <a:tabLst>
                          <a:tab pos="1453515" algn="l"/>
                        </a:tabLst>
                      </a:pPr>
                      <a:r>
                        <a:rPr lang="ja-JP" sz="950" baseline="0" dirty="0">
                          <a:solidFill>
                            <a:srgbClr val="231F20"/>
                          </a:solidFill>
                          <a:latin typeface="Arial Narrow" panose="020B0606020202030204" pitchFamily="34" charset="0"/>
                          <a:ea typeface="Meiryo UI" panose="020B0604030504040204" pitchFamily="50" charset="-128"/>
                          <a:cs typeface="Arial"/>
                        </a:rPr>
                        <a:t>Baa2/BBB-	Baa3/BBB-</a:t>
                      </a:r>
                    </a:p>
                  </a:txBody>
                  <a:tcPr marL="0" marR="0" marT="16510" marB="0">
                    <a:lnL w="6350">
                      <a:solidFill>
                        <a:srgbClr val="BCBEC0"/>
                      </a:solidFill>
                      <a:prstDash val="solid"/>
                    </a:lnL>
                    <a:lnT w="6350">
                      <a:solidFill>
                        <a:srgbClr val="BCBEC0"/>
                      </a:solidFill>
                      <a:prstDash val="solid"/>
                    </a:lnT>
                    <a:lnB w="6350">
                      <a:solidFill>
                        <a:srgbClr val="BCBEC0"/>
                      </a:solidFill>
                      <a:prstDash val="solid"/>
                    </a:lnB>
                    <a:solidFill>
                      <a:srgbClr val="EAF4E7"/>
                    </a:solidFill>
                  </a:tcPr>
                </a:tc>
                <a:extLst>
                  <a:ext uri="{0D108BD9-81ED-4DB2-BD59-A6C34878D82A}">
                    <a16:rowId xmlns:a16="http://schemas.microsoft.com/office/drawing/2014/main" val="10004"/>
                  </a:ext>
                </a:extLst>
              </a:tr>
              <a:tr h="188225">
                <a:tc gridSpan="2">
                  <a:txBody>
                    <a:bodyPr/>
                    <a:lstStyle/>
                    <a:p>
                      <a:pPr marL="681355">
                        <a:lnSpc>
                          <a:spcPct val="100000"/>
                        </a:lnSpc>
                        <a:spcBef>
                          <a:spcPts val="130"/>
                        </a:spcBef>
                      </a:pPr>
                      <a:r>
                        <a:rPr lang="ja-JP" sz="950" baseline="0">
                          <a:solidFill>
                            <a:srgbClr val="231F20"/>
                          </a:solidFill>
                          <a:latin typeface="Arial Narrow" panose="020B0606020202030204" pitchFamily="34" charset="0"/>
                          <a:ea typeface="Meiryo UI" panose="020B0604030504040204" pitchFamily="50" charset="-128"/>
                          <a:cs typeface="Arial"/>
                        </a:rPr>
                        <a:t>普通株式</a:t>
                      </a:r>
                    </a:p>
                  </a:txBody>
                  <a:tcPr marL="0" marR="0" marT="16510" marB="0">
                    <a:lnR w="6350">
                      <a:solidFill>
                        <a:srgbClr val="BCBEC0"/>
                      </a:solidFill>
                      <a:prstDash val="solid"/>
                    </a:lnR>
                    <a:lnB w="6350">
                      <a:solidFill>
                        <a:srgbClr val="BCBEC0"/>
                      </a:solidFill>
                      <a:prstDash val="solid"/>
                    </a:lnB>
                  </a:tcPr>
                </a:tc>
                <a:tc hMerge="1">
                  <a:txBody>
                    <a:bodyPr/>
                    <a:lstStyle/>
                    <a:p>
                      <a:endParaRPr/>
                    </a:p>
                  </a:txBody>
                  <a:tcPr marL="0" marR="0" marT="0" marB="0"/>
                </a:tc>
                <a:tc>
                  <a:txBody>
                    <a:bodyPr/>
                    <a:lstStyle/>
                    <a:p>
                      <a:pPr marL="483234">
                        <a:lnSpc>
                          <a:spcPct val="100000"/>
                        </a:lnSpc>
                        <a:spcBef>
                          <a:spcPts val="130"/>
                        </a:spcBef>
                        <a:tabLst>
                          <a:tab pos="1651635" algn="l"/>
                        </a:tabLst>
                      </a:pPr>
                      <a:r>
                        <a:rPr lang="ja-JP" sz="950" baseline="0" dirty="0">
                          <a:solidFill>
                            <a:srgbClr val="231F20"/>
                          </a:solidFill>
                          <a:latin typeface="Arial Narrow" panose="020B0606020202030204" pitchFamily="34" charset="0"/>
                          <a:ea typeface="Meiryo UI" panose="020B0604030504040204" pitchFamily="50" charset="-128"/>
                          <a:cs typeface="Arial"/>
                        </a:rPr>
                        <a:t>N/A	N/A</a:t>
                      </a:r>
                    </a:p>
                  </a:txBody>
                  <a:tcPr marL="0" marR="0" marT="16510" marB="0">
                    <a:lnL w="6350">
                      <a:solidFill>
                        <a:srgbClr val="BCBEC0"/>
                      </a:solidFill>
                      <a:prstDash val="solid"/>
                    </a:lnL>
                    <a:lnT w="6350">
                      <a:solidFill>
                        <a:srgbClr val="BCBEC0"/>
                      </a:solidFill>
                      <a:prstDash val="solid"/>
                    </a:lnT>
                    <a:lnB w="6350">
                      <a:solidFill>
                        <a:srgbClr val="BCBEC0"/>
                      </a:solidFill>
                      <a:prstDash val="solid"/>
                    </a:lnB>
                  </a:tcPr>
                </a:tc>
                <a:extLst>
                  <a:ext uri="{0D108BD9-81ED-4DB2-BD59-A6C34878D82A}">
                    <a16:rowId xmlns:a16="http://schemas.microsoft.com/office/drawing/2014/main" val="10005"/>
                  </a:ext>
                </a:extLst>
              </a:tr>
            </a:tbl>
          </a:graphicData>
        </a:graphic>
      </p:graphicFrame>
      <p:sp>
        <p:nvSpPr>
          <p:cNvPr id="5" name="object 5"/>
          <p:cNvSpPr/>
          <p:nvPr/>
        </p:nvSpPr>
        <p:spPr>
          <a:xfrm>
            <a:off x="1889226" y="2810472"/>
            <a:ext cx="97154" cy="447674"/>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1829859" y="3248623"/>
            <a:ext cx="215900" cy="120650"/>
          </a:xfrm>
          <a:custGeom>
            <a:avLst/>
            <a:gdLst/>
            <a:ahLst/>
            <a:cxnLst/>
            <a:rect l="l" t="t" r="r" b="b"/>
            <a:pathLst>
              <a:path w="215900" h="120650">
                <a:moveTo>
                  <a:pt x="215900" y="0"/>
                </a:moveTo>
                <a:lnTo>
                  <a:pt x="0" y="0"/>
                </a:lnTo>
                <a:lnTo>
                  <a:pt x="107950" y="120650"/>
                </a:lnTo>
                <a:lnTo>
                  <a:pt x="215900" y="0"/>
                </a:lnTo>
                <a:close/>
              </a:path>
            </a:pathLst>
          </a:custGeom>
          <a:solidFill>
            <a:srgbClr val="73AA93"/>
          </a:solidFill>
        </p:spPr>
        <p:txBody>
          <a:bodyPr wrap="square" lIns="0" tIns="0" rIns="0" bIns="0" rtlCol="0"/>
          <a:lstStyle/>
          <a:p>
            <a:endParaRPr/>
          </a:p>
        </p:txBody>
      </p:sp>
      <p:sp>
        <p:nvSpPr>
          <p:cNvPr id="7" name="object 7"/>
          <p:cNvSpPr/>
          <p:nvPr/>
        </p:nvSpPr>
        <p:spPr>
          <a:xfrm>
            <a:off x="6088822" y="6301661"/>
            <a:ext cx="0" cy="86995"/>
          </a:xfrm>
          <a:custGeom>
            <a:avLst/>
            <a:gdLst/>
            <a:ahLst/>
            <a:cxnLst/>
            <a:rect l="l" t="t" r="r" b="b"/>
            <a:pathLst>
              <a:path h="86995">
                <a:moveTo>
                  <a:pt x="0" y="0"/>
                </a:moveTo>
                <a:lnTo>
                  <a:pt x="0" y="86779"/>
                </a:lnTo>
              </a:path>
            </a:pathLst>
          </a:custGeom>
          <a:ln w="12700">
            <a:solidFill>
              <a:srgbClr val="00764D"/>
            </a:solidFill>
          </a:ln>
        </p:spPr>
        <p:txBody>
          <a:bodyPr wrap="square" lIns="0" tIns="0" rIns="0" bIns="0" rtlCol="0"/>
          <a:lstStyle/>
          <a:p>
            <a:endParaRPr/>
          </a:p>
        </p:txBody>
      </p:sp>
      <p:sp>
        <p:nvSpPr>
          <p:cNvPr id="8" name="object 8"/>
          <p:cNvSpPr txBox="1"/>
          <p:nvPr/>
        </p:nvSpPr>
        <p:spPr>
          <a:xfrm>
            <a:off x="5833820" y="6414909"/>
            <a:ext cx="620343" cy="146835"/>
          </a:xfrm>
          <a:prstGeom prst="rect">
            <a:avLst/>
          </a:prstGeom>
          <a:solidFill>
            <a:srgbClr val="00764D"/>
          </a:solidFill>
        </p:spPr>
        <p:txBody>
          <a:bodyPr vert="horz" wrap="square" lIns="0" tIns="23495" rIns="0" bIns="0" rtlCol="0">
            <a:spAutoFit/>
          </a:bodyPr>
          <a:lstStyle/>
          <a:p>
            <a:pPr marL="80010">
              <a:lnSpc>
                <a:spcPct val="100000"/>
              </a:lnSpc>
              <a:spcBef>
                <a:spcPts val="185"/>
              </a:spcBef>
            </a:pPr>
            <a:r>
              <a:rPr lang="ja-JP" sz="800" b="1">
                <a:solidFill>
                  <a:srgbClr val="FFFFFF"/>
                </a:solidFill>
                <a:latin typeface="Arial Narrow" panose="020B0606020202030204" pitchFamily="34" charset="0"/>
                <a:ea typeface="Meiryo UI" panose="020B0604030504040204" pitchFamily="50" charset="-128"/>
                <a:cs typeface="Arial"/>
              </a:rPr>
              <a:t>2030年コール</a:t>
            </a:r>
          </a:p>
        </p:txBody>
      </p:sp>
      <p:sp>
        <p:nvSpPr>
          <p:cNvPr id="9" name="object 9"/>
          <p:cNvSpPr/>
          <p:nvPr/>
        </p:nvSpPr>
        <p:spPr>
          <a:xfrm>
            <a:off x="4192451" y="6222324"/>
            <a:ext cx="1878330" cy="0"/>
          </a:xfrm>
          <a:custGeom>
            <a:avLst/>
            <a:gdLst/>
            <a:ahLst/>
            <a:cxnLst/>
            <a:rect l="l" t="t" r="r" b="b"/>
            <a:pathLst>
              <a:path w="1878329">
                <a:moveTo>
                  <a:pt x="0" y="0"/>
                </a:moveTo>
                <a:lnTo>
                  <a:pt x="1878304" y="0"/>
                </a:lnTo>
              </a:path>
            </a:pathLst>
          </a:custGeom>
          <a:ln w="19050">
            <a:solidFill>
              <a:srgbClr val="231F20"/>
            </a:solidFill>
          </a:ln>
        </p:spPr>
        <p:txBody>
          <a:bodyPr wrap="square" lIns="0" tIns="0" rIns="0" bIns="0" rtlCol="0"/>
          <a:lstStyle/>
          <a:p>
            <a:endParaRPr/>
          </a:p>
        </p:txBody>
      </p:sp>
      <p:sp>
        <p:nvSpPr>
          <p:cNvPr id="10" name="object 10"/>
          <p:cNvSpPr/>
          <p:nvPr/>
        </p:nvSpPr>
        <p:spPr>
          <a:xfrm>
            <a:off x="6055643" y="6159840"/>
            <a:ext cx="67310" cy="125095"/>
          </a:xfrm>
          <a:custGeom>
            <a:avLst/>
            <a:gdLst/>
            <a:ahLst/>
            <a:cxnLst/>
            <a:rect l="l" t="t" r="r" b="b"/>
            <a:pathLst>
              <a:path w="67310" h="125095">
                <a:moveTo>
                  <a:pt x="0" y="0"/>
                </a:moveTo>
                <a:lnTo>
                  <a:pt x="0" y="124968"/>
                </a:lnTo>
                <a:lnTo>
                  <a:pt x="67208" y="62484"/>
                </a:lnTo>
                <a:lnTo>
                  <a:pt x="0" y="0"/>
                </a:lnTo>
                <a:close/>
              </a:path>
            </a:pathLst>
          </a:custGeom>
          <a:solidFill>
            <a:srgbClr val="231F20"/>
          </a:solidFill>
        </p:spPr>
        <p:txBody>
          <a:bodyPr wrap="square" lIns="0" tIns="0" rIns="0" bIns="0" rtlCol="0"/>
          <a:lstStyle/>
          <a:p>
            <a:endParaRPr/>
          </a:p>
        </p:txBody>
      </p:sp>
      <p:sp>
        <p:nvSpPr>
          <p:cNvPr id="11" name="object 11"/>
          <p:cNvSpPr/>
          <p:nvPr/>
        </p:nvSpPr>
        <p:spPr>
          <a:xfrm>
            <a:off x="4198630" y="6301661"/>
            <a:ext cx="0" cy="86995"/>
          </a:xfrm>
          <a:custGeom>
            <a:avLst/>
            <a:gdLst/>
            <a:ahLst/>
            <a:cxnLst/>
            <a:rect l="l" t="t" r="r" b="b"/>
            <a:pathLst>
              <a:path h="86995">
                <a:moveTo>
                  <a:pt x="0" y="0"/>
                </a:moveTo>
                <a:lnTo>
                  <a:pt x="0" y="86779"/>
                </a:lnTo>
              </a:path>
            </a:pathLst>
          </a:custGeom>
          <a:ln w="12700">
            <a:solidFill>
              <a:srgbClr val="00764D"/>
            </a:solidFill>
          </a:ln>
        </p:spPr>
        <p:txBody>
          <a:bodyPr wrap="square" lIns="0" tIns="0" rIns="0" bIns="0" rtlCol="0"/>
          <a:lstStyle/>
          <a:p>
            <a:endParaRPr/>
          </a:p>
        </p:txBody>
      </p:sp>
      <p:sp>
        <p:nvSpPr>
          <p:cNvPr id="12" name="object 12"/>
          <p:cNvSpPr txBox="1"/>
          <p:nvPr/>
        </p:nvSpPr>
        <p:spPr>
          <a:xfrm>
            <a:off x="4021834" y="6414909"/>
            <a:ext cx="438143" cy="146835"/>
          </a:xfrm>
          <a:prstGeom prst="rect">
            <a:avLst/>
          </a:prstGeom>
          <a:solidFill>
            <a:srgbClr val="00764D"/>
          </a:solidFill>
        </p:spPr>
        <p:txBody>
          <a:bodyPr vert="horz" wrap="square" lIns="0" tIns="23495" rIns="0" bIns="0" rtlCol="0">
            <a:spAutoFit/>
          </a:bodyPr>
          <a:lstStyle/>
          <a:p>
            <a:pPr marL="85725">
              <a:lnSpc>
                <a:spcPct val="100000"/>
              </a:lnSpc>
              <a:spcBef>
                <a:spcPts val="185"/>
              </a:spcBef>
            </a:pPr>
            <a:r>
              <a:rPr lang="ja-JP" sz="800" b="1" dirty="0">
                <a:solidFill>
                  <a:srgbClr val="FFFFFF"/>
                </a:solidFill>
                <a:latin typeface="Arial Narrow" panose="020B0606020202030204" pitchFamily="34" charset="0"/>
                <a:ea typeface="Meiryo UI" panose="020B0604030504040204" pitchFamily="50" charset="-128"/>
                <a:cs typeface="Arial"/>
              </a:rPr>
              <a:t>2020年</a:t>
            </a:r>
          </a:p>
        </p:txBody>
      </p:sp>
      <p:sp>
        <p:nvSpPr>
          <p:cNvPr id="13" name="object 13"/>
          <p:cNvSpPr txBox="1"/>
          <p:nvPr/>
        </p:nvSpPr>
        <p:spPr>
          <a:xfrm>
            <a:off x="6511010" y="6423368"/>
            <a:ext cx="883914" cy="299441"/>
          </a:xfrm>
          <a:prstGeom prst="rect">
            <a:avLst/>
          </a:prstGeom>
          <a:solidFill>
            <a:srgbClr val="DFEED0"/>
          </a:solidFill>
        </p:spPr>
        <p:txBody>
          <a:bodyPr vert="horz" wrap="square" lIns="0" tIns="6985" rIns="0" bIns="0" rtlCol="0">
            <a:spAutoFit/>
          </a:bodyPr>
          <a:lstStyle/>
          <a:p>
            <a:pPr marL="97155">
              <a:lnSpc>
                <a:spcPct val="100000"/>
              </a:lnSpc>
              <a:spcBef>
                <a:spcPts val="55"/>
              </a:spcBef>
            </a:pPr>
            <a:r>
              <a:rPr lang="ja-JP" sz="950" b="1" dirty="0">
                <a:solidFill>
                  <a:srgbClr val="231F20"/>
                </a:solidFill>
                <a:latin typeface="Arial Narrow" panose="020B0606020202030204" pitchFamily="34" charset="0"/>
                <a:ea typeface="Meiryo UI" panose="020B0604030504040204" pitchFamily="50" charset="-128"/>
                <a:cs typeface="Arial"/>
              </a:rPr>
              <a:t>デュレーション： </a:t>
            </a:r>
            <a:r>
              <a:rPr lang="en-US" altLang="ja-JP" sz="950" b="1" dirty="0">
                <a:solidFill>
                  <a:srgbClr val="231F20"/>
                </a:solidFill>
                <a:latin typeface="Arial Narrow" panose="020B0606020202030204" pitchFamily="34" charset="0"/>
                <a:ea typeface="Meiryo UI" panose="020B0604030504040204" pitchFamily="50" charset="-128"/>
                <a:cs typeface="Arial"/>
              </a:rPr>
              <a:t>7.2</a:t>
            </a:r>
            <a:endParaRPr lang="ja-JP" sz="950" b="1" dirty="0">
              <a:solidFill>
                <a:srgbClr val="231F20"/>
              </a:solidFill>
              <a:latin typeface="Arial Narrow" panose="020B0606020202030204" pitchFamily="34" charset="0"/>
              <a:ea typeface="Meiryo UI" panose="020B0604030504040204" pitchFamily="50" charset="-128"/>
              <a:cs typeface="Arial"/>
            </a:endParaRPr>
          </a:p>
        </p:txBody>
      </p:sp>
      <p:sp>
        <p:nvSpPr>
          <p:cNvPr id="14" name="object 14"/>
          <p:cNvSpPr/>
          <p:nvPr/>
        </p:nvSpPr>
        <p:spPr>
          <a:xfrm>
            <a:off x="6124912" y="6210564"/>
            <a:ext cx="848994" cy="46990"/>
          </a:xfrm>
          <a:custGeom>
            <a:avLst/>
            <a:gdLst/>
            <a:ahLst/>
            <a:cxnLst/>
            <a:rect l="l" t="t" r="r" b="b"/>
            <a:pathLst>
              <a:path w="848995" h="46989">
                <a:moveTo>
                  <a:pt x="0" y="23279"/>
                </a:moveTo>
                <a:lnTo>
                  <a:pt x="32032" y="5819"/>
                </a:lnTo>
                <a:lnTo>
                  <a:pt x="70696" y="0"/>
                </a:lnTo>
                <a:lnTo>
                  <a:pt x="109361" y="5819"/>
                </a:lnTo>
                <a:lnTo>
                  <a:pt x="141401" y="23279"/>
                </a:lnTo>
                <a:lnTo>
                  <a:pt x="173434" y="40738"/>
                </a:lnTo>
                <a:lnTo>
                  <a:pt x="212096" y="46558"/>
                </a:lnTo>
                <a:lnTo>
                  <a:pt x="250758" y="40738"/>
                </a:lnTo>
                <a:lnTo>
                  <a:pt x="282790" y="23279"/>
                </a:lnTo>
                <a:lnTo>
                  <a:pt x="314830" y="5819"/>
                </a:lnTo>
                <a:lnTo>
                  <a:pt x="353496" y="0"/>
                </a:lnTo>
                <a:lnTo>
                  <a:pt x="392159" y="5819"/>
                </a:lnTo>
                <a:lnTo>
                  <a:pt x="424192" y="23279"/>
                </a:lnTo>
                <a:lnTo>
                  <a:pt x="456232" y="40738"/>
                </a:lnTo>
                <a:lnTo>
                  <a:pt x="494898" y="46558"/>
                </a:lnTo>
                <a:lnTo>
                  <a:pt x="533561" y="40738"/>
                </a:lnTo>
                <a:lnTo>
                  <a:pt x="565594" y="23279"/>
                </a:lnTo>
                <a:lnTo>
                  <a:pt x="597627" y="5819"/>
                </a:lnTo>
                <a:lnTo>
                  <a:pt x="636290" y="0"/>
                </a:lnTo>
                <a:lnTo>
                  <a:pt x="674956" y="5819"/>
                </a:lnTo>
                <a:lnTo>
                  <a:pt x="706996" y="23279"/>
                </a:lnTo>
                <a:lnTo>
                  <a:pt x="739028" y="40738"/>
                </a:lnTo>
                <a:lnTo>
                  <a:pt x="777690" y="46558"/>
                </a:lnTo>
                <a:lnTo>
                  <a:pt x="816352" y="40738"/>
                </a:lnTo>
                <a:lnTo>
                  <a:pt x="848385" y="23279"/>
                </a:lnTo>
              </a:path>
            </a:pathLst>
          </a:custGeom>
          <a:ln w="16827">
            <a:solidFill>
              <a:srgbClr val="939598"/>
            </a:solidFill>
          </a:ln>
        </p:spPr>
        <p:txBody>
          <a:bodyPr wrap="square" lIns="0" tIns="0" rIns="0" bIns="0" rtlCol="0"/>
          <a:lstStyle/>
          <a:p>
            <a:endParaRPr/>
          </a:p>
        </p:txBody>
      </p:sp>
      <p:sp>
        <p:nvSpPr>
          <p:cNvPr id="15" name="object 15"/>
          <p:cNvSpPr/>
          <p:nvPr/>
        </p:nvSpPr>
        <p:spPr>
          <a:xfrm>
            <a:off x="6965995" y="6172543"/>
            <a:ext cx="76835" cy="123825"/>
          </a:xfrm>
          <a:custGeom>
            <a:avLst/>
            <a:gdLst/>
            <a:ahLst/>
            <a:cxnLst/>
            <a:rect l="l" t="t" r="r" b="b"/>
            <a:pathLst>
              <a:path w="76834" h="123825">
                <a:moveTo>
                  <a:pt x="0" y="0"/>
                </a:moveTo>
                <a:lnTo>
                  <a:pt x="0" y="123825"/>
                </a:lnTo>
                <a:lnTo>
                  <a:pt x="76657" y="61912"/>
                </a:lnTo>
                <a:lnTo>
                  <a:pt x="0" y="0"/>
                </a:lnTo>
                <a:close/>
              </a:path>
            </a:pathLst>
          </a:custGeom>
          <a:solidFill>
            <a:srgbClr val="939598"/>
          </a:solidFill>
        </p:spPr>
        <p:txBody>
          <a:bodyPr wrap="square" lIns="0" tIns="0" rIns="0" bIns="0" rtlCol="0"/>
          <a:lstStyle/>
          <a:p>
            <a:endParaRPr/>
          </a:p>
        </p:txBody>
      </p:sp>
      <p:sp>
        <p:nvSpPr>
          <p:cNvPr id="16" name="object 16"/>
          <p:cNvSpPr/>
          <p:nvPr/>
        </p:nvSpPr>
        <p:spPr>
          <a:xfrm>
            <a:off x="5128858" y="4525695"/>
            <a:ext cx="0" cy="86995"/>
          </a:xfrm>
          <a:custGeom>
            <a:avLst/>
            <a:gdLst/>
            <a:ahLst/>
            <a:cxnLst/>
            <a:rect l="l" t="t" r="r" b="b"/>
            <a:pathLst>
              <a:path h="86995">
                <a:moveTo>
                  <a:pt x="0" y="0"/>
                </a:moveTo>
                <a:lnTo>
                  <a:pt x="0" y="86779"/>
                </a:lnTo>
              </a:path>
            </a:pathLst>
          </a:custGeom>
          <a:ln w="12700">
            <a:solidFill>
              <a:srgbClr val="00764D"/>
            </a:solidFill>
          </a:ln>
        </p:spPr>
        <p:txBody>
          <a:bodyPr wrap="square" lIns="0" tIns="0" rIns="0" bIns="0" rtlCol="0"/>
          <a:lstStyle/>
          <a:p>
            <a:endParaRPr/>
          </a:p>
        </p:txBody>
      </p:sp>
      <p:sp>
        <p:nvSpPr>
          <p:cNvPr id="17" name="object 17"/>
          <p:cNvSpPr txBox="1"/>
          <p:nvPr/>
        </p:nvSpPr>
        <p:spPr>
          <a:xfrm>
            <a:off x="4873852" y="4638954"/>
            <a:ext cx="688737" cy="146835"/>
          </a:xfrm>
          <a:prstGeom prst="rect">
            <a:avLst/>
          </a:prstGeom>
          <a:solidFill>
            <a:srgbClr val="00764D"/>
          </a:solidFill>
        </p:spPr>
        <p:txBody>
          <a:bodyPr vert="horz" wrap="square" lIns="0" tIns="23495" rIns="0" bIns="0" rtlCol="0">
            <a:spAutoFit/>
          </a:bodyPr>
          <a:lstStyle/>
          <a:p>
            <a:pPr marL="80010">
              <a:lnSpc>
                <a:spcPct val="100000"/>
              </a:lnSpc>
              <a:spcBef>
                <a:spcPts val="185"/>
              </a:spcBef>
            </a:pPr>
            <a:r>
              <a:rPr lang="ja-JP" sz="800" b="1" dirty="0">
                <a:solidFill>
                  <a:srgbClr val="FFFFFF"/>
                </a:solidFill>
                <a:latin typeface="Arial Narrow" panose="020B0606020202030204" pitchFamily="34" charset="0"/>
                <a:ea typeface="Meiryo UI" panose="020B0604030504040204" pitchFamily="50" charset="-128"/>
                <a:cs typeface="Arial"/>
              </a:rPr>
              <a:t>2025年コール</a:t>
            </a:r>
          </a:p>
        </p:txBody>
      </p:sp>
      <p:sp>
        <p:nvSpPr>
          <p:cNvPr id="18" name="object 18"/>
          <p:cNvSpPr/>
          <p:nvPr/>
        </p:nvSpPr>
        <p:spPr>
          <a:xfrm>
            <a:off x="4179751" y="4428523"/>
            <a:ext cx="2798445" cy="0"/>
          </a:xfrm>
          <a:custGeom>
            <a:avLst/>
            <a:gdLst/>
            <a:ahLst/>
            <a:cxnLst/>
            <a:rect l="l" t="t" r="r" b="b"/>
            <a:pathLst>
              <a:path w="2798445">
                <a:moveTo>
                  <a:pt x="0" y="0"/>
                </a:moveTo>
                <a:lnTo>
                  <a:pt x="2798114" y="0"/>
                </a:lnTo>
              </a:path>
            </a:pathLst>
          </a:custGeom>
          <a:ln w="19050">
            <a:solidFill>
              <a:srgbClr val="231F20"/>
            </a:solidFill>
          </a:ln>
        </p:spPr>
        <p:txBody>
          <a:bodyPr wrap="square" lIns="0" tIns="0" rIns="0" bIns="0" rtlCol="0"/>
          <a:lstStyle/>
          <a:p>
            <a:endParaRPr/>
          </a:p>
        </p:txBody>
      </p:sp>
      <p:sp>
        <p:nvSpPr>
          <p:cNvPr id="19" name="object 19"/>
          <p:cNvSpPr/>
          <p:nvPr/>
        </p:nvSpPr>
        <p:spPr>
          <a:xfrm>
            <a:off x="6962748" y="4366038"/>
            <a:ext cx="67310" cy="125095"/>
          </a:xfrm>
          <a:custGeom>
            <a:avLst/>
            <a:gdLst/>
            <a:ahLst/>
            <a:cxnLst/>
            <a:rect l="l" t="t" r="r" b="b"/>
            <a:pathLst>
              <a:path w="67309" h="125095">
                <a:moveTo>
                  <a:pt x="0" y="0"/>
                </a:moveTo>
                <a:lnTo>
                  <a:pt x="0" y="124968"/>
                </a:lnTo>
                <a:lnTo>
                  <a:pt x="67208" y="62484"/>
                </a:lnTo>
                <a:lnTo>
                  <a:pt x="0" y="0"/>
                </a:lnTo>
                <a:close/>
              </a:path>
            </a:pathLst>
          </a:custGeom>
          <a:solidFill>
            <a:srgbClr val="231F20"/>
          </a:solidFill>
        </p:spPr>
        <p:txBody>
          <a:bodyPr wrap="square" lIns="0" tIns="0" rIns="0" bIns="0" rtlCol="0"/>
          <a:lstStyle/>
          <a:p>
            <a:endParaRPr/>
          </a:p>
        </p:txBody>
      </p:sp>
      <p:sp>
        <p:nvSpPr>
          <p:cNvPr id="20" name="object 20"/>
          <p:cNvSpPr/>
          <p:nvPr/>
        </p:nvSpPr>
        <p:spPr>
          <a:xfrm>
            <a:off x="4185930" y="4525702"/>
            <a:ext cx="0" cy="86995"/>
          </a:xfrm>
          <a:custGeom>
            <a:avLst/>
            <a:gdLst/>
            <a:ahLst/>
            <a:cxnLst/>
            <a:rect l="l" t="t" r="r" b="b"/>
            <a:pathLst>
              <a:path h="86995">
                <a:moveTo>
                  <a:pt x="0" y="0"/>
                </a:moveTo>
                <a:lnTo>
                  <a:pt x="0" y="86779"/>
                </a:lnTo>
              </a:path>
            </a:pathLst>
          </a:custGeom>
          <a:ln w="12700">
            <a:solidFill>
              <a:srgbClr val="00764D"/>
            </a:solidFill>
          </a:ln>
        </p:spPr>
        <p:txBody>
          <a:bodyPr wrap="square" lIns="0" tIns="0" rIns="0" bIns="0" rtlCol="0"/>
          <a:lstStyle/>
          <a:p>
            <a:endParaRPr/>
          </a:p>
        </p:txBody>
      </p:sp>
      <p:sp>
        <p:nvSpPr>
          <p:cNvPr id="21" name="object 21"/>
          <p:cNvSpPr txBox="1"/>
          <p:nvPr/>
        </p:nvSpPr>
        <p:spPr>
          <a:xfrm>
            <a:off x="4009134" y="4638954"/>
            <a:ext cx="377989" cy="146835"/>
          </a:xfrm>
          <a:prstGeom prst="rect">
            <a:avLst/>
          </a:prstGeom>
          <a:solidFill>
            <a:srgbClr val="00764D"/>
          </a:solidFill>
        </p:spPr>
        <p:txBody>
          <a:bodyPr vert="horz" wrap="square" lIns="0" tIns="23495" rIns="0" bIns="0" rtlCol="0">
            <a:spAutoFit/>
          </a:bodyPr>
          <a:lstStyle/>
          <a:p>
            <a:pPr marL="85725">
              <a:lnSpc>
                <a:spcPct val="100000"/>
              </a:lnSpc>
              <a:spcBef>
                <a:spcPts val="185"/>
              </a:spcBef>
            </a:pPr>
            <a:r>
              <a:rPr lang="ja-JP" sz="800" b="1" dirty="0">
                <a:solidFill>
                  <a:srgbClr val="FFFFFF"/>
                </a:solidFill>
                <a:latin typeface="Arial Narrow" panose="020B0606020202030204" pitchFamily="34" charset="0"/>
                <a:ea typeface="Meiryo UI" panose="020B0604030504040204" pitchFamily="50" charset="-128"/>
                <a:cs typeface="Arial"/>
              </a:rPr>
              <a:t>2020年</a:t>
            </a:r>
          </a:p>
        </p:txBody>
      </p:sp>
      <p:sp>
        <p:nvSpPr>
          <p:cNvPr id="22" name="object 22"/>
          <p:cNvSpPr txBox="1"/>
          <p:nvPr/>
        </p:nvSpPr>
        <p:spPr>
          <a:xfrm>
            <a:off x="6511009" y="4609312"/>
            <a:ext cx="883915" cy="299441"/>
          </a:xfrm>
          <a:prstGeom prst="rect">
            <a:avLst/>
          </a:prstGeom>
          <a:solidFill>
            <a:srgbClr val="DFEED0"/>
          </a:solidFill>
        </p:spPr>
        <p:txBody>
          <a:bodyPr vert="horz" wrap="square" lIns="0" tIns="6985" rIns="0" bIns="0" rtlCol="0">
            <a:spAutoFit/>
          </a:bodyPr>
          <a:lstStyle/>
          <a:p>
            <a:pPr marL="69850">
              <a:lnSpc>
                <a:spcPct val="100000"/>
              </a:lnSpc>
              <a:spcBef>
                <a:spcPts val="55"/>
              </a:spcBef>
            </a:pPr>
            <a:r>
              <a:rPr lang="ja-JP" sz="950" b="1" dirty="0">
                <a:solidFill>
                  <a:srgbClr val="231F20"/>
                </a:solidFill>
                <a:latin typeface="Arial Narrow" panose="020B0606020202030204" pitchFamily="34" charset="0"/>
                <a:ea typeface="Meiryo UI" panose="020B0604030504040204" pitchFamily="50" charset="-128"/>
                <a:cs typeface="Arial"/>
              </a:rPr>
              <a:t>デュレーション： 14.1</a:t>
            </a:r>
          </a:p>
        </p:txBody>
      </p:sp>
      <p:sp>
        <p:nvSpPr>
          <p:cNvPr id="23" name="object 23"/>
          <p:cNvSpPr/>
          <p:nvPr/>
        </p:nvSpPr>
        <p:spPr>
          <a:xfrm>
            <a:off x="6088823" y="5359746"/>
            <a:ext cx="0" cy="86995"/>
          </a:xfrm>
          <a:custGeom>
            <a:avLst/>
            <a:gdLst/>
            <a:ahLst/>
            <a:cxnLst/>
            <a:rect l="l" t="t" r="r" b="b"/>
            <a:pathLst>
              <a:path h="86995">
                <a:moveTo>
                  <a:pt x="0" y="0"/>
                </a:moveTo>
                <a:lnTo>
                  <a:pt x="0" y="86779"/>
                </a:lnTo>
              </a:path>
            </a:pathLst>
          </a:custGeom>
          <a:ln w="12700">
            <a:solidFill>
              <a:srgbClr val="00764D"/>
            </a:solidFill>
          </a:ln>
        </p:spPr>
        <p:txBody>
          <a:bodyPr wrap="square" lIns="0" tIns="0" rIns="0" bIns="0" rtlCol="0"/>
          <a:lstStyle/>
          <a:p>
            <a:endParaRPr/>
          </a:p>
        </p:txBody>
      </p:sp>
      <p:sp>
        <p:nvSpPr>
          <p:cNvPr id="24" name="object 24"/>
          <p:cNvSpPr txBox="1"/>
          <p:nvPr/>
        </p:nvSpPr>
        <p:spPr>
          <a:xfrm>
            <a:off x="5833820" y="5473001"/>
            <a:ext cx="620345" cy="146835"/>
          </a:xfrm>
          <a:prstGeom prst="rect">
            <a:avLst/>
          </a:prstGeom>
          <a:solidFill>
            <a:srgbClr val="00764D"/>
          </a:solidFill>
        </p:spPr>
        <p:txBody>
          <a:bodyPr vert="horz" wrap="square" lIns="0" tIns="23495" rIns="0" bIns="0" rtlCol="0">
            <a:spAutoFit/>
          </a:bodyPr>
          <a:lstStyle/>
          <a:p>
            <a:pPr marL="80010">
              <a:lnSpc>
                <a:spcPct val="100000"/>
              </a:lnSpc>
              <a:spcBef>
                <a:spcPts val="185"/>
              </a:spcBef>
            </a:pPr>
            <a:r>
              <a:rPr lang="ja-JP" sz="800" b="1" dirty="0">
                <a:solidFill>
                  <a:srgbClr val="FFFFFF"/>
                </a:solidFill>
                <a:latin typeface="Arial Narrow" panose="020B0606020202030204" pitchFamily="34" charset="0"/>
                <a:ea typeface="Meiryo UI" panose="020B0604030504040204" pitchFamily="50" charset="-128"/>
                <a:cs typeface="Arial"/>
              </a:rPr>
              <a:t>2030年コール</a:t>
            </a:r>
          </a:p>
        </p:txBody>
      </p:sp>
      <p:sp>
        <p:nvSpPr>
          <p:cNvPr id="25" name="object 25"/>
          <p:cNvSpPr/>
          <p:nvPr/>
        </p:nvSpPr>
        <p:spPr>
          <a:xfrm>
            <a:off x="7036086" y="5184067"/>
            <a:ext cx="0" cy="86995"/>
          </a:xfrm>
          <a:custGeom>
            <a:avLst/>
            <a:gdLst/>
            <a:ahLst/>
            <a:cxnLst/>
            <a:rect l="l" t="t" r="r" b="b"/>
            <a:pathLst>
              <a:path h="86995">
                <a:moveTo>
                  <a:pt x="0" y="0"/>
                </a:moveTo>
                <a:lnTo>
                  <a:pt x="0" y="86779"/>
                </a:lnTo>
              </a:path>
            </a:pathLst>
          </a:custGeom>
          <a:ln w="12700">
            <a:solidFill>
              <a:srgbClr val="00764D"/>
            </a:solidFill>
          </a:ln>
        </p:spPr>
        <p:txBody>
          <a:bodyPr wrap="square" lIns="0" tIns="0" rIns="0" bIns="0" rtlCol="0"/>
          <a:lstStyle/>
          <a:p>
            <a:endParaRPr/>
          </a:p>
        </p:txBody>
      </p:sp>
      <p:sp>
        <p:nvSpPr>
          <p:cNvPr id="26" name="object 26"/>
          <p:cNvSpPr txBox="1"/>
          <p:nvPr/>
        </p:nvSpPr>
        <p:spPr>
          <a:xfrm>
            <a:off x="6724629" y="5297309"/>
            <a:ext cx="670289" cy="146835"/>
          </a:xfrm>
          <a:prstGeom prst="rect">
            <a:avLst/>
          </a:prstGeom>
          <a:solidFill>
            <a:srgbClr val="00764D"/>
          </a:solidFill>
        </p:spPr>
        <p:txBody>
          <a:bodyPr vert="horz" wrap="square" lIns="0" tIns="23495" rIns="0" bIns="0" rtlCol="0">
            <a:spAutoFit/>
          </a:bodyPr>
          <a:lstStyle/>
          <a:p>
            <a:pPr marL="80010">
              <a:lnSpc>
                <a:spcPct val="100000"/>
              </a:lnSpc>
              <a:spcBef>
                <a:spcPts val="185"/>
              </a:spcBef>
            </a:pPr>
            <a:r>
              <a:rPr lang="ja-JP" sz="800" b="1" dirty="0">
                <a:solidFill>
                  <a:srgbClr val="FFFFFF"/>
                </a:solidFill>
                <a:latin typeface="Arial Narrow" panose="020B0606020202030204" pitchFamily="34" charset="0"/>
                <a:ea typeface="Meiryo UI" panose="020B0604030504040204" pitchFamily="50" charset="-128"/>
                <a:cs typeface="Arial"/>
              </a:rPr>
              <a:t>2035年コール</a:t>
            </a:r>
          </a:p>
        </p:txBody>
      </p:sp>
      <p:sp>
        <p:nvSpPr>
          <p:cNvPr id="27" name="object 27"/>
          <p:cNvSpPr/>
          <p:nvPr/>
        </p:nvSpPr>
        <p:spPr>
          <a:xfrm>
            <a:off x="4192451" y="5536526"/>
            <a:ext cx="906780" cy="0"/>
          </a:xfrm>
          <a:custGeom>
            <a:avLst/>
            <a:gdLst/>
            <a:ahLst/>
            <a:cxnLst/>
            <a:rect l="l" t="t" r="r" b="b"/>
            <a:pathLst>
              <a:path w="906779">
                <a:moveTo>
                  <a:pt x="0" y="0"/>
                </a:moveTo>
                <a:lnTo>
                  <a:pt x="906703" y="0"/>
                </a:lnTo>
              </a:path>
            </a:pathLst>
          </a:custGeom>
          <a:ln w="19050">
            <a:solidFill>
              <a:srgbClr val="231F20"/>
            </a:solidFill>
          </a:ln>
        </p:spPr>
        <p:txBody>
          <a:bodyPr wrap="square" lIns="0" tIns="0" rIns="0" bIns="0" rtlCol="0"/>
          <a:lstStyle/>
          <a:p>
            <a:endParaRPr/>
          </a:p>
        </p:txBody>
      </p:sp>
      <p:sp>
        <p:nvSpPr>
          <p:cNvPr id="28" name="object 28"/>
          <p:cNvSpPr/>
          <p:nvPr/>
        </p:nvSpPr>
        <p:spPr>
          <a:xfrm>
            <a:off x="5084038" y="5474043"/>
            <a:ext cx="67310" cy="125095"/>
          </a:xfrm>
          <a:custGeom>
            <a:avLst/>
            <a:gdLst/>
            <a:ahLst/>
            <a:cxnLst/>
            <a:rect l="l" t="t" r="r" b="b"/>
            <a:pathLst>
              <a:path w="67310" h="125095">
                <a:moveTo>
                  <a:pt x="0" y="0"/>
                </a:moveTo>
                <a:lnTo>
                  <a:pt x="0" y="124968"/>
                </a:lnTo>
                <a:lnTo>
                  <a:pt x="67208" y="62484"/>
                </a:lnTo>
                <a:lnTo>
                  <a:pt x="0" y="0"/>
                </a:lnTo>
                <a:close/>
              </a:path>
            </a:pathLst>
          </a:custGeom>
          <a:solidFill>
            <a:srgbClr val="231F20"/>
          </a:solidFill>
        </p:spPr>
        <p:txBody>
          <a:bodyPr wrap="square" lIns="0" tIns="0" rIns="0" bIns="0" rtlCol="0"/>
          <a:lstStyle/>
          <a:p>
            <a:endParaRPr/>
          </a:p>
        </p:txBody>
      </p:sp>
      <p:sp>
        <p:nvSpPr>
          <p:cNvPr id="29" name="object 29"/>
          <p:cNvSpPr/>
          <p:nvPr/>
        </p:nvSpPr>
        <p:spPr>
          <a:xfrm>
            <a:off x="5151246" y="5324862"/>
            <a:ext cx="883919" cy="0"/>
          </a:xfrm>
          <a:custGeom>
            <a:avLst/>
            <a:gdLst/>
            <a:ahLst/>
            <a:cxnLst/>
            <a:rect l="l" t="t" r="r" b="b"/>
            <a:pathLst>
              <a:path w="883920">
                <a:moveTo>
                  <a:pt x="0" y="0"/>
                </a:moveTo>
                <a:lnTo>
                  <a:pt x="883475" y="0"/>
                </a:lnTo>
              </a:path>
            </a:pathLst>
          </a:custGeom>
          <a:ln w="19050">
            <a:solidFill>
              <a:srgbClr val="939598"/>
            </a:solidFill>
          </a:ln>
        </p:spPr>
        <p:txBody>
          <a:bodyPr wrap="square" lIns="0" tIns="0" rIns="0" bIns="0" rtlCol="0"/>
          <a:lstStyle/>
          <a:p>
            <a:endParaRPr/>
          </a:p>
        </p:txBody>
      </p:sp>
      <p:sp>
        <p:nvSpPr>
          <p:cNvPr id="30" name="object 30"/>
          <p:cNvSpPr/>
          <p:nvPr/>
        </p:nvSpPr>
        <p:spPr>
          <a:xfrm>
            <a:off x="6019605" y="5262378"/>
            <a:ext cx="67310" cy="125095"/>
          </a:xfrm>
          <a:custGeom>
            <a:avLst/>
            <a:gdLst/>
            <a:ahLst/>
            <a:cxnLst/>
            <a:rect l="l" t="t" r="r" b="b"/>
            <a:pathLst>
              <a:path w="67310" h="125095">
                <a:moveTo>
                  <a:pt x="0" y="0"/>
                </a:moveTo>
                <a:lnTo>
                  <a:pt x="0" y="124968"/>
                </a:lnTo>
                <a:lnTo>
                  <a:pt x="67208" y="62484"/>
                </a:lnTo>
                <a:lnTo>
                  <a:pt x="0" y="0"/>
                </a:lnTo>
                <a:close/>
              </a:path>
            </a:pathLst>
          </a:custGeom>
          <a:solidFill>
            <a:srgbClr val="939598"/>
          </a:solidFill>
        </p:spPr>
        <p:txBody>
          <a:bodyPr wrap="square" lIns="0" tIns="0" rIns="0" bIns="0" rtlCol="0"/>
          <a:lstStyle/>
          <a:p>
            <a:endParaRPr/>
          </a:p>
        </p:txBody>
      </p:sp>
      <p:sp>
        <p:nvSpPr>
          <p:cNvPr id="31" name="object 31"/>
          <p:cNvSpPr/>
          <p:nvPr/>
        </p:nvSpPr>
        <p:spPr>
          <a:xfrm>
            <a:off x="6095279" y="5132170"/>
            <a:ext cx="883919" cy="0"/>
          </a:xfrm>
          <a:custGeom>
            <a:avLst/>
            <a:gdLst/>
            <a:ahLst/>
            <a:cxnLst/>
            <a:rect l="l" t="t" r="r" b="b"/>
            <a:pathLst>
              <a:path w="883920">
                <a:moveTo>
                  <a:pt x="0" y="0"/>
                </a:moveTo>
                <a:lnTo>
                  <a:pt x="883475" y="0"/>
                </a:lnTo>
              </a:path>
            </a:pathLst>
          </a:custGeom>
          <a:ln w="19050">
            <a:solidFill>
              <a:srgbClr val="939598"/>
            </a:solidFill>
          </a:ln>
        </p:spPr>
        <p:txBody>
          <a:bodyPr wrap="square" lIns="0" tIns="0" rIns="0" bIns="0" rtlCol="0"/>
          <a:lstStyle/>
          <a:p>
            <a:endParaRPr/>
          </a:p>
        </p:txBody>
      </p:sp>
      <p:sp>
        <p:nvSpPr>
          <p:cNvPr id="32" name="object 32"/>
          <p:cNvSpPr/>
          <p:nvPr/>
        </p:nvSpPr>
        <p:spPr>
          <a:xfrm>
            <a:off x="6963638" y="5069686"/>
            <a:ext cx="67310" cy="125095"/>
          </a:xfrm>
          <a:custGeom>
            <a:avLst/>
            <a:gdLst/>
            <a:ahLst/>
            <a:cxnLst/>
            <a:rect l="l" t="t" r="r" b="b"/>
            <a:pathLst>
              <a:path w="67309" h="125095">
                <a:moveTo>
                  <a:pt x="0" y="0"/>
                </a:moveTo>
                <a:lnTo>
                  <a:pt x="0" y="124968"/>
                </a:lnTo>
                <a:lnTo>
                  <a:pt x="67208" y="62484"/>
                </a:lnTo>
                <a:lnTo>
                  <a:pt x="0" y="0"/>
                </a:lnTo>
                <a:close/>
              </a:path>
            </a:pathLst>
          </a:custGeom>
          <a:solidFill>
            <a:srgbClr val="939598"/>
          </a:solidFill>
        </p:spPr>
        <p:txBody>
          <a:bodyPr wrap="square" lIns="0" tIns="0" rIns="0" bIns="0" rtlCol="0"/>
          <a:lstStyle/>
          <a:p>
            <a:endParaRPr/>
          </a:p>
        </p:txBody>
      </p:sp>
      <p:sp>
        <p:nvSpPr>
          <p:cNvPr id="33" name="object 33"/>
          <p:cNvSpPr/>
          <p:nvPr/>
        </p:nvSpPr>
        <p:spPr>
          <a:xfrm>
            <a:off x="5147016" y="5411837"/>
            <a:ext cx="0" cy="83820"/>
          </a:xfrm>
          <a:custGeom>
            <a:avLst/>
            <a:gdLst/>
            <a:ahLst/>
            <a:cxnLst/>
            <a:rect l="l" t="t" r="r" b="b"/>
            <a:pathLst>
              <a:path h="83820">
                <a:moveTo>
                  <a:pt x="0" y="83312"/>
                </a:moveTo>
                <a:lnTo>
                  <a:pt x="0" y="0"/>
                </a:lnTo>
              </a:path>
            </a:pathLst>
          </a:custGeom>
          <a:ln w="19050">
            <a:solidFill>
              <a:srgbClr val="231F20"/>
            </a:solidFill>
          </a:ln>
        </p:spPr>
        <p:txBody>
          <a:bodyPr wrap="square" lIns="0" tIns="0" rIns="0" bIns="0" rtlCol="0"/>
          <a:lstStyle/>
          <a:p>
            <a:endParaRPr/>
          </a:p>
        </p:txBody>
      </p:sp>
      <p:sp>
        <p:nvSpPr>
          <p:cNvPr id="34" name="object 34"/>
          <p:cNvSpPr/>
          <p:nvPr/>
        </p:nvSpPr>
        <p:spPr>
          <a:xfrm>
            <a:off x="5084532" y="5359748"/>
            <a:ext cx="125095" cy="67310"/>
          </a:xfrm>
          <a:custGeom>
            <a:avLst/>
            <a:gdLst/>
            <a:ahLst/>
            <a:cxnLst/>
            <a:rect l="l" t="t" r="r" b="b"/>
            <a:pathLst>
              <a:path w="125095" h="67310">
                <a:moveTo>
                  <a:pt x="62484" y="0"/>
                </a:moveTo>
                <a:lnTo>
                  <a:pt x="0" y="67208"/>
                </a:lnTo>
                <a:lnTo>
                  <a:pt x="124968" y="67208"/>
                </a:lnTo>
                <a:lnTo>
                  <a:pt x="62484" y="0"/>
                </a:lnTo>
                <a:close/>
              </a:path>
            </a:pathLst>
          </a:custGeom>
          <a:solidFill>
            <a:srgbClr val="231F20"/>
          </a:solidFill>
        </p:spPr>
        <p:txBody>
          <a:bodyPr wrap="square" lIns="0" tIns="0" rIns="0" bIns="0" rtlCol="0"/>
          <a:lstStyle/>
          <a:p>
            <a:endParaRPr/>
          </a:p>
        </p:txBody>
      </p:sp>
      <p:sp>
        <p:nvSpPr>
          <p:cNvPr id="35" name="object 35"/>
          <p:cNvSpPr/>
          <p:nvPr/>
        </p:nvSpPr>
        <p:spPr>
          <a:xfrm>
            <a:off x="6096301" y="5221337"/>
            <a:ext cx="0" cy="83820"/>
          </a:xfrm>
          <a:custGeom>
            <a:avLst/>
            <a:gdLst/>
            <a:ahLst/>
            <a:cxnLst/>
            <a:rect l="l" t="t" r="r" b="b"/>
            <a:pathLst>
              <a:path h="83820">
                <a:moveTo>
                  <a:pt x="0" y="83312"/>
                </a:moveTo>
                <a:lnTo>
                  <a:pt x="0" y="0"/>
                </a:lnTo>
              </a:path>
            </a:pathLst>
          </a:custGeom>
          <a:ln w="19050">
            <a:solidFill>
              <a:srgbClr val="231F20"/>
            </a:solidFill>
          </a:ln>
        </p:spPr>
        <p:txBody>
          <a:bodyPr wrap="square" lIns="0" tIns="0" rIns="0" bIns="0" rtlCol="0"/>
          <a:lstStyle/>
          <a:p>
            <a:endParaRPr/>
          </a:p>
        </p:txBody>
      </p:sp>
      <p:sp>
        <p:nvSpPr>
          <p:cNvPr id="36" name="object 36"/>
          <p:cNvSpPr/>
          <p:nvPr/>
        </p:nvSpPr>
        <p:spPr>
          <a:xfrm>
            <a:off x="6033816" y="5169248"/>
            <a:ext cx="125095" cy="67310"/>
          </a:xfrm>
          <a:custGeom>
            <a:avLst/>
            <a:gdLst/>
            <a:ahLst/>
            <a:cxnLst/>
            <a:rect l="l" t="t" r="r" b="b"/>
            <a:pathLst>
              <a:path w="125095" h="67310">
                <a:moveTo>
                  <a:pt x="62484" y="0"/>
                </a:moveTo>
                <a:lnTo>
                  <a:pt x="0" y="67208"/>
                </a:lnTo>
                <a:lnTo>
                  <a:pt x="124968" y="67208"/>
                </a:lnTo>
                <a:lnTo>
                  <a:pt x="62484" y="0"/>
                </a:lnTo>
                <a:close/>
              </a:path>
            </a:pathLst>
          </a:custGeom>
          <a:solidFill>
            <a:srgbClr val="231F20"/>
          </a:solidFill>
        </p:spPr>
        <p:txBody>
          <a:bodyPr wrap="square" lIns="0" tIns="0" rIns="0" bIns="0" rtlCol="0"/>
          <a:lstStyle/>
          <a:p>
            <a:endParaRPr/>
          </a:p>
        </p:txBody>
      </p:sp>
      <p:sp>
        <p:nvSpPr>
          <p:cNvPr id="37" name="object 37"/>
          <p:cNvSpPr/>
          <p:nvPr/>
        </p:nvSpPr>
        <p:spPr>
          <a:xfrm>
            <a:off x="4198630" y="5615867"/>
            <a:ext cx="0" cy="86995"/>
          </a:xfrm>
          <a:custGeom>
            <a:avLst/>
            <a:gdLst/>
            <a:ahLst/>
            <a:cxnLst/>
            <a:rect l="l" t="t" r="r" b="b"/>
            <a:pathLst>
              <a:path h="86995">
                <a:moveTo>
                  <a:pt x="0" y="0"/>
                </a:moveTo>
                <a:lnTo>
                  <a:pt x="0" y="86779"/>
                </a:lnTo>
              </a:path>
            </a:pathLst>
          </a:custGeom>
          <a:ln w="12700">
            <a:solidFill>
              <a:srgbClr val="00764D"/>
            </a:solidFill>
          </a:ln>
        </p:spPr>
        <p:txBody>
          <a:bodyPr wrap="square" lIns="0" tIns="0" rIns="0" bIns="0" rtlCol="0"/>
          <a:lstStyle/>
          <a:p>
            <a:endParaRPr/>
          </a:p>
        </p:txBody>
      </p:sp>
      <p:sp>
        <p:nvSpPr>
          <p:cNvPr id="38" name="object 38"/>
          <p:cNvSpPr txBox="1"/>
          <p:nvPr/>
        </p:nvSpPr>
        <p:spPr>
          <a:xfrm>
            <a:off x="4021835" y="5729109"/>
            <a:ext cx="438150" cy="146835"/>
          </a:xfrm>
          <a:prstGeom prst="rect">
            <a:avLst/>
          </a:prstGeom>
          <a:solidFill>
            <a:srgbClr val="00764D"/>
          </a:solidFill>
        </p:spPr>
        <p:txBody>
          <a:bodyPr vert="horz" wrap="square" lIns="0" tIns="23495" rIns="0" bIns="0" rtlCol="0">
            <a:spAutoFit/>
          </a:bodyPr>
          <a:lstStyle/>
          <a:p>
            <a:pPr marL="85725">
              <a:lnSpc>
                <a:spcPct val="100000"/>
              </a:lnSpc>
              <a:spcBef>
                <a:spcPts val="185"/>
              </a:spcBef>
            </a:pPr>
            <a:r>
              <a:rPr lang="ja-JP" sz="800" b="1">
                <a:solidFill>
                  <a:srgbClr val="FFFFFF"/>
                </a:solidFill>
                <a:latin typeface="Arial Narrow" panose="020B0606020202030204" pitchFamily="34" charset="0"/>
                <a:ea typeface="Meiryo UI" panose="020B0604030504040204" pitchFamily="50" charset="-128"/>
                <a:cs typeface="Arial"/>
              </a:rPr>
              <a:t>2020年</a:t>
            </a:r>
          </a:p>
        </p:txBody>
      </p:sp>
      <p:sp>
        <p:nvSpPr>
          <p:cNvPr id="39" name="object 39"/>
          <p:cNvSpPr txBox="1"/>
          <p:nvPr/>
        </p:nvSpPr>
        <p:spPr>
          <a:xfrm>
            <a:off x="6511010" y="5737568"/>
            <a:ext cx="883914" cy="299441"/>
          </a:xfrm>
          <a:prstGeom prst="rect">
            <a:avLst/>
          </a:prstGeom>
          <a:solidFill>
            <a:srgbClr val="DFEED0"/>
          </a:solidFill>
        </p:spPr>
        <p:txBody>
          <a:bodyPr vert="horz" wrap="square" lIns="0" tIns="6985" rIns="0" bIns="0" rtlCol="0">
            <a:spAutoFit/>
          </a:bodyPr>
          <a:lstStyle/>
          <a:p>
            <a:pPr marL="97155">
              <a:lnSpc>
                <a:spcPct val="100000"/>
              </a:lnSpc>
              <a:spcBef>
                <a:spcPts val="55"/>
              </a:spcBef>
            </a:pPr>
            <a:r>
              <a:rPr lang="ja-JP" sz="950" b="1" dirty="0">
                <a:solidFill>
                  <a:srgbClr val="231F20"/>
                </a:solidFill>
                <a:latin typeface="Arial Narrow" panose="020B0606020202030204" pitchFamily="34" charset="0"/>
                <a:ea typeface="Meiryo UI" panose="020B0604030504040204" pitchFamily="50" charset="-128"/>
                <a:cs typeface="Arial"/>
              </a:rPr>
              <a:t>デュレーション： 4.2</a:t>
            </a:r>
          </a:p>
        </p:txBody>
      </p:sp>
      <p:sp>
        <p:nvSpPr>
          <p:cNvPr id="40" name="object 40"/>
          <p:cNvSpPr/>
          <p:nvPr/>
        </p:nvSpPr>
        <p:spPr>
          <a:xfrm>
            <a:off x="5141558" y="5615867"/>
            <a:ext cx="0" cy="86995"/>
          </a:xfrm>
          <a:custGeom>
            <a:avLst/>
            <a:gdLst/>
            <a:ahLst/>
            <a:cxnLst/>
            <a:rect l="l" t="t" r="r" b="b"/>
            <a:pathLst>
              <a:path h="86995">
                <a:moveTo>
                  <a:pt x="0" y="0"/>
                </a:moveTo>
                <a:lnTo>
                  <a:pt x="0" y="86779"/>
                </a:lnTo>
              </a:path>
            </a:pathLst>
          </a:custGeom>
          <a:ln w="12700">
            <a:solidFill>
              <a:srgbClr val="00764D"/>
            </a:solidFill>
          </a:ln>
        </p:spPr>
        <p:txBody>
          <a:bodyPr wrap="square" lIns="0" tIns="0" rIns="0" bIns="0" rtlCol="0"/>
          <a:lstStyle/>
          <a:p>
            <a:endParaRPr/>
          </a:p>
        </p:txBody>
      </p:sp>
      <p:sp>
        <p:nvSpPr>
          <p:cNvPr id="41" name="object 41"/>
          <p:cNvSpPr txBox="1"/>
          <p:nvPr/>
        </p:nvSpPr>
        <p:spPr>
          <a:xfrm>
            <a:off x="4886552" y="5729109"/>
            <a:ext cx="676034" cy="146835"/>
          </a:xfrm>
          <a:prstGeom prst="rect">
            <a:avLst/>
          </a:prstGeom>
          <a:solidFill>
            <a:srgbClr val="00764D"/>
          </a:solidFill>
        </p:spPr>
        <p:txBody>
          <a:bodyPr vert="horz" wrap="square" lIns="0" tIns="23495" rIns="0" bIns="0" rtlCol="0">
            <a:spAutoFit/>
          </a:bodyPr>
          <a:lstStyle/>
          <a:p>
            <a:pPr marL="80010">
              <a:lnSpc>
                <a:spcPct val="100000"/>
              </a:lnSpc>
              <a:spcBef>
                <a:spcPts val="185"/>
              </a:spcBef>
            </a:pPr>
            <a:r>
              <a:rPr lang="ja-JP" sz="800" b="1" dirty="0">
                <a:solidFill>
                  <a:srgbClr val="FFFFFF"/>
                </a:solidFill>
                <a:latin typeface="Arial Narrow" panose="020B0606020202030204" pitchFamily="34" charset="0"/>
                <a:ea typeface="Meiryo UI" panose="020B0604030504040204" pitchFamily="50" charset="-128"/>
                <a:cs typeface="Arial"/>
              </a:rPr>
              <a:t>2025年コール</a:t>
            </a:r>
          </a:p>
        </p:txBody>
      </p:sp>
      <p:sp>
        <p:nvSpPr>
          <p:cNvPr id="42" name="object 42"/>
          <p:cNvSpPr/>
          <p:nvPr/>
        </p:nvSpPr>
        <p:spPr>
          <a:xfrm>
            <a:off x="4208324" y="7100403"/>
            <a:ext cx="0" cy="86995"/>
          </a:xfrm>
          <a:custGeom>
            <a:avLst/>
            <a:gdLst/>
            <a:ahLst/>
            <a:cxnLst/>
            <a:rect l="l" t="t" r="r" b="b"/>
            <a:pathLst>
              <a:path h="86995">
                <a:moveTo>
                  <a:pt x="0" y="0"/>
                </a:moveTo>
                <a:lnTo>
                  <a:pt x="0" y="86779"/>
                </a:lnTo>
              </a:path>
            </a:pathLst>
          </a:custGeom>
          <a:ln w="12700">
            <a:solidFill>
              <a:srgbClr val="00764D"/>
            </a:solidFill>
          </a:ln>
        </p:spPr>
        <p:txBody>
          <a:bodyPr wrap="square" lIns="0" tIns="0" rIns="0" bIns="0" rtlCol="0"/>
          <a:lstStyle/>
          <a:p>
            <a:endParaRPr/>
          </a:p>
        </p:txBody>
      </p:sp>
      <p:sp>
        <p:nvSpPr>
          <p:cNvPr id="43" name="object 43"/>
          <p:cNvSpPr txBox="1"/>
          <p:nvPr/>
        </p:nvSpPr>
        <p:spPr>
          <a:xfrm>
            <a:off x="4031525" y="7213652"/>
            <a:ext cx="438137" cy="146835"/>
          </a:xfrm>
          <a:prstGeom prst="rect">
            <a:avLst/>
          </a:prstGeom>
          <a:solidFill>
            <a:srgbClr val="00764D"/>
          </a:solidFill>
        </p:spPr>
        <p:txBody>
          <a:bodyPr vert="horz" wrap="square" lIns="0" tIns="23495" rIns="0" bIns="0" rtlCol="0">
            <a:spAutoFit/>
          </a:bodyPr>
          <a:lstStyle/>
          <a:p>
            <a:pPr marL="85725">
              <a:lnSpc>
                <a:spcPct val="100000"/>
              </a:lnSpc>
              <a:spcBef>
                <a:spcPts val="185"/>
              </a:spcBef>
            </a:pPr>
            <a:r>
              <a:rPr lang="ja-JP" sz="800" b="1">
                <a:solidFill>
                  <a:srgbClr val="FFFFFF"/>
                </a:solidFill>
                <a:latin typeface="Arial Narrow" panose="020B0606020202030204" pitchFamily="34" charset="0"/>
                <a:ea typeface="Meiryo UI" panose="020B0604030504040204" pitchFamily="50" charset="-128"/>
                <a:cs typeface="Arial"/>
              </a:rPr>
              <a:t>2020年</a:t>
            </a:r>
          </a:p>
        </p:txBody>
      </p:sp>
      <p:sp>
        <p:nvSpPr>
          <p:cNvPr id="44" name="object 44"/>
          <p:cNvSpPr/>
          <p:nvPr/>
        </p:nvSpPr>
        <p:spPr>
          <a:xfrm>
            <a:off x="4204206" y="7024579"/>
            <a:ext cx="2800985" cy="46990"/>
          </a:xfrm>
          <a:custGeom>
            <a:avLst/>
            <a:gdLst/>
            <a:ahLst/>
            <a:cxnLst/>
            <a:rect l="l" t="t" r="r" b="b"/>
            <a:pathLst>
              <a:path w="2800984" h="46990">
                <a:moveTo>
                  <a:pt x="-8413" y="23279"/>
                </a:moveTo>
                <a:lnTo>
                  <a:pt x="2808801" y="23279"/>
                </a:lnTo>
              </a:path>
            </a:pathLst>
          </a:custGeom>
          <a:ln w="63385">
            <a:solidFill>
              <a:srgbClr val="939598"/>
            </a:solidFill>
          </a:ln>
        </p:spPr>
        <p:txBody>
          <a:bodyPr wrap="square" lIns="0" tIns="0" rIns="0" bIns="0" rtlCol="0"/>
          <a:lstStyle/>
          <a:p>
            <a:endParaRPr/>
          </a:p>
        </p:txBody>
      </p:sp>
      <p:sp>
        <p:nvSpPr>
          <p:cNvPr id="45" name="object 45"/>
          <p:cNvSpPr/>
          <p:nvPr/>
        </p:nvSpPr>
        <p:spPr>
          <a:xfrm>
            <a:off x="6989922" y="6993470"/>
            <a:ext cx="66040" cy="123825"/>
          </a:xfrm>
          <a:custGeom>
            <a:avLst/>
            <a:gdLst/>
            <a:ahLst/>
            <a:cxnLst/>
            <a:rect l="l" t="t" r="r" b="b"/>
            <a:pathLst>
              <a:path w="66040" h="123825">
                <a:moveTo>
                  <a:pt x="0" y="0"/>
                </a:moveTo>
                <a:lnTo>
                  <a:pt x="0" y="123824"/>
                </a:lnTo>
                <a:lnTo>
                  <a:pt x="65430" y="61912"/>
                </a:lnTo>
                <a:lnTo>
                  <a:pt x="0" y="0"/>
                </a:lnTo>
                <a:close/>
              </a:path>
            </a:pathLst>
          </a:custGeom>
          <a:solidFill>
            <a:srgbClr val="939598"/>
          </a:solidFill>
        </p:spPr>
        <p:txBody>
          <a:bodyPr wrap="square" lIns="0" tIns="0" rIns="0" bIns="0" rtlCol="0"/>
          <a:lstStyle/>
          <a:p>
            <a:endParaRPr/>
          </a:p>
        </p:txBody>
      </p:sp>
      <p:sp>
        <p:nvSpPr>
          <p:cNvPr id="46" name="object 46"/>
          <p:cNvSpPr txBox="1"/>
          <p:nvPr/>
        </p:nvSpPr>
        <p:spPr>
          <a:xfrm>
            <a:off x="6511010" y="7244295"/>
            <a:ext cx="883908" cy="299441"/>
          </a:xfrm>
          <a:prstGeom prst="rect">
            <a:avLst/>
          </a:prstGeom>
          <a:solidFill>
            <a:srgbClr val="DFEED0"/>
          </a:solidFill>
        </p:spPr>
        <p:txBody>
          <a:bodyPr vert="horz" wrap="square" lIns="0" tIns="6985" rIns="0" bIns="0" rtlCol="0">
            <a:spAutoFit/>
          </a:bodyPr>
          <a:lstStyle/>
          <a:p>
            <a:pPr marL="67945">
              <a:lnSpc>
                <a:spcPct val="100000"/>
              </a:lnSpc>
              <a:spcBef>
                <a:spcPts val="55"/>
              </a:spcBef>
            </a:pPr>
            <a:r>
              <a:rPr lang="ja-JP" sz="950" b="1" dirty="0">
                <a:solidFill>
                  <a:srgbClr val="231F20"/>
                </a:solidFill>
                <a:latin typeface="Meiryo UI" panose="020B0604030504040204" pitchFamily="50" charset="-128"/>
                <a:ea typeface="Meiryo UI" panose="020B0604030504040204" pitchFamily="50" charset="-128"/>
                <a:cs typeface="Arial"/>
              </a:rPr>
              <a:t>デュレーション： </a:t>
            </a:r>
            <a:r>
              <a:rPr lang="ja-JP" sz="950" b="1" dirty="0">
                <a:solidFill>
                  <a:srgbClr val="231F20"/>
                </a:solidFill>
                <a:latin typeface="Arial Narrow" panose="020B0606020202030204" pitchFamily="34" charset="0"/>
                <a:ea typeface="Meiryo UI" panose="020B0604030504040204" pitchFamily="50" charset="-128"/>
                <a:cs typeface="Arial"/>
              </a:rPr>
              <a:t>~</a:t>
            </a:r>
            <a:r>
              <a:rPr lang="en-US" altLang="ja-JP" sz="950" b="1" dirty="0">
                <a:solidFill>
                  <a:srgbClr val="231F20"/>
                </a:solidFill>
                <a:latin typeface="Arial Narrow" panose="020B0606020202030204" pitchFamily="34" charset="0"/>
                <a:ea typeface="Meiryo UI" panose="020B0604030504040204" pitchFamily="50" charset="-128"/>
                <a:cs typeface="Arial"/>
              </a:rPr>
              <a:t>0.2</a:t>
            </a:r>
            <a:endParaRPr lang="ja-JP" sz="950" b="1" dirty="0">
              <a:solidFill>
                <a:srgbClr val="231F20"/>
              </a:solidFill>
              <a:latin typeface="Arial Narrow" panose="020B0606020202030204" pitchFamily="34" charset="0"/>
              <a:ea typeface="Meiryo UI" panose="020B0604030504040204" pitchFamily="50" charset="-128"/>
              <a:cs typeface="Arial"/>
            </a:endParaRPr>
          </a:p>
        </p:txBody>
      </p:sp>
      <p:sp>
        <p:nvSpPr>
          <p:cNvPr id="47" name="object 47"/>
          <p:cNvSpPr txBox="1"/>
          <p:nvPr/>
        </p:nvSpPr>
        <p:spPr>
          <a:xfrm>
            <a:off x="1621539" y="4280124"/>
            <a:ext cx="2053285" cy="553720"/>
          </a:xfrm>
          <a:prstGeom prst="rect">
            <a:avLst/>
          </a:prstGeom>
        </p:spPr>
        <p:txBody>
          <a:bodyPr vert="horz" wrap="square" lIns="0" tIns="46355" rIns="0" bIns="0" rtlCol="0">
            <a:spAutoFit/>
          </a:bodyPr>
          <a:lstStyle/>
          <a:p>
            <a:pPr marL="12700">
              <a:lnSpc>
                <a:spcPct val="100000"/>
              </a:lnSpc>
              <a:spcBef>
                <a:spcPts val="365"/>
              </a:spcBef>
            </a:pPr>
            <a:r>
              <a:rPr lang="ja-JP" sz="1100" dirty="0">
                <a:solidFill>
                  <a:srgbClr val="00764D"/>
                </a:solidFill>
                <a:latin typeface="Meiryo UI" panose="020B0604030504040204" pitchFamily="50" charset="-128"/>
                <a:ea typeface="Meiryo UI" panose="020B0604030504040204" pitchFamily="50" charset="-128"/>
                <a:cs typeface="Arial"/>
              </a:rPr>
              <a:t>固定利付証券：</a:t>
            </a:r>
          </a:p>
          <a:p>
            <a:pPr marL="12700" marR="5080">
              <a:lnSpc>
                <a:spcPts val="1200"/>
              </a:lnSpc>
              <a:spcBef>
                <a:spcPts val="170"/>
              </a:spcBef>
            </a:pPr>
            <a:r>
              <a:rPr lang="ja-JP" sz="950" dirty="0">
                <a:solidFill>
                  <a:srgbClr val="808285"/>
                </a:solidFill>
                <a:latin typeface="Meiryo UI" panose="020B0604030504040204" pitchFamily="50" charset="-128"/>
                <a:ea typeface="Meiryo UI" panose="020B0604030504040204" pitchFamily="50" charset="-128"/>
                <a:cs typeface="Arial"/>
              </a:rPr>
              <a:t>永久債の場合があり、通常、当初募集時点でデュレーションは長期</a:t>
            </a:r>
          </a:p>
        </p:txBody>
      </p:sp>
      <p:sp>
        <p:nvSpPr>
          <p:cNvPr id="48" name="object 48"/>
          <p:cNvSpPr txBox="1"/>
          <p:nvPr/>
        </p:nvSpPr>
        <p:spPr>
          <a:xfrm>
            <a:off x="1621539" y="4983767"/>
            <a:ext cx="1956426" cy="737189"/>
          </a:xfrm>
          <a:prstGeom prst="rect">
            <a:avLst/>
          </a:prstGeom>
        </p:spPr>
        <p:txBody>
          <a:bodyPr vert="horz" wrap="square" lIns="0" tIns="27305" rIns="0" bIns="0" rtlCol="0">
            <a:spAutoFit/>
          </a:bodyPr>
          <a:lstStyle/>
          <a:p>
            <a:pPr marL="12700" marR="5080">
              <a:lnSpc>
                <a:spcPct val="111300"/>
              </a:lnSpc>
              <a:spcBef>
                <a:spcPts val="215"/>
              </a:spcBef>
            </a:pPr>
            <a:r>
              <a:rPr lang="ja-JP" sz="1100" dirty="0">
                <a:solidFill>
                  <a:srgbClr val="00764D"/>
                </a:solidFill>
                <a:latin typeface="Meiryo UI" panose="020B0604030504040204" pitchFamily="50" charset="-128"/>
                <a:ea typeface="Meiryo UI" panose="020B0604030504040204" pitchFamily="50" charset="-128"/>
                <a:cs typeface="Trebuchet MS"/>
              </a:rPr>
              <a:t>固定金利から固定金利に転換される構造の証券：</a:t>
            </a:r>
            <a:endParaRPr lang="en-US" altLang="ja-JP" sz="1100" dirty="0">
              <a:solidFill>
                <a:srgbClr val="00764D"/>
              </a:solidFill>
              <a:latin typeface="Meiryo UI" panose="020B0604030504040204" pitchFamily="50" charset="-128"/>
              <a:ea typeface="Meiryo UI" panose="020B0604030504040204" pitchFamily="50" charset="-128"/>
              <a:cs typeface="Trebuchet MS"/>
            </a:endParaRPr>
          </a:p>
          <a:p>
            <a:pPr marL="12700" marR="5080">
              <a:lnSpc>
                <a:spcPts val="1200"/>
              </a:lnSpc>
              <a:spcBef>
                <a:spcPts val="215"/>
              </a:spcBef>
            </a:pPr>
            <a:r>
              <a:rPr lang="ja-JP" sz="950" dirty="0">
                <a:solidFill>
                  <a:srgbClr val="808285"/>
                </a:solidFill>
                <a:latin typeface="Meiryo UI" panose="020B0604030504040204" pitchFamily="50" charset="-128"/>
                <a:ea typeface="Meiryo UI" panose="020B0604030504040204" pitchFamily="50" charset="-128"/>
                <a:cs typeface="Arial"/>
              </a:rPr>
              <a:t>5年ごとに額面で償還可能またはクーポンをリセット</a:t>
            </a:r>
          </a:p>
        </p:txBody>
      </p:sp>
      <p:sp>
        <p:nvSpPr>
          <p:cNvPr id="49" name="object 49"/>
          <p:cNvSpPr txBox="1"/>
          <p:nvPr/>
        </p:nvSpPr>
        <p:spPr>
          <a:xfrm>
            <a:off x="1621540" y="6019800"/>
            <a:ext cx="2264054" cy="857351"/>
          </a:xfrm>
          <a:prstGeom prst="rect">
            <a:avLst/>
          </a:prstGeom>
        </p:spPr>
        <p:txBody>
          <a:bodyPr vert="horz" wrap="square" lIns="0" tIns="46355" rIns="0" bIns="0" rtlCol="0">
            <a:spAutoFit/>
          </a:bodyPr>
          <a:lstStyle/>
          <a:p>
            <a:pPr marL="12700" algn="just">
              <a:lnSpc>
                <a:spcPct val="100000"/>
              </a:lnSpc>
              <a:spcBef>
                <a:spcPts val="365"/>
              </a:spcBef>
            </a:pPr>
            <a:r>
              <a:rPr lang="ja-JP" sz="1100" dirty="0">
                <a:solidFill>
                  <a:srgbClr val="00764D"/>
                </a:solidFill>
                <a:latin typeface="Meiryo UI" panose="020B0604030504040204" pitchFamily="50" charset="-128"/>
                <a:ea typeface="Meiryo UI" panose="020B0604030504040204" pitchFamily="50" charset="-128"/>
                <a:cs typeface="Trebuchet MS"/>
              </a:rPr>
              <a:t>固定金利から変動金利に転換される構造の証券：</a:t>
            </a:r>
          </a:p>
          <a:p>
            <a:pPr marL="12700" marR="5080" algn="just">
              <a:lnSpc>
                <a:spcPts val="1200"/>
              </a:lnSpc>
              <a:spcBef>
                <a:spcPts val="170"/>
              </a:spcBef>
            </a:pPr>
            <a:r>
              <a:rPr lang="ja-JP" sz="950" dirty="0">
                <a:solidFill>
                  <a:srgbClr val="808285"/>
                </a:solidFill>
                <a:latin typeface="Meiryo UI" panose="020B0604030504040204" pitchFamily="50" charset="-128"/>
                <a:ea typeface="Meiryo UI" panose="020B0604030504040204" pitchFamily="50" charset="-128"/>
                <a:cs typeface="Arial"/>
              </a:rPr>
              <a:t>所定のクーポンで発行され、5年または10年ごとに額面で償還可能またはクーポンを変動金利にリセットする結果として、デュレーションは中期</a:t>
            </a:r>
          </a:p>
        </p:txBody>
      </p:sp>
      <p:sp>
        <p:nvSpPr>
          <p:cNvPr id="50" name="object 50"/>
          <p:cNvSpPr txBox="1"/>
          <p:nvPr/>
        </p:nvSpPr>
        <p:spPr>
          <a:xfrm>
            <a:off x="1624542" y="6964186"/>
            <a:ext cx="2053289" cy="706120"/>
          </a:xfrm>
          <a:prstGeom prst="rect">
            <a:avLst/>
          </a:prstGeom>
        </p:spPr>
        <p:txBody>
          <a:bodyPr vert="horz" wrap="square" lIns="0" tIns="46355" rIns="0" bIns="0" rtlCol="0">
            <a:spAutoFit/>
          </a:bodyPr>
          <a:lstStyle/>
          <a:p>
            <a:pPr marL="12700">
              <a:lnSpc>
                <a:spcPct val="100000"/>
              </a:lnSpc>
              <a:spcBef>
                <a:spcPts val="365"/>
              </a:spcBef>
            </a:pPr>
            <a:r>
              <a:rPr lang="ja-JP" sz="1100" dirty="0">
                <a:solidFill>
                  <a:srgbClr val="00764D"/>
                </a:solidFill>
                <a:latin typeface="Meiryo UI" panose="020B0604030504040204" pitchFamily="50" charset="-128"/>
                <a:ea typeface="Meiryo UI" panose="020B0604030504040204" pitchFamily="50" charset="-128"/>
                <a:cs typeface="Trebuchet MS"/>
              </a:rPr>
              <a:t>変動利付証券：</a:t>
            </a:r>
          </a:p>
          <a:p>
            <a:pPr marL="12700" marR="5080">
              <a:lnSpc>
                <a:spcPts val="1200"/>
              </a:lnSpc>
              <a:spcBef>
                <a:spcPts val="170"/>
              </a:spcBef>
            </a:pPr>
            <a:r>
              <a:rPr lang="ja-JP" sz="950" dirty="0">
                <a:solidFill>
                  <a:srgbClr val="808285"/>
                </a:solidFill>
                <a:latin typeface="Meiryo UI" panose="020B0604030504040204" pitchFamily="50" charset="-128"/>
                <a:ea typeface="Meiryo UI" panose="020B0604030504040204" pitchFamily="50" charset="-128"/>
                <a:cs typeface="Arial"/>
              </a:rPr>
              <a:t>四半期ごとに特定のベンチマークの変化に基づいてクーポンをリセットする結果として、デュレーションは超短期</a:t>
            </a:r>
          </a:p>
        </p:txBody>
      </p:sp>
      <p:sp>
        <p:nvSpPr>
          <p:cNvPr id="51" name="object 51"/>
          <p:cNvSpPr txBox="1"/>
          <p:nvPr/>
        </p:nvSpPr>
        <p:spPr>
          <a:xfrm>
            <a:off x="1611842" y="971699"/>
            <a:ext cx="5550958" cy="1291590"/>
          </a:xfrm>
          <a:prstGeom prst="rect">
            <a:avLst/>
          </a:prstGeom>
        </p:spPr>
        <p:txBody>
          <a:bodyPr vert="horz" wrap="square" lIns="0" tIns="102870" rIns="0" bIns="0" rtlCol="0">
            <a:spAutoFit/>
          </a:bodyPr>
          <a:lstStyle/>
          <a:p>
            <a:pPr marL="12700">
              <a:lnSpc>
                <a:spcPct val="100000"/>
              </a:lnSpc>
              <a:spcBef>
                <a:spcPts val="810"/>
              </a:spcBef>
            </a:pPr>
            <a:r>
              <a:rPr lang="ja-JP" sz="1200" b="1" dirty="0">
                <a:solidFill>
                  <a:srgbClr val="00764D"/>
                </a:solidFill>
                <a:latin typeface="Meiryo UI" panose="020B0604030504040204" pitchFamily="50" charset="-128"/>
                <a:ea typeface="Meiryo UI" panose="020B0604030504040204" pitchFamily="50" charset="-128"/>
                <a:cs typeface="Arial"/>
              </a:rPr>
              <a:t>別紙：ハイブリッド証券の概要</a:t>
            </a:r>
          </a:p>
          <a:p>
            <a:pPr marL="12700">
              <a:lnSpc>
                <a:spcPct val="100000"/>
              </a:lnSpc>
              <a:spcBef>
                <a:spcPts val="944"/>
              </a:spcBef>
            </a:pPr>
            <a:r>
              <a:rPr lang="ja-JP" sz="1600" dirty="0">
                <a:solidFill>
                  <a:srgbClr val="00764D"/>
                </a:solidFill>
                <a:latin typeface="Meiryo UI" panose="020B0604030504040204" pitchFamily="50" charset="-128"/>
                <a:ea typeface="Meiryo UI" panose="020B0604030504040204" pitchFamily="50" charset="-128"/>
                <a:cs typeface="Arial"/>
              </a:rPr>
              <a:t>1. 独特な資産クラス</a:t>
            </a:r>
          </a:p>
          <a:p>
            <a:pPr marL="12700" marR="5080">
              <a:lnSpc>
                <a:spcPts val="1200"/>
              </a:lnSpc>
              <a:spcBef>
                <a:spcPts val="27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は資本構造のなかで普通株式とシニア債の間に位置づけられ、発行体にとって自己資本の一種でありながら、債券のような役割を果たしています。ハイブリッド証券の弁済順位が一般的な債券より低いことが、高いクーポンを支払う主な理由です。</a:t>
            </a:r>
          </a:p>
          <a:p>
            <a:pPr marL="3748404">
              <a:lnSpc>
                <a:spcPts val="1080"/>
              </a:lnSpc>
            </a:pPr>
            <a:r>
              <a:rPr lang="ja-JP" sz="950" b="1" dirty="0">
                <a:solidFill>
                  <a:srgbClr val="231F20"/>
                </a:solidFill>
                <a:latin typeface="Meiryo UI" panose="020B0604030504040204" pitchFamily="50" charset="-128"/>
                <a:ea typeface="Meiryo UI" panose="020B0604030504040204" pitchFamily="50" charset="-128"/>
                <a:cs typeface="Arial"/>
              </a:rPr>
              <a:t>格付け例（ムーディーズ／S&amp;P）</a:t>
            </a:r>
          </a:p>
        </p:txBody>
      </p:sp>
      <p:sp>
        <p:nvSpPr>
          <p:cNvPr id="52" name="object 52"/>
          <p:cNvSpPr txBox="1"/>
          <p:nvPr/>
        </p:nvSpPr>
        <p:spPr>
          <a:xfrm>
            <a:off x="1586442" y="3676369"/>
            <a:ext cx="3816350" cy="527050"/>
          </a:xfrm>
          <a:prstGeom prst="rect">
            <a:avLst/>
          </a:prstGeom>
        </p:spPr>
        <p:txBody>
          <a:bodyPr vert="horz" wrap="square" lIns="0" tIns="83185" rIns="0" bIns="0" rtlCol="0">
            <a:spAutoFit/>
          </a:bodyPr>
          <a:lstStyle/>
          <a:p>
            <a:pPr marL="38100">
              <a:lnSpc>
                <a:spcPct val="100000"/>
              </a:lnSpc>
              <a:spcBef>
                <a:spcPts val="655"/>
              </a:spcBef>
            </a:pPr>
            <a:r>
              <a:rPr lang="ja-JP" sz="1600" dirty="0">
                <a:solidFill>
                  <a:srgbClr val="00764D"/>
                </a:solidFill>
                <a:latin typeface="Meiryo UI" panose="020B0604030504040204" pitchFamily="50" charset="-128"/>
                <a:ea typeface="Meiryo UI" panose="020B0604030504040204" pitchFamily="50" charset="-128"/>
                <a:cs typeface="Arial"/>
              </a:rPr>
              <a:t>2. 証券構造</a:t>
            </a:r>
          </a:p>
          <a:p>
            <a:pPr marL="38100">
              <a:lnSpc>
                <a:spcPct val="100000"/>
              </a:lnSpc>
              <a:spcBef>
                <a:spcPts val="33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ハイブリッド証券のデュレーションは、その証券構造によって概ね決まります</a:t>
            </a:r>
            <a:r>
              <a:rPr lang="ja-JP" sz="825" baseline="30303" dirty="0">
                <a:solidFill>
                  <a:srgbClr val="231F20"/>
                </a:solidFill>
                <a:latin typeface="Meiryo UI" panose="020B0604030504040204" pitchFamily="50" charset="-128"/>
                <a:ea typeface="Meiryo UI" panose="020B0604030504040204" pitchFamily="50" charset="-128"/>
                <a:cs typeface="Arial"/>
              </a:rPr>
              <a:t>(1)</a:t>
            </a:r>
            <a:r>
              <a:rPr lang="ja-JP" sz="950" dirty="0">
                <a:solidFill>
                  <a:srgbClr val="231F20"/>
                </a:solidFill>
                <a:latin typeface="Meiryo UI" panose="020B0604030504040204" pitchFamily="50" charset="-128"/>
                <a:ea typeface="Meiryo UI" panose="020B0604030504040204" pitchFamily="50" charset="-128"/>
                <a:cs typeface="Arial"/>
              </a:rPr>
              <a:t>。</a:t>
            </a:r>
          </a:p>
        </p:txBody>
      </p:sp>
      <p:sp>
        <p:nvSpPr>
          <p:cNvPr id="53" name="object 53"/>
          <p:cNvSpPr/>
          <p:nvPr/>
        </p:nvSpPr>
        <p:spPr>
          <a:xfrm>
            <a:off x="1627717" y="8128000"/>
            <a:ext cx="0" cy="435609"/>
          </a:xfrm>
          <a:custGeom>
            <a:avLst/>
            <a:gdLst/>
            <a:ahLst/>
            <a:cxnLst/>
            <a:rect l="l" t="t" r="r" b="b"/>
            <a:pathLst>
              <a:path h="435609">
                <a:moveTo>
                  <a:pt x="0" y="0"/>
                </a:moveTo>
                <a:lnTo>
                  <a:pt x="0" y="435292"/>
                </a:lnTo>
              </a:path>
            </a:pathLst>
          </a:custGeom>
          <a:ln w="6350">
            <a:solidFill>
              <a:srgbClr val="00764D"/>
            </a:solidFill>
          </a:ln>
        </p:spPr>
        <p:txBody>
          <a:bodyPr wrap="square" lIns="0" tIns="0" rIns="0" bIns="0" rtlCol="0"/>
          <a:lstStyle/>
          <a:p>
            <a:endParaRPr/>
          </a:p>
        </p:txBody>
      </p:sp>
      <p:sp>
        <p:nvSpPr>
          <p:cNvPr id="54" name="object 54"/>
          <p:cNvSpPr txBox="1"/>
          <p:nvPr/>
        </p:nvSpPr>
        <p:spPr>
          <a:xfrm>
            <a:off x="1815042" y="8057994"/>
            <a:ext cx="4665345" cy="497840"/>
          </a:xfrm>
          <a:prstGeom prst="rect">
            <a:avLst/>
          </a:prstGeom>
        </p:spPr>
        <p:txBody>
          <a:bodyPr vert="horz" wrap="square" lIns="0" tIns="33019" rIns="0" bIns="0" rtlCol="0">
            <a:spAutoFit/>
          </a:bodyPr>
          <a:lstStyle/>
          <a:p>
            <a:pPr marL="12700" marR="5080">
              <a:lnSpc>
                <a:spcPts val="1800"/>
              </a:lnSpc>
              <a:spcBef>
                <a:spcPts val="259"/>
              </a:spcBef>
            </a:pPr>
            <a:r>
              <a:rPr lang="ja-JP" sz="1600" dirty="0">
                <a:solidFill>
                  <a:srgbClr val="00764D"/>
                </a:solidFill>
                <a:latin typeface="Meiryo UI" panose="020B0604030504040204" pitchFamily="50" charset="-128"/>
                <a:ea typeface="Meiryo UI" panose="020B0604030504040204" pitchFamily="50" charset="-128"/>
                <a:cs typeface="Arial"/>
              </a:rPr>
              <a:t>ハイブリッド証券市場全体の3分の2以上は、短期デュレーション（0～5年）の証券で構成されています</a:t>
            </a:r>
          </a:p>
        </p:txBody>
      </p:sp>
      <p:sp>
        <p:nvSpPr>
          <p:cNvPr id="55" name="object 55"/>
          <p:cNvSpPr/>
          <p:nvPr/>
        </p:nvSpPr>
        <p:spPr>
          <a:xfrm>
            <a:off x="1634239" y="960437"/>
            <a:ext cx="5682615" cy="0"/>
          </a:xfrm>
          <a:custGeom>
            <a:avLst/>
            <a:gdLst/>
            <a:ahLst/>
            <a:cxnLst/>
            <a:rect l="l" t="t" r="r" b="b"/>
            <a:pathLst>
              <a:path w="5682615">
                <a:moveTo>
                  <a:pt x="0" y="0"/>
                </a:moveTo>
                <a:lnTo>
                  <a:pt x="5682018" y="0"/>
                </a:lnTo>
              </a:path>
            </a:pathLst>
          </a:custGeom>
          <a:ln w="12700">
            <a:solidFill>
              <a:srgbClr val="00764D"/>
            </a:solidFill>
          </a:ln>
        </p:spPr>
        <p:txBody>
          <a:bodyPr wrap="square" lIns="0" tIns="0" rIns="0" bIns="0" rtlCol="0"/>
          <a:lstStyle/>
          <a:p>
            <a:endParaRPr/>
          </a:p>
        </p:txBody>
      </p:sp>
      <p:sp>
        <p:nvSpPr>
          <p:cNvPr id="56" name="object 56"/>
          <p:cNvSpPr/>
          <p:nvPr/>
        </p:nvSpPr>
        <p:spPr>
          <a:xfrm>
            <a:off x="1634239" y="9188450"/>
            <a:ext cx="5682615" cy="0"/>
          </a:xfrm>
          <a:custGeom>
            <a:avLst/>
            <a:gdLst/>
            <a:ahLst/>
            <a:cxnLst/>
            <a:rect l="l" t="t" r="r" b="b"/>
            <a:pathLst>
              <a:path w="5682615">
                <a:moveTo>
                  <a:pt x="0" y="0"/>
                </a:moveTo>
                <a:lnTo>
                  <a:pt x="5682018" y="0"/>
                </a:lnTo>
              </a:path>
            </a:pathLst>
          </a:custGeom>
          <a:ln w="12700">
            <a:solidFill>
              <a:srgbClr val="00764D"/>
            </a:solidFill>
          </a:ln>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168336" y="9554475"/>
            <a:ext cx="160020" cy="170180"/>
          </a:xfrm>
          <a:prstGeom prst="rect">
            <a:avLst/>
          </a:prstGeom>
        </p:spPr>
        <p:txBody>
          <a:bodyPr vert="horz" wrap="square" lIns="0" tIns="12700" rIns="0" bIns="0" rtlCol="0">
            <a:spAutoFit/>
          </a:bodyPr>
          <a:lstStyle/>
          <a:p>
            <a:pPr marL="12700">
              <a:lnSpc>
                <a:spcPct val="100000"/>
              </a:lnSpc>
              <a:spcBef>
                <a:spcPts val="100"/>
              </a:spcBef>
            </a:pPr>
            <a:r>
              <a:rPr lang="ja-JP" sz="950" b="1">
                <a:solidFill>
                  <a:srgbClr val="7A7A71"/>
                </a:solidFill>
                <a:latin typeface="Arial"/>
                <a:ea typeface="MS Mincho"/>
                <a:cs typeface="Arial"/>
              </a:rPr>
              <a:t>11</a:t>
            </a:r>
          </a:p>
        </p:txBody>
      </p:sp>
      <p:sp>
        <p:nvSpPr>
          <p:cNvPr id="4" name="object 4"/>
          <p:cNvSpPr/>
          <p:nvPr/>
        </p:nvSpPr>
        <p:spPr>
          <a:xfrm>
            <a:off x="3253607" y="2891814"/>
            <a:ext cx="1668145" cy="1668145"/>
          </a:xfrm>
          <a:custGeom>
            <a:avLst/>
            <a:gdLst/>
            <a:ahLst/>
            <a:cxnLst/>
            <a:rect l="l" t="t" r="r" b="b"/>
            <a:pathLst>
              <a:path w="1668145" h="1668145">
                <a:moveTo>
                  <a:pt x="78143" y="481558"/>
                </a:moveTo>
                <a:lnTo>
                  <a:pt x="56651" y="531120"/>
                </a:lnTo>
                <a:lnTo>
                  <a:pt x="38813" y="579995"/>
                </a:lnTo>
                <a:lnTo>
                  <a:pt x="24503" y="628753"/>
                </a:lnTo>
                <a:lnTo>
                  <a:pt x="13593" y="677965"/>
                </a:lnTo>
                <a:lnTo>
                  <a:pt x="5956" y="728202"/>
                </a:lnTo>
                <a:lnTo>
                  <a:pt x="1468" y="780035"/>
                </a:lnTo>
                <a:lnTo>
                  <a:pt x="0" y="834034"/>
                </a:lnTo>
                <a:lnTo>
                  <a:pt x="1320" y="881362"/>
                </a:lnTo>
                <a:lnTo>
                  <a:pt x="5234" y="927998"/>
                </a:lnTo>
                <a:lnTo>
                  <a:pt x="11671" y="973871"/>
                </a:lnTo>
                <a:lnTo>
                  <a:pt x="20561" y="1018910"/>
                </a:lnTo>
                <a:lnTo>
                  <a:pt x="31833" y="1063045"/>
                </a:lnTo>
                <a:lnTo>
                  <a:pt x="45417" y="1106206"/>
                </a:lnTo>
                <a:lnTo>
                  <a:pt x="61243" y="1148322"/>
                </a:lnTo>
                <a:lnTo>
                  <a:pt x="79240" y="1189323"/>
                </a:lnTo>
                <a:lnTo>
                  <a:pt x="99338" y="1229139"/>
                </a:lnTo>
                <a:lnTo>
                  <a:pt x="121466" y="1267698"/>
                </a:lnTo>
                <a:lnTo>
                  <a:pt x="145554" y="1304932"/>
                </a:lnTo>
                <a:lnTo>
                  <a:pt x="171532" y="1340768"/>
                </a:lnTo>
                <a:lnTo>
                  <a:pt x="199329" y="1375138"/>
                </a:lnTo>
                <a:lnTo>
                  <a:pt x="228874" y="1407970"/>
                </a:lnTo>
                <a:lnTo>
                  <a:pt x="260098" y="1439194"/>
                </a:lnTo>
                <a:lnTo>
                  <a:pt x="292930" y="1468739"/>
                </a:lnTo>
                <a:lnTo>
                  <a:pt x="327300" y="1496536"/>
                </a:lnTo>
                <a:lnTo>
                  <a:pt x="363136" y="1522514"/>
                </a:lnTo>
                <a:lnTo>
                  <a:pt x="400369" y="1546602"/>
                </a:lnTo>
                <a:lnTo>
                  <a:pt x="438929" y="1568730"/>
                </a:lnTo>
                <a:lnTo>
                  <a:pt x="478745" y="1588828"/>
                </a:lnTo>
                <a:lnTo>
                  <a:pt x="519746" y="1606825"/>
                </a:lnTo>
                <a:lnTo>
                  <a:pt x="561862" y="1622651"/>
                </a:lnTo>
                <a:lnTo>
                  <a:pt x="605023" y="1636235"/>
                </a:lnTo>
                <a:lnTo>
                  <a:pt x="649158" y="1647507"/>
                </a:lnTo>
                <a:lnTo>
                  <a:pt x="694197" y="1656397"/>
                </a:lnTo>
                <a:lnTo>
                  <a:pt x="740070" y="1662834"/>
                </a:lnTo>
                <a:lnTo>
                  <a:pt x="786706" y="1666748"/>
                </a:lnTo>
                <a:lnTo>
                  <a:pt x="834034" y="1668068"/>
                </a:lnTo>
                <a:lnTo>
                  <a:pt x="881362" y="1666748"/>
                </a:lnTo>
                <a:lnTo>
                  <a:pt x="927998" y="1662834"/>
                </a:lnTo>
                <a:lnTo>
                  <a:pt x="973871" y="1656397"/>
                </a:lnTo>
                <a:lnTo>
                  <a:pt x="1018910" y="1647507"/>
                </a:lnTo>
                <a:lnTo>
                  <a:pt x="1063045" y="1636235"/>
                </a:lnTo>
                <a:lnTo>
                  <a:pt x="1106206" y="1622651"/>
                </a:lnTo>
                <a:lnTo>
                  <a:pt x="1148322" y="1606825"/>
                </a:lnTo>
                <a:lnTo>
                  <a:pt x="1189323" y="1588828"/>
                </a:lnTo>
                <a:lnTo>
                  <a:pt x="1229139" y="1568730"/>
                </a:lnTo>
                <a:lnTo>
                  <a:pt x="1267698" y="1546602"/>
                </a:lnTo>
                <a:lnTo>
                  <a:pt x="1304932" y="1522514"/>
                </a:lnTo>
                <a:lnTo>
                  <a:pt x="1340768" y="1496536"/>
                </a:lnTo>
                <a:lnTo>
                  <a:pt x="1375138" y="1468739"/>
                </a:lnTo>
                <a:lnTo>
                  <a:pt x="1407970" y="1439194"/>
                </a:lnTo>
                <a:lnTo>
                  <a:pt x="1439194" y="1407970"/>
                </a:lnTo>
                <a:lnTo>
                  <a:pt x="1468739" y="1375138"/>
                </a:lnTo>
                <a:lnTo>
                  <a:pt x="1496536" y="1340768"/>
                </a:lnTo>
                <a:lnTo>
                  <a:pt x="1522514" y="1304932"/>
                </a:lnTo>
                <a:lnTo>
                  <a:pt x="1546602" y="1267698"/>
                </a:lnTo>
                <a:lnTo>
                  <a:pt x="1568730" y="1229139"/>
                </a:lnTo>
                <a:lnTo>
                  <a:pt x="1588828" y="1189323"/>
                </a:lnTo>
                <a:lnTo>
                  <a:pt x="1606825" y="1148322"/>
                </a:lnTo>
                <a:lnTo>
                  <a:pt x="1622651" y="1106206"/>
                </a:lnTo>
                <a:lnTo>
                  <a:pt x="1636235" y="1063045"/>
                </a:lnTo>
                <a:lnTo>
                  <a:pt x="1647507" y="1018910"/>
                </a:lnTo>
                <a:lnTo>
                  <a:pt x="1656397" y="973871"/>
                </a:lnTo>
                <a:lnTo>
                  <a:pt x="1662834" y="927998"/>
                </a:lnTo>
                <a:lnTo>
                  <a:pt x="1666748" y="881362"/>
                </a:lnTo>
                <a:lnTo>
                  <a:pt x="1668068" y="834034"/>
                </a:lnTo>
                <a:lnTo>
                  <a:pt x="834034" y="834034"/>
                </a:lnTo>
                <a:lnTo>
                  <a:pt x="78143" y="481558"/>
                </a:lnTo>
                <a:close/>
              </a:path>
              <a:path w="1668145" h="1668145">
                <a:moveTo>
                  <a:pt x="834034" y="0"/>
                </a:moveTo>
                <a:lnTo>
                  <a:pt x="834034" y="834034"/>
                </a:lnTo>
                <a:lnTo>
                  <a:pt x="1668068" y="834034"/>
                </a:lnTo>
                <a:lnTo>
                  <a:pt x="1666748" y="786706"/>
                </a:lnTo>
                <a:lnTo>
                  <a:pt x="1662834" y="740070"/>
                </a:lnTo>
                <a:lnTo>
                  <a:pt x="1656397" y="694197"/>
                </a:lnTo>
                <a:lnTo>
                  <a:pt x="1647507" y="649158"/>
                </a:lnTo>
                <a:lnTo>
                  <a:pt x="1636235" y="605023"/>
                </a:lnTo>
                <a:lnTo>
                  <a:pt x="1622651" y="561862"/>
                </a:lnTo>
                <a:lnTo>
                  <a:pt x="1606825" y="519746"/>
                </a:lnTo>
                <a:lnTo>
                  <a:pt x="1588828" y="478745"/>
                </a:lnTo>
                <a:lnTo>
                  <a:pt x="1568730" y="438929"/>
                </a:lnTo>
                <a:lnTo>
                  <a:pt x="1546602" y="400369"/>
                </a:lnTo>
                <a:lnTo>
                  <a:pt x="1522514" y="363136"/>
                </a:lnTo>
                <a:lnTo>
                  <a:pt x="1496536" y="327300"/>
                </a:lnTo>
                <a:lnTo>
                  <a:pt x="1468739" y="292930"/>
                </a:lnTo>
                <a:lnTo>
                  <a:pt x="1439194" y="260098"/>
                </a:lnTo>
                <a:lnTo>
                  <a:pt x="1407970" y="228874"/>
                </a:lnTo>
                <a:lnTo>
                  <a:pt x="1375138" y="199329"/>
                </a:lnTo>
                <a:lnTo>
                  <a:pt x="1340768" y="171532"/>
                </a:lnTo>
                <a:lnTo>
                  <a:pt x="1304932" y="145554"/>
                </a:lnTo>
                <a:lnTo>
                  <a:pt x="1267698" y="121466"/>
                </a:lnTo>
                <a:lnTo>
                  <a:pt x="1229139" y="99338"/>
                </a:lnTo>
                <a:lnTo>
                  <a:pt x="1189323" y="79240"/>
                </a:lnTo>
                <a:lnTo>
                  <a:pt x="1148322" y="61243"/>
                </a:lnTo>
                <a:lnTo>
                  <a:pt x="1106206" y="45417"/>
                </a:lnTo>
                <a:lnTo>
                  <a:pt x="1063045" y="31833"/>
                </a:lnTo>
                <a:lnTo>
                  <a:pt x="1018910" y="20561"/>
                </a:lnTo>
                <a:lnTo>
                  <a:pt x="973871" y="11671"/>
                </a:lnTo>
                <a:lnTo>
                  <a:pt x="927998" y="5234"/>
                </a:lnTo>
                <a:lnTo>
                  <a:pt x="881362" y="1320"/>
                </a:lnTo>
                <a:lnTo>
                  <a:pt x="834034" y="0"/>
                </a:lnTo>
                <a:close/>
              </a:path>
            </a:pathLst>
          </a:custGeom>
          <a:solidFill>
            <a:srgbClr val="00764D"/>
          </a:solidFill>
        </p:spPr>
        <p:txBody>
          <a:bodyPr wrap="square" lIns="0" tIns="0" rIns="0" bIns="0" rtlCol="0"/>
          <a:lstStyle/>
          <a:p>
            <a:endParaRPr/>
          </a:p>
        </p:txBody>
      </p:sp>
      <p:sp>
        <p:nvSpPr>
          <p:cNvPr id="7" name="object 7"/>
          <p:cNvSpPr txBox="1"/>
          <p:nvPr/>
        </p:nvSpPr>
        <p:spPr>
          <a:xfrm>
            <a:off x="1904999" y="3685991"/>
            <a:ext cx="1320923" cy="135935"/>
          </a:xfrm>
          <a:prstGeom prst="rect">
            <a:avLst/>
          </a:prstGeom>
        </p:spPr>
        <p:txBody>
          <a:bodyPr vert="horz" wrap="square" lIns="0" tIns="12700" rIns="0" bIns="0" rtlCol="0">
            <a:spAutoFit/>
          </a:bodyPr>
          <a:lstStyle/>
          <a:p>
            <a:pPr marL="12700">
              <a:lnSpc>
                <a:spcPct val="100000"/>
              </a:lnSpc>
              <a:spcBef>
                <a:spcPts val="100"/>
              </a:spcBef>
            </a:pPr>
            <a:r>
              <a:rPr lang="ja-JP" sz="800" dirty="0">
                <a:solidFill>
                  <a:srgbClr val="231F20"/>
                </a:solidFill>
                <a:latin typeface="Arial Narrow" panose="020B0606020202030204" pitchFamily="34" charset="0"/>
                <a:ea typeface="Meiryo UI" panose="020B0604030504040204" pitchFamily="50" charset="-128"/>
                <a:cs typeface="Arial"/>
              </a:rPr>
              <a:t>（</a:t>
            </a:r>
            <a:r>
              <a:rPr lang="ja-JP" altLang="en-US" sz="800" dirty="0">
                <a:solidFill>
                  <a:srgbClr val="231F20"/>
                </a:solidFill>
                <a:latin typeface="Arial Narrow" panose="020B0606020202030204" pitchFamily="34" charset="0"/>
                <a:ea typeface="Meiryo UI" panose="020B0604030504040204" pitchFamily="50" charset="-128"/>
                <a:cs typeface="Arial"/>
              </a:rPr>
              <a:t>上場</a:t>
            </a:r>
            <a:r>
              <a:rPr lang="ja-JP" sz="800" dirty="0">
                <a:solidFill>
                  <a:srgbClr val="231F20"/>
                </a:solidFill>
                <a:latin typeface="Arial Narrow" panose="020B0606020202030204" pitchFamily="34" charset="0"/>
                <a:ea typeface="Meiryo UI" panose="020B0604030504040204" pitchFamily="50" charset="-128"/>
                <a:cs typeface="Arial"/>
              </a:rPr>
              <a:t>）ハイブリッド証券</a:t>
            </a:r>
          </a:p>
        </p:txBody>
      </p:sp>
      <p:sp>
        <p:nvSpPr>
          <p:cNvPr id="8" name="object 8"/>
          <p:cNvSpPr/>
          <p:nvPr/>
        </p:nvSpPr>
        <p:spPr>
          <a:xfrm>
            <a:off x="3427568" y="3000626"/>
            <a:ext cx="657860" cy="725805"/>
          </a:xfrm>
          <a:custGeom>
            <a:avLst/>
            <a:gdLst/>
            <a:ahLst/>
            <a:cxnLst/>
            <a:rect l="l" t="t" r="r" b="b"/>
            <a:pathLst>
              <a:path w="657860" h="725804">
                <a:moveTo>
                  <a:pt x="657288" y="0"/>
                </a:moveTo>
                <a:lnTo>
                  <a:pt x="606842" y="1622"/>
                </a:lnTo>
                <a:lnTo>
                  <a:pt x="557357" y="6447"/>
                </a:lnTo>
                <a:lnTo>
                  <a:pt x="508935" y="14408"/>
                </a:lnTo>
                <a:lnTo>
                  <a:pt x="461679" y="25441"/>
                </a:lnTo>
                <a:lnTo>
                  <a:pt x="415691" y="39481"/>
                </a:lnTo>
                <a:lnTo>
                  <a:pt x="371074" y="56462"/>
                </a:lnTo>
                <a:lnTo>
                  <a:pt x="327929" y="76319"/>
                </a:lnTo>
                <a:lnTo>
                  <a:pt x="286360" y="98987"/>
                </a:lnTo>
                <a:lnTo>
                  <a:pt x="246468" y="124401"/>
                </a:lnTo>
                <a:lnTo>
                  <a:pt x="208356" y="152495"/>
                </a:lnTo>
                <a:lnTo>
                  <a:pt x="172125" y="183206"/>
                </a:lnTo>
                <a:lnTo>
                  <a:pt x="137880" y="216466"/>
                </a:lnTo>
                <a:lnTo>
                  <a:pt x="105721" y="252212"/>
                </a:lnTo>
                <a:lnTo>
                  <a:pt x="75751" y="290378"/>
                </a:lnTo>
                <a:lnTo>
                  <a:pt x="48073" y="330898"/>
                </a:lnTo>
                <a:lnTo>
                  <a:pt x="22788" y="373709"/>
                </a:lnTo>
                <a:lnTo>
                  <a:pt x="0" y="418744"/>
                </a:lnTo>
                <a:lnTo>
                  <a:pt x="657288" y="725246"/>
                </a:lnTo>
                <a:lnTo>
                  <a:pt x="657288" y="0"/>
                </a:lnTo>
                <a:close/>
              </a:path>
            </a:pathLst>
          </a:custGeom>
          <a:solidFill>
            <a:srgbClr val="B1B3B6"/>
          </a:solidFill>
        </p:spPr>
        <p:txBody>
          <a:bodyPr wrap="square" lIns="0" tIns="0" rIns="0" bIns="0" rtlCol="0"/>
          <a:lstStyle/>
          <a:p>
            <a:endParaRPr/>
          </a:p>
        </p:txBody>
      </p:sp>
      <p:sp>
        <p:nvSpPr>
          <p:cNvPr id="9" name="object 9"/>
          <p:cNvSpPr/>
          <p:nvPr/>
        </p:nvSpPr>
        <p:spPr>
          <a:xfrm>
            <a:off x="3359151" y="3419370"/>
            <a:ext cx="826769" cy="1031875"/>
          </a:xfrm>
          <a:custGeom>
            <a:avLst/>
            <a:gdLst/>
            <a:ahLst/>
            <a:cxnLst/>
            <a:rect l="l" t="t" r="r" b="b"/>
            <a:pathLst>
              <a:path w="826770" h="1031875">
                <a:moveTo>
                  <a:pt x="68417" y="0"/>
                </a:moveTo>
                <a:lnTo>
                  <a:pt x="47479" y="49170"/>
                </a:lnTo>
                <a:lnTo>
                  <a:pt x="30368" y="98713"/>
                </a:lnTo>
                <a:lnTo>
                  <a:pt x="17075" y="148693"/>
                </a:lnTo>
                <a:lnTo>
                  <a:pt x="7589" y="199175"/>
                </a:lnTo>
                <a:lnTo>
                  <a:pt x="1900" y="250225"/>
                </a:lnTo>
                <a:lnTo>
                  <a:pt x="0" y="301907"/>
                </a:lnTo>
                <a:lnTo>
                  <a:pt x="1876" y="354286"/>
                </a:lnTo>
                <a:lnTo>
                  <a:pt x="7520" y="407428"/>
                </a:lnTo>
                <a:lnTo>
                  <a:pt x="15684" y="454436"/>
                </a:lnTo>
                <a:lnTo>
                  <a:pt x="26725" y="500208"/>
                </a:lnTo>
                <a:lnTo>
                  <a:pt x="40536" y="544662"/>
                </a:lnTo>
                <a:lnTo>
                  <a:pt x="57009" y="587717"/>
                </a:lnTo>
                <a:lnTo>
                  <a:pt x="76036" y="629291"/>
                </a:lnTo>
                <a:lnTo>
                  <a:pt x="97508" y="669304"/>
                </a:lnTo>
                <a:lnTo>
                  <a:pt x="121318" y="707674"/>
                </a:lnTo>
                <a:lnTo>
                  <a:pt x="147359" y="744320"/>
                </a:lnTo>
                <a:lnTo>
                  <a:pt x="175521" y="779160"/>
                </a:lnTo>
                <a:lnTo>
                  <a:pt x="205698" y="812113"/>
                </a:lnTo>
                <a:lnTo>
                  <a:pt x="237781" y="843098"/>
                </a:lnTo>
                <a:lnTo>
                  <a:pt x="271662" y="872033"/>
                </a:lnTo>
                <a:lnTo>
                  <a:pt x="307233" y="898838"/>
                </a:lnTo>
                <a:lnTo>
                  <a:pt x="344387" y="923430"/>
                </a:lnTo>
                <a:lnTo>
                  <a:pt x="383015" y="945729"/>
                </a:lnTo>
                <a:lnTo>
                  <a:pt x="423010" y="965653"/>
                </a:lnTo>
                <a:lnTo>
                  <a:pt x="464263" y="983121"/>
                </a:lnTo>
                <a:lnTo>
                  <a:pt x="506667" y="998052"/>
                </a:lnTo>
                <a:lnTo>
                  <a:pt x="550114" y="1010363"/>
                </a:lnTo>
                <a:lnTo>
                  <a:pt x="594495" y="1019975"/>
                </a:lnTo>
                <a:lnTo>
                  <a:pt x="639703" y="1026805"/>
                </a:lnTo>
                <a:lnTo>
                  <a:pt x="685630" y="1030773"/>
                </a:lnTo>
                <a:lnTo>
                  <a:pt x="732168" y="1031796"/>
                </a:lnTo>
                <a:lnTo>
                  <a:pt x="779209" y="1029795"/>
                </a:lnTo>
                <a:lnTo>
                  <a:pt x="826645" y="1024686"/>
                </a:lnTo>
                <a:lnTo>
                  <a:pt x="725705" y="306501"/>
                </a:lnTo>
                <a:lnTo>
                  <a:pt x="68417" y="0"/>
                </a:lnTo>
                <a:close/>
              </a:path>
            </a:pathLst>
          </a:custGeom>
          <a:solidFill>
            <a:srgbClr val="9DCE70"/>
          </a:solidFill>
        </p:spPr>
        <p:txBody>
          <a:bodyPr wrap="square" lIns="0" tIns="0" rIns="0" bIns="0" rtlCol="0"/>
          <a:lstStyle/>
          <a:p>
            <a:endParaRPr/>
          </a:p>
        </p:txBody>
      </p:sp>
      <p:sp>
        <p:nvSpPr>
          <p:cNvPr id="10" name="object 10"/>
          <p:cNvSpPr/>
          <p:nvPr/>
        </p:nvSpPr>
        <p:spPr>
          <a:xfrm>
            <a:off x="4084857" y="3000626"/>
            <a:ext cx="725805" cy="1443990"/>
          </a:xfrm>
          <a:custGeom>
            <a:avLst/>
            <a:gdLst/>
            <a:ahLst/>
            <a:cxnLst/>
            <a:rect l="l" t="t" r="r" b="b"/>
            <a:pathLst>
              <a:path w="725804" h="1443989">
                <a:moveTo>
                  <a:pt x="0" y="0"/>
                </a:moveTo>
                <a:lnTo>
                  <a:pt x="0" y="725246"/>
                </a:lnTo>
                <a:lnTo>
                  <a:pt x="100939" y="1443431"/>
                </a:lnTo>
                <a:lnTo>
                  <a:pt x="150031" y="1434923"/>
                </a:lnTo>
                <a:lnTo>
                  <a:pt x="197728" y="1423451"/>
                </a:lnTo>
                <a:lnTo>
                  <a:pt x="243944" y="1409115"/>
                </a:lnTo>
                <a:lnTo>
                  <a:pt x="288592" y="1392015"/>
                </a:lnTo>
                <a:lnTo>
                  <a:pt x="331584" y="1372250"/>
                </a:lnTo>
                <a:lnTo>
                  <a:pt x="372836" y="1349921"/>
                </a:lnTo>
                <a:lnTo>
                  <a:pt x="412258" y="1325127"/>
                </a:lnTo>
                <a:lnTo>
                  <a:pt x="449766" y="1297968"/>
                </a:lnTo>
                <a:lnTo>
                  <a:pt x="485273" y="1268543"/>
                </a:lnTo>
                <a:lnTo>
                  <a:pt x="518691" y="1236952"/>
                </a:lnTo>
                <a:lnTo>
                  <a:pt x="549933" y="1203296"/>
                </a:lnTo>
                <a:lnTo>
                  <a:pt x="578914" y="1167673"/>
                </a:lnTo>
                <a:lnTo>
                  <a:pt x="605547" y="1130184"/>
                </a:lnTo>
                <a:lnTo>
                  <a:pt x="629744" y="1090928"/>
                </a:lnTo>
                <a:lnTo>
                  <a:pt x="651419" y="1050005"/>
                </a:lnTo>
                <a:lnTo>
                  <a:pt x="670485" y="1007514"/>
                </a:lnTo>
                <a:lnTo>
                  <a:pt x="686856" y="963557"/>
                </a:lnTo>
                <a:lnTo>
                  <a:pt x="700445" y="918231"/>
                </a:lnTo>
                <a:lnTo>
                  <a:pt x="711165" y="871637"/>
                </a:lnTo>
                <a:lnTo>
                  <a:pt x="718930" y="823875"/>
                </a:lnTo>
                <a:lnTo>
                  <a:pt x="723652" y="775045"/>
                </a:lnTo>
                <a:lnTo>
                  <a:pt x="725246" y="725246"/>
                </a:lnTo>
                <a:lnTo>
                  <a:pt x="723703" y="677560"/>
                </a:lnTo>
                <a:lnTo>
                  <a:pt x="719139" y="630698"/>
                </a:lnTo>
                <a:lnTo>
                  <a:pt x="711649" y="584756"/>
                </a:lnTo>
                <a:lnTo>
                  <a:pt x="701328" y="539828"/>
                </a:lnTo>
                <a:lnTo>
                  <a:pt x="688272" y="496011"/>
                </a:lnTo>
                <a:lnTo>
                  <a:pt x="672578" y="453399"/>
                </a:lnTo>
                <a:lnTo>
                  <a:pt x="654339" y="412089"/>
                </a:lnTo>
                <a:lnTo>
                  <a:pt x="633652" y="372176"/>
                </a:lnTo>
                <a:lnTo>
                  <a:pt x="610613" y="333756"/>
                </a:lnTo>
                <a:lnTo>
                  <a:pt x="585316" y="296923"/>
                </a:lnTo>
                <a:lnTo>
                  <a:pt x="557858" y="261775"/>
                </a:lnTo>
                <a:lnTo>
                  <a:pt x="528334" y="228406"/>
                </a:lnTo>
                <a:lnTo>
                  <a:pt x="496840" y="196911"/>
                </a:lnTo>
                <a:lnTo>
                  <a:pt x="463470" y="167387"/>
                </a:lnTo>
                <a:lnTo>
                  <a:pt x="428322" y="139929"/>
                </a:lnTo>
                <a:lnTo>
                  <a:pt x="391489" y="114633"/>
                </a:lnTo>
                <a:lnTo>
                  <a:pt x="353069" y="91593"/>
                </a:lnTo>
                <a:lnTo>
                  <a:pt x="313156" y="70906"/>
                </a:lnTo>
                <a:lnTo>
                  <a:pt x="271846" y="52668"/>
                </a:lnTo>
                <a:lnTo>
                  <a:pt x="229235" y="36973"/>
                </a:lnTo>
                <a:lnTo>
                  <a:pt x="185417" y="23917"/>
                </a:lnTo>
                <a:lnTo>
                  <a:pt x="140489" y="13597"/>
                </a:lnTo>
                <a:lnTo>
                  <a:pt x="94547" y="6106"/>
                </a:lnTo>
                <a:lnTo>
                  <a:pt x="47685" y="1542"/>
                </a:lnTo>
                <a:lnTo>
                  <a:pt x="0" y="0"/>
                </a:lnTo>
                <a:close/>
              </a:path>
            </a:pathLst>
          </a:custGeom>
          <a:solidFill>
            <a:srgbClr val="4AB349"/>
          </a:solidFill>
        </p:spPr>
        <p:txBody>
          <a:bodyPr wrap="square" lIns="0" tIns="0" rIns="0" bIns="0" rtlCol="0"/>
          <a:lstStyle/>
          <a:p>
            <a:endParaRPr/>
          </a:p>
        </p:txBody>
      </p:sp>
      <p:sp>
        <p:nvSpPr>
          <p:cNvPr id="11" name="object 11"/>
          <p:cNvSpPr txBox="1"/>
          <p:nvPr/>
        </p:nvSpPr>
        <p:spPr>
          <a:xfrm>
            <a:off x="1621238" y="2774424"/>
            <a:ext cx="2002976" cy="364202"/>
          </a:xfrm>
          <a:prstGeom prst="rect">
            <a:avLst/>
          </a:prstGeom>
        </p:spPr>
        <p:txBody>
          <a:bodyPr vert="horz" wrap="square" lIns="0" tIns="12700" rIns="0" bIns="0" rtlCol="0">
            <a:spAutoFit/>
          </a:bodyPr>
          <a:lstStyle/>
          <a:p>
            <a:pPr marL="38100">
              <a:lnSpc>
                <a:spcPct val="100000"/>
              </a:lnSpc>
              <a:spcBef>
                <a:spcPts val="100"/>
              </a:spcBef>
            </a:pPr>
            <a:r>
              <a:rPr lang="ja-JP" sz="2100" baseline="-17857" dirty="0">
                <a:solidFill>
                  <a:srgbClr val="4AB349"/>
                </a:solidFill>
                <a:latin typeface="Arial Narrow" panose="020B0606020202030204" pitchFamily="34" charset="0"/>
                <a:ea typeface="Meiryo UI" panose="020B0604030504040204" pitchFamily="50" charset="-128"/>
                <a:cs typeface="Arial"/>
              </a:rPr>
              <a:t>48% </a:t>
            </a:r>
            <a:r>
              <a:rPr lang="ja-JP" sz="800" dirty="0">
                <a:solidFill>
                  <a:srgbClr val="231F20"/>
                </a:solidFill>
                <a:latin typeface="Arial Narrow" panose="020B0606020202030204" pitchFamily="34" charset="0"/>
                <a:ea typeface="Meiryo UI" panose="020B0604030504040204" pitchFamily="50" charset="-128"/>
                <a:cs typeface="Arial"/>
              </a:rPr>
              <a:t>米ドル建て機関投資家向け（OTC）</a:t>
            </a:r>
            <a:endParaRPr lang="en-US" altLang="ja-JP" sz="800" dirty="0">
              <a:solidFill>
                <a:srgbClr val="231F20"/>
              </a:solidFill>
              <a:latin typeface="Arial Narrow" panose="020B0606020202030204" pitchFamily="34" charset="0"/>
              <a:ea typeface="Meiryo UI" panose="020B0604030504040204" pitchFamily="50" charset="-128"/>
              <a:cs typeface="Arial"/>
            </a:endParaRPr>
          </a:p>
          <a:p>
            <a:pPr marL="38100">
              <a:lnSpc>
                <a:spcPct val="100000"/>
              </a:lnSpc>
            </a:pPr>
            <a:r>
              <a:rPr lang="ja-JP" altLang="en-US" sz="800" dirty="0">
                <a:solidFill>
                  <a:srgbClr val="231F20"/>
                </a:solidFill>
                <a:latin typeface="Arial Narrow" panose="020B0606020202030204" pitchFamily="34" charset="0"/>
                <a:ea typeface="Meiryo UI" panose="020B0604030504040204" pitchFamily="50" charset="-128"/>
                <a:cs typeface="Arial"/>
              </a:rPr>
              <a:t>　　　　　ハイブリッド証券</a:t>
            </a:r>
            <a:endParaRPr lang="ja-JP" sz="800" dirty="0">
              <a:solidFill>
                <a:srgbClr val="231F20"/>
              </a:solidFill>
              <a:latin typeface="Arial Narrow" panose="020B0606020202030204" pitchFamily="34" charset="0"/>
              <a:ea typeface="Meiryo UI" panose="020B0604030504040204" pitchFamily="50" charset="-128"/>
              <a:cs typeface="Arial"/>
            </a:endParaRPr>
          </a:p>
        </p:txBody>
      </p:sp>
      <p:sp>
        <p:nvSpPr>
          <p:cNvPr id="12" name="object 12"/>
          <p:cNvSpPr txBox="1"/>
          <p:nvPr/>
        </p:nvSpPr>
        <p:spPr>
          <a:xfrm>
            <a:off x="5110433" y="3935580"/>
            <a:ext cx="1899967" cy="228204"/>
          </a:xfrm>
          <a:prstGeom prst="rect">
            <a:avLst/>
          </a:prstGeom>
        </p:spPr>
        <p:txBody>
          <a:bodyPr vert="horz" wrap="square" lIns="0" tIns="67945" rIns="0" bIns="0" rtlCol="0">
            <a:spAutoFit/>
          </a:bodyPr>
          <a:lstStyle/>
          <a:p>
            <a:pPr marL="381000" marR="17780" indent="-330835">
              <a:lnSpc>
                <a:spcPct val="74100"/>
              </a:lnSpc>
              <a:spcBef>
                <a:spcPts val="535"/>
              </a:spcBef>
            </a:pPr>
            <a:r>
              <a:rPr lang="ja-JP" sz="2100" baseline="-25793" dirty="0">
                <a:solidFill>
                  <a:srgbClr val="00764D"/>
                </a:solidFill>
                <a:latin typeface="Arial Narrow" panose="020B0606020202030204" pitchFamily="34" charset="0"/>
                <a:ea typeface="Meiryo UI" panose="020B0604030504040204" pitchFamily="50" charset="-128"/>
                <a:cs typeface="Arial"/>
              </a:rPr>
              <a:t>82% </a:t>
            </a:r>
            <a:r>
              <a:rPr lang="ja-JP" sz="800" dirty="0">
                <a:solidFill>
                  <a:srgbClr val="231F20"/>
                </a:solidFill>
                <a:latin typeface="Arial Narrow" panose="020B0606020202030204" pitchFamily="34" charset="0"/>
                <a:ea typeface="Meiryo UI" panose="020B0604030504040204" pitchFamily="50" charset="-128"/>
                <a:cs typeface="Arial"/>
              </a:rPr>
              <a:t>機関投資家向けOTC（店頭）証券</a:t>
            </a:r>
          </a:p>
        </p:txBody>
      </p:sp>
      <p:sp>
        <p:nvSpPr>
          <p:cNvPr id="13" name="object 13"/>
          <p:cNvSpPr txBox="1"/>
          <p:nvPr/>
        </p:nvSpPr>
        <p:spPr>
          <a:xfrm>
            <a:off x="1621182" y="3079224"/>
            <a:ext cx="2002975" cy="364202"/>
          </a:xfrm>
          <a:prstGeom prst="rect">
            <a:avLst/>
          </a:prstGeom>
        </p:spPr>
        <p:txBody>
          <a:bodyPr vert="horz" wrap="square" lIns="0" tIns="12700" rIns="0" bIns="0" rtlCol="0">
            <a:spAutoFit/>
          </a:bodyPr>
          <a:lstStyle/>
          <a:p>
            <a:pPr marL="38100">
              <a:lnSpc>
                <a:spcPct val="100000"/>
              </a:lnSpc>
              <a:spcBef>
                <a:spcPts val="100"/>
              </a:spcBef>
            </a:pPr>
            <a:r>
              <a:rPr lang="ja-JP" sz="2100" baseline="-19841" dirty="0">
                <a:solidFill>
                  <a:srgbClr val="9DCE70"/>
                </a:solidFill>
                <a:latin typeface="Arial Narrow" panose="020B0606020202030204" pitchFamily="34" charset="0"/>
                <a:ea typeface="Meiryo UI" panose="020B0604030504040204" pitchFamily="50" charset="-128"/>
                <a:cs typeface="Arial"/>
              </a:rPr>
              <a:t>34% </a:t>
            </a:r>
            <a:r>
              <a:rPr lang="ja-JP" sz="800" dirty="0">
                <a:solidFill>
                  <a:srgbClr val="231F20"/>
                </a:solidFill>
                <a:latin typeface="Arial Narrow" panose="020B0606020202030204" pitchFamily="34" charset="0"/>
                <a:ea typeface="Meiryo UI" panose="020B0604030504040204" pitchFamily="50" charset="-128"/>
                <a:cs typeface="Arial"/>
              </a:rPr>
              <a:t>非米ドル建て機関投資家向け（OTC）</a:t>
            </a:r>
            <a:endParaRPr lang="en-US" altLang="ja-JP" sz="800" dirty="0">
              <a:solidFill>
                <a:srgbClr val="231F20"/>
              </a:solidFill>
              <a:latin typeface="Arial Narrow" panose="020B0606020202030204" pitchFamily="34" charset="0"/>
              <a:ea typeface="Meiryo UI" panose="020B0604030504040204" pitchFamily="50" charset="-128"/>
              <a:cs typeface="Arial"/>
            </a:endParaRPr>
          </a:p>
          <a:p>
            <a:pPr marL="38100">
              <a:lnSpc>
                <a:spcPct val="100000"/>
              </a:lnSpc>
            </a:pPr>
            <a:r>
              <a:rPr lang="ja-JP" altLang="en-US" sz="800" dirty="0">
                <a:solidFill>
                  <a:srgbClr val="231F20"/>
                </a:solidFill>
                <a:latin typeface="Arial Narrow" panose="020B0606020202030204" pitchFamily="34" charset="0"/>
                <a:ea typeface="Meiryo UI" panose="020B0604030504040204" pitchFamily="50" charset="-128"/>
                <a:cs typeface="Arial"/>
              </a:rPr>
              <a:t>　　　　　ハイブリッド証券</a:t>
            </a:r>
            <a:endParaRPr lang="ja-JP" sz="800" dirty="0">
              <a:solidFill>
                <a:srgbClr val="231F20"/>
              </a:solidFill>
              <a:latin typeface="Arial Narrow" panose="020B0606020202030204" pitchFamily="34" charset="0"/>
              <a:ea typeface="Meiryo UI" panose="020B0604030504040204" pitchFamily="50" charset="-128"/>
              <a:cs typeface="Arial"/>
            </a:endParaRPr>
          </a:p>
        </p:txBody>
      </p:sp>
      <p:sp>
        <p:nvSpPr>
          <p:cNvPr id="14" name="object 14"/>
          <p:cNvSpPr txBox="1"/>
          <p:nvPr/>
        </p:nvSpPr>
        <p:spPr>
          <a:xfrm>
            <a:off x="1639037" y="3483601"/>
            <a:ext cx="1398204" cy="228268"/>
          </a:xfrm>
          <a:prstGeom prst="rect">
            <a:avLst/>
          </a:prstGeom>
        </p:spPr>
        <p:txBody>
          <a:bodyPr vert="horz" wrap="square" lIns="0" tIns="12700" rIns="0" bIns="0" rtlCol="0">
            <a:spAutoFit/>
          </a:bodyPr>
          <a:lstStyle/>
          <a:p>
            <a:pPr marL="38100">
              <a:lnSpc>
                <a:spcPct val="100000"/>
              </a:lnSpc>
              <a:spcBef>
                <a:spcPts val="100"/>
              </a:spcBef>
            </a:pPr>
            <a:r>
              <a:rPr lang="ja-JP" sz="2100" baseline="-19841" dirty="0">
                <a:solidFill>
                  <a:srgbClr val="B1B3B6"/>
                </a:solidFill>
                <a:latin typeface="Arial Narrow" panose="020B0606020202030204" pitchFamily="34" charset="0"/>
                <a:ea typeface="Meiryo UI" panose="020B0604030504040204" pitchFamily="50" charset="-128"/>
                <a:cs typeface="Arial"/>
              </a:rPr>
              <a:t>18% </a:t>
            </a:r>
            <a:r>
              <a:rPr lang="ja-JP" sz="800" dirty="0">
                <a:solidFill>
                  <a:srgbClr val="231F20"/>
                </a:solidFill>
                <a:latin typeface="Arial Narrow" panose="020B0606020202030204" pitchFamily="34" charset="0"/>
                <a:ea typeface="Meiryo UI" panose="020B0604030504040204" pitchFamily="50" charset="-128"/>
                <a:cs typeface="Arial"/>
              </a:rPr>
              <a:t>米ドル建てリテール向け</a:t>
            </a:r>
          </a:p>
        </p:txBody>
      </p:sp>
      <p:sp>
        <p:nvSpPr>
          <p:cNvPr id="15" name="object 15"/>
          <p:cNvSpPr/>
          <p:nvPr/>
        </p:nvSpPr>
        <p:spPr>
          <a:xfrm>
            <a:off x="3530897" y="3170581"/>
            <a:ext cx="1113790" cy="1113790"/>
          </a:xfrm>
          <a:custGeom>
            <a:avLst/>
            <a:gdLst/>
            <a:ahLst/>
            <a:cxnLst/>
            <a:rect l="l" t="t" r="r" b="b"/>
            <a:pathLst>
              <a:path w="1113789" h="1113789">
                <a:moveTo>
                  <a:pt x="556742" y="0"/>
                </a:moveTo>
                <a:lnTo>
                  <a:pt x="508704" y="2043"/>
                </a:lnTo>
                <a:lnTo>
                  <a:pt x="461801" y="8062"/>
                </a:lnTo>
                <a:lnTo>
                  <a:pt x="416200" y="17890"/>
                </a:lnTo>
                <a:lnTo>
                  <a:pt x="372068" y="31360"/>
                </a:lnTo>
                <a:lnTo>
                  <a:pt x="329572" y="48304"/>
                </a:lnTo>
                <a:lnTo>
                  <a:pt x="288879" y="68555"/>
                </a:lnTo>
                <a:lnTo>
                  <a:pt x="250156" y="91946"/>
                </a:lnTo>
                <a:lnTo>
                  <a:pt x="213571" y="118311"/>
                </a:lnTo>
                <a:lnTo>
                  <a:pt x="179290" y="147481"/>
                </a:lnTo>
                <a:lnTo>
                  <a:pt x="147481" y="179290"/>
                </a:lnTo>
                <a:lnTo>
                  <a:pt x="118311" y="213571"/>
                </a:lnTo>
                <a:lnTo>
                  <a:pt x="91946" y="250156"/>
                </a:lnTo>
                <a:lnTo>
                  <a:pt x="68555" y="288879"/>
                </a:lnTo>
                <a:lnTo>
                  <a:pt x="48304" y="329572"/>
                </a:lnTo>
                <a:lnTo>
                  <a:pt x="31360" y="372068"/>
                </a:lnTo>
                <a:lnTo>
                  <a:pt x="17890" y="416200"/>
                </a:lnTo>
                <a:lnTo>
                  <a:pt x="8062" y="461801"/>
                </a:lnTo>
                <a:lnTo>
                  <a:pt x="2043" y="508704"/>
                </a:lnTo>
                <a:lnTo>
                  <a:pt x="0" y="556742"/>
                </a:lnTo>
                <a:lnTo>
                  <a:pt x="2043" y="604780"/>
                </a:lnTo>
                <a:lnTo>
                  <a:pt x="8062" y="651683"/>
                </a:lnTo>
                <a:lnTo>
                  <a:pt x="17890" y="697284"/>
                </a:lnTo>
                <a:lnTo>
                  <a:pt x="31360" y="741416"/>
                </a:lnTo>
                <a:lnTo>
                  <a:pt x="48304" y="783913"/>
                </a:lnTo>
                <a:lnTo>
                  <a:pt x="68555" y="824606"/>
                </a:lnTo>
                <a:lnTo>
                  <a:pt x="91946" y="863328"/>
                </a:lnTo>
                <a:lnTo>
                  <a:pt x="118311" y="899914"/>
                </a:lnTo>
                <a:lnTo>
                  <a:pt x="147481" y="934194"/>
                </a:lnTo>
                <a:lnTo>
                  <a:pt x="179290" y="966003"/>
                </a:lnTo>
                <a:lnTo>
                  <a:pt x="213571" y="995174"/>
                </a:lnTo>
                <a:lnTo>
                  <a:pt x="250156" y="1021538"/>
                </a:lnTo>
                <a:lnTo>
                  <a:pt x="288879" y="1044929"/>
                </a:lnTo>
                <a:lnTo>
                  <a:pt x="329572" y="1065180"/>
                </a:lnTo>
                <a:lnTo>
                  <a:pt x="372068" y="1082124"/>
                </a:lnTo>
                <a:lnTo>
                  <a:pt x="416200" y="1095594"/>
                </a:lnTo>
                <a:lnTo>
                  <a:pt x="461801" y="1105422"/>
                </a:lnTo>
                <a:lnTo>
                  <a:pt x="508704" y="1111441"/>
                </a:lnTo>
                <a:lnTo>
                  <a:pt x="556742" y="1113485"/>
                </a:lnTo>
                <a:lnTo>
                  <a:pt x="604780" y="1111441"/>
                </a:lnTo>
                <a:lnTo>
                  <a:pt x="651683" y="1105422"/>
                </a:lnTo>
                <a:lnTo>
                  <a:pt x="697284" y="1095594"/>
                </a:lnTo>
                <a:lnTo>
                  <a:pt x="741416" y="1082124"/>
                </a:lnTo>
                <a:lnTo>
                  <a:pt x="783913" y="1065180"/>
                </a:lnTo>
                <a:lnTo>
                  <a:pt x="824606" y="1044929"/>
                </a:lnTo>
                <a:lnTo>
                  <a:pt x="863328" y="1021538"/>
                </a:lnTo>
                <a:lnTo>
                  <a:pt x="899914" y="995174"/>
                </a:lnTo>
                <a:lnTo>
                  <a:pt x="934194" y="966003"/>
                </a:lnTo>
                <a:lnTo>
                  <a:pt x="966003" y="934194"/>
                </a:lnTo>
                <a:lnTo>
                  <a:pt x="995174" y="899914"/>
                </a:lnTo>
                <a:lnTo>
                  <a:pt x="1021538" y="863328"/>
                </a:lnTo>
                <a:lnTo>
                  <a:pt x="1044929" y="824606"/>
                </a:lnTo>
                <a:lnTo>
                  <a:pt x="1065180" y="783913"/>
                </a:lnTo>
                <a:lnTo>
                  <a:pt x="1082124" y="741416"/>
                </a:lnTo>
                <a:lnTo>
                  <a:pt x="1095594" y="697284"/>
                </a:lnTo>
                <a:lnTo>
                  <a:pt x="1105422" y="651683"/>
                </a:lnTo>
                <a:lnTo>
                  <a:pt x="1111441" y="604780"/>
                </a:lnTo>
                <a:lnTo>
                  <a:pt x="1113485" y="556742"/>
                </a:lnTo>
                <a:lnTo>
                  <a:pt x="1111441" y="508704"/>
                </a:lnTo>
                <a:lnTo>
                  <a:pt x="1105422" y="461801"/>
                </a:lnTo>
                <a:lnTo>
                  <a:pt x="1095594" y="416200"/>
                </a:lnTo>
                <a:lnTo>
                  <a:pt x="1082124" y="372068"/>
                </a:lnTo>
                <a:lnTo>
                  <a:pt x="1065180" y="329572"/>
                </a:lnTo>
                <a:lnTo>
                  <a:pt x="1044929" y="288879"/>
                </a:lnTo>
                <a:lnTo>
                  <a:pt x="1021538" y="250156"/>
                </a:lnTo>
                <a:lnTo>
                  <a:pt x="995174" y="213571"/>
                </a:lnTo>
                <a:lnTo>
                  <a:pt x="966003" y="179290"/>
                </a:lnTo>
                <a:lnTo>
                  <a:pt x="934194" y="147481"/>
                </a:lnTo>
                <a:lnTo>
                  <a:pt x="899914" y="118311"/>
                </a:lnTo>
                <a:lnTo>
                  <a:pt x="863328" y="91946"/>
                </a:lnTo>
                <a:lnTo>
                  <a:pt x="824606" y="68555"/>
                </a:lnTo>
                <a:lnTo>
                  <a:pt x="783913" y="48304"/>
                </a:lnTo>
                <a:lnTo>
                  <a:pt x="741416" y="31360"/>
                </a:lnTo>
                <a:lnTo>
                  <a:pt x="697284" y="17890"/>
                </a:lnTo>
                <a:lnTo>
                  <a:pt x="651683" y="8062"/>
                </a:lnTo>
                <a:lnTo>
                  <a:pt x="604780" y="2043"/>
                </a:lnTo>
                <a:lnTo>
                  <a:pt x="556742" y="0"/>
                </a:lnTo>
                <a:close/>
              </a:path>
            </a:pathLst>
          </a:custGeom>
          <a:solidFill>
            <a:srgbClr val="FFFFFF"/>
          </a:solidFill>
        </p:spPr>
        <p:txBody>
          <a:bodyPr wrap="square" lIns="0" tIns="0" rIns="0" bIns="0" rtlCol="0"/>
          <a:lstStyle/>
          <a:p>
            <a:endParaRPr/>
          </a:p>
        </p:txBody>
      </p:sp>
      <p:sp>
        <p:nvSpPr>
          <p:cNvPr id="16" name="object 16"/>
          <p:cNvSpPr txBox="1"/>
          <p:nvPr/>
        </p:nvSpPr>
        <p:spPr>
          <a:xfrm>
            <a:off x="3724179" y="3562226"/>
            <a:ext cx="695960"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eiryo UI" panose="020B0604030504040204" pitchFamily="50" charset="-128"/>
                <a:cs typeface="Arial"/>
              </a:rPr>
              <a:t>総市場規模：</a:t>
            </a:r>
          </a:p>
        </p:txBody>
      </p:sp>
      <p:sp>
        <p:nvSpPr>
          <p:cNvPr id="17" name="object 17"/>
          <p:cNvSpPr txBox="1"/>
          <p:nvPr/>
        </p:nvSpPr>
        <p:spPr>
          <a:xfrm>
            <a:off x="4394414" y="3570759"/>
            <a:ext cx="85090" cy="96520"/>
          </a:xfrm>
          <a:prstGeom prst="rect">
            <a:avLst/>
          </a:prstGeom>
        </p:spPr>
        <p:txBody>
          <a:bodyPr vert="horz" wrap="square" lIns="0" tIns="14604" rIns="0" bIns="0" rtlCol="0">
            <a:spAutoFit/>
          </a:bodyPr>
          <a:lstStyle/>
          <a:p>
            <a:pPr marL="12700">
              <a:lnSpc>
                <a:spcPct val="100000"/>
              </a:lnSpc>
              <a:spcBef>
                <a:spcPts val="114"/>
              </a:spcBef>
            </a:pPr>
            <a:r>
              <a:rPr lang="ja-JP" sz="450">
                <a:solidFill>
                  <a:srgbClr val="231F20"/>
                </a:solidFill>
                <a:latin typeface="Arial"/>
                <a:ea typeface="MS Mincho"/>
                <a:cs typeface="Arial"/>
              </a:rPr>
              <a:t>(2)</a:t>
            </a:r>
          </a:p>
        </p:txBody>
      </p:sp>
      <p:sp>
        <p:nvSpPr>
          <p:cNvPr id="18" name="object 18"/>
          <p:cNvSpPr txBox="1"/>
          <p:nvPr/>
        </p:nvSpPr>
        <p:spPr>
          <a:xfrm>
            <a:off x="3774906" y="3676526"/>
            <a:ext cx="653415" cy="228268"/>
          </a:xfrm>
          <a:prstGeom prst="rect">
            <a:avLst/>
          </a:prstGeom>
        </p:spPr>
        <p:txBody>
          <a:bodyPr vert="horz" wrap="square" lIns="0" tIns="12700" rIns="0" bIns="0" rtlCol="0">
            <a:spAutoFit/>
          </a:bodyPr>
          <a:lstStyle/>
          <a:p>
            <a:pPr marL="12700">
              <a:lnSpc>
                <a:spcPct val="100000"/>
              </a:lnSpc>
              <a:spcBef>
                <a:spcPts val="100"/>
              </a:spcBef>
            </a:pPr>
            <a:r>
              <a:rPr lang="ja-JP" sz="1400" dirty="0">
                <a:solidFill>
                  <a:srgbClr val="00764D"/>
                </a:solidFill>
                <a:latin typeface="Arial Narrow" panose="020B0606020202030204" pitchFamily="34" charset="0"/>
                <a:ea typeface="Meiryo UI" panose="020B0604030504040204" pitchFamily="50" charset="-128"/>
                <a:cs typeface="Arial"/>
              </a:rPr>
              <a:t>1兆ドル</a:t>
            </a:r>
          </a:p>
        </p:txBody>
      </p:sp>
      <p:sp>
        <p:nvSpPr>
          <p:cNvPr id="19" name="object 19"/>
          <p:cNvSpPr txBox="1"/>
          <p:nvPr/>
        </p:nvSpPr>
        <p:spPr>
          <a:xfrm>
            <a:off x="5118100" y="2805449"/>
            <a:ext cx="2050236" cy="512897"/>
          </a:xfrm>
          <a:prstGeom prst="rect">
            <a:avLst/>
          </a:prstGeom>
        </p:spPr>
        <p:txBody>
          <a:bodyPr vert="horz" wrap="square" lIns="0" tIns="12700" rIns="0" bIns="0" rtlCol="0">
            <a:spAutoFit/>
          </a:bodyPr>
          <a:lstStyle/>
          <a:p>
            <a:pPr marL="215265" marR="96520" indent="-203200">
              <a:lnSpc>
                <a:spcPct val="105200"/>
              </a:lnSpc>
              <a:spcBef>
                <a:spcPts val="100"/>
              </a:spcBef>
              <a:buChar char="•"/>
              <a:tabLst>
                <a:tab pos="215265" algn="l"/>
                <a:tab pos="215900" algn="l"/>
              </a:tabLst>
            </a:pPr>
            <a:r>
              <a:rPr lang="ja-JP" sz="950" dirty="0">
                <a:solidFill>
                  <a:srgbClr val="231F20"/>
                </a:solidFill>
                <a:latin typeface="Arial Narrow" panose="020B0606020202030204" pitchFamily="34" charset="0"/>
                <a:ea typeface="Meiryo UI" panose="020B0604030504040204" pitchFamily="50" charset="-128"/>
                <a:cs typeface="Arial"/>
              </a:rPr>
              <a:t>主に米国と欧州の発行体。</a:t>
            </a:r>
          </a:p>
          <a:p>
            <a:pPr marL="215265" marR="5080" indent="-203200">
              <a:lnSpc>
                <a:spcPct val="105200"/>
              </a:lnSpc>
              <a:spcBef>
                <a:spcPts val="400"/>
              </a:spcBef>
              <a:buChar char="•"/>
              <a:tabLst>
                <a:tab pos="215265" algn="l"/>
                <a:tab pos="215900" algn="l"/>
              </a:tabLst>
            </a:pPr>
            <a:r>
              <a:rPr lang="ja-JP" sz="950" dirty="0">
                <a:solidFill>
                  <a:srgbClr val="231F20"/>
                </a:solidFill>
                <a:latin typeface="Arial Narrow" panose="020B0606020202030204" pitchFamily="34" charset="0"/>
                <a:ea typeface="Meiryo UI" panose="020B0604030504040204" pitchFamily="50" charset="-128"/>
                <a:cs typeface="Arial"/>
              </a:rPr>
              <a:t>上位のグローバル企業は主として米ドル建てハイブリッド証券を発行。</a:t>
            </a:r>
          </a:p>
        </p:txBody>
      </p:sp>
      <p:sp>
        <p:nvSpPr>
          <p:cNvPr id="20" name="object 20"/>
          <p:cNvSpPr txBox="1"/>
          <p:nvPr/>
        </p:nvSpPr>
        <p:spPr>
          <a:xfrm>
            <a:off x="1612900" y="2468008"/>
            <a:ext cx="3502025" cy="269240"/>
          </a:xfrm>
          <a:prstGeom prst="rect">
            <a:avLst/>
          </a:prstGeom>
        </p:spPr>
        <p:txBody>
          <a:bodyPr vert="horz" wrap="square" lIns="0" tIns="12700" rIns="0" bIns="0" rtlCol="0">
            <a:spAutoFit/>
          </a:bodyPr>
          <a:lstStyle/>
          <a:p>
            <a:pPr marL="12700">
              <a:lnSpc>
                <a:spcPct val="100000"/>
              </a:lnSpc>
              <a:spcBef>
                <a:spcPts val="100"/>
              </a:spcBef>
            </a:pPr>
            <a:r>
              <a:rPr lang="ja-JP" sz="1600" dirty="0">
                <a:solidFill>
                  <a:srgbClr val="00764D"/>
                </a:solidFill>
                <a:latin typeface="Arial" panose="020B0604020202020204" pitchFamily="34" charset="0"/>
                <a:ea typeface="Meiryo UI" panose="020B0604030504040204" pitchFamily="50" charset="-128"/>
                <a:cs typeface="Arial"/>
              </a:rPr>
              <a:t>4. 多様なグローバル投資ユニバース</a:t>
            </a:r>
          </a:p>
        </p:txBody>
      </p:sp>
      <p:sp>
        <p:nvSpPr>
          <p:cNvPr id="21" name="object 21"/>
          <p:cNvSpPr txBox="1"/>
          <p:nvPr/>
        </p:nvSpPr>
        <p:spPr>
          <a:xfrm>
            <a:off x="1612899" y="988238"/>
            <a:ext cx="2273291" cy="1036630"/>
          </a:xfrm>
          <a:prstGeom prst="rect">
            <a:avLst/>
          </a:prstGeom>
        </p:spPr>
        <p:txBody>
          <a:bodyPr vert="horz" wrap="square" lIns="0" tIns="78740" rIns="0" bIns="0" rtlCol="0">
            <a:spAutoFit/>
          </a:bodyPr>
          <a:lstStyle/>
          <a:p>
            <a:pPr marL="12700">
              <a:lnSpc>
                <a:spcPct val="100000"/>
              </a:lnSpc>
              <a:spcBef>
                <a:spcPts val="620"/>
              </a:spcBef>
            </a:pPr>
            <a:r>
              <a:rPr lang="ja-JP" sz="1600" dirty="0">
                <a:solidFill>
                  <a:srgbClr val="00764D"/>
                </a:solidFill>
                <a:latin typeface="Arial" panose="020B0604020202020204" pitchFamily="34" charset="0"/>
                <a:ea typeface="Meiryo UI" panose="020B0604030504040204" pitchFamily="50" charset="-128"/>
                <a:cs typeface="Arial"/>
              </a:rPr>
              <a:t>3. 2つの明確に異なる市場</a:t>
            </a:r>
          </a:p>
          <a:p>
            <a:pPr marL="25400">
              <a:lnSpc>
                <a:spcPct val="100000"/>
              </a:lnSpc>
              <a:spcBef>
                <a:spcPts val="395"/>
              </a:spcBef>
            </a:pPr>
            <a:r>
              <a:rPr lang="ja-JP" sz="1200" dirty="0">
                <a:solidFill>
                  <a:srgbClr val="808285"/>
                </a:solidFill>
                <a:latin typeface="Arial" panose="020B0604020202020204" pitchFamily="34" charset="0"/>
                <a:ea typeface="Meiryo UI" panose="020B0604030504040204" pitchFamily="50" charset="-128"/>
                <a:cs typeface="Trebuchet MS"/>
              </a:rPr>
              <a:t>リテール（</a:t>
            </a:r>
            <a:r>
              <a:rPr lang="ja-JP" altLang="en-US" sz="1200" dirty="0">
                <a:solidFill>
                  <a:srgbClr val="808285"/>
                </a:solidFill>
                <a:latin typeface="Arial" panose="020B0604020202020204" pitchFamily="34" charset="0"/>
                <a:ea typeface="Meiryo UI" panose="020B0604030504040204" pitchFamily="50" charset="-128"/>
                <a:cs typeface="Trebuchet MS"/>
              </a:rPr>
              <a:t>上場市場</a:t>
            </a:r>
            <a:r>
              <a:rPr lang="ja-JP" sz="1200" dirty="0">
                <a:solidFill>
                  <a:srgbClr val="808285"/>
                </a:solidFill>
                <a:latin typeface="Arial" panose="020B0604020202020204" pitchFamily="34" charset="0"/>
                <a:ea typeface="Meiryo UI" panose="020B0604030504040204" pitchFamily="50" charset="-128"/>
                <a:cs typeface="Trebuchet MS"/>
              </a:rPr>
              <a:t>）</a:t>
            </a:r>
          </a:p>
          <a:p>
            <a:pPr marL="25400" marR="144145">
              <a:lnSpc>
                <a:spcPts val="1200"/>
              </a:lnSpc>
              <a:spcBef>
                <a:spcPts val="150"/>
              </a:spcBef>
            </a:pPr>
            <a:r>
              <a:rPr lang="ja-JP" sz="950" dirty="0">
                <a:solidFill>
                  <a:srgbClr val="231F20"/>
                </a:solidFill>
                <a:latin typeface="Arial" panose="020B0604020202020204" pitchFamily="34" charset="0"/>
                <a:ea typeface="Meiryo UI" panose="020B0604030504040204" pitchFamily="50" charset="-128"/>
                <a:cs typeface="Arial"/>
              </a:rPr>
              <a:t>通常、固定金利の永久債（額面25ドルで四半期ごとに配当を支払う）、個人投資家向け。</a:t>
            </a:r>
          </a:p>
        </p:txBody>
      </p:sp>
      <p:sp>
        <p:nvSpPr>
          <p:cNvPr id="22" name="object 22"/>
          <p:cNvSpPr txBox="1"/>
          <p:nvPr/>
        </p:nvSpPr>
        <p:spPr>
          <a:xfrm>
            <a:off x="4584701" y="1314789"/>
            <a:ext cx="2332308" cy="1022985"/>
          </a:xfrm>
          <a:prstGeom prst="rect">
            <a:avLst/>
          </a:prstGeom>
        </p:spPr>
        <p:txBody>
          <a:bodyPr vert="horz" wrap="square" lIns="0" tIns="46355" rIns="0" bIns="0" rtlCol="0">
            <a:spAutoFit/>
          </a:bodyPr>
          <a:lstStyle/>
          <a:p>
            <a:pPr marL="12700">
              <a:lnSpc>
                <a:spcPct val="100000"/>
              </a:lnSpc>
              <a:spcBef>
                <a:spcPts val="365"/>
              </a:spcBef>
            </a:pPr>
            <a:r>
              <a:rPr lang="ja-JP" sz="1200" dirty="0">
                <a:solidFill>
                  <a:srgbClr val="00764D"/>
                </a:solidFill>
                <a:latin typeface="Arial Narrow" panose="020B0606020202030204" pitchFamily="34" charset="0"/>
                <a:ea typeface="Meiryo UI" panose="020B0604030504040204" pitchFamily="50" charset="-128"/>
                <a:cs typeface="Trebuchet MS"/>
              </a:rPr>
              <a:t>機関投資家（OTC</a:t>
            </a:r>
            <a:r>
              <a:rPr lang="ja-JP" altLang="en-US" sz="1200" dirty="0">
                <a:solidFill>
                  <a:srgbClr val="00764D"/>
                </a:solidFill>
                <a:latin typeface="Arial Narrow" panose="020B0606020202030204" pitchFamily="34" charset="0"/>
                <a:ea typeface="Meiryo UI" panose="020B0604030504040204" pitchFamily="50" charset="-128"/>
                <a:cs typeface="Trebuchet MS"/>
              </a:rPr>
              <a:t>市場</a:t>
            </a:r>
            <a:r>
              <a:rPr lang="ja-JP" sz="1200" dirty="0">
                <a:solidFill>
                  <a:srgbClr val="00764D"/>
                </a:solidFill>
                <a:latin typeface="Arial Narrow" panose="020B0606020202030204" pitchFamily="34" charset="0"/>
                <a:ea typeface="Meiryo UI" panose="020B0604030504040204" pitchFamily="50" charset="-128"/>
                <a:cs typeface="Trebuchet MS"/>
              </a:rPr>
              <a:t>）</a:t>
            </a:r>
          </a:p>
          <a:p>
            <a:pPr marL="12700" marR="5080">
              <a:lnSpc>
                <a:spcPts val="1200"/>
              </a:lnSpc>
              <a:spcBef>
                <a:spcPts val="150"/>
              </a:spcBef>
            </a:pPr>
            <a:r>
              <a:rPr lang="ja-JP" sz="950" dirty="0">
                <a:solidFill>
                  <a:srgbClr val="231F20"/>
                </a:solidFill>
                <a:latin typeface="Arial Narrow" panose="020B0606020202030204" pitchFamily="34" charset="0"/>
                <a:ea typeface="Meiryo UI" panose="020B0604030504040204" pitchFamily="50" charset="-128"/>
                <a:cs typeface="Arial"/>
              </a:rPr>
              <a:t>機関投資家向け額面1,000ドルの証券。デュレーションが短く、クーポンが固定金利からリセットされる構造の証券が圧倒的に多い。金利リスクが低水準で、優れたコール・プロテクションを備えている傾向がある。</a:t>
            </a:r>
          </a:p>
        </p:txBody>
      </p:sp>
      <p:sp>
        <p:nvSpPr>
          <p:cNvPr id="23" name="object 23"/>
          <p:cNvSpPr/>
          <p:nvPr/>
        </p:nvSpPr>
        <p:spPr>
          <a:xfrm>
            <a:off x="4041775" y="1397000"/>
            <a:ext cx="0" cy="890269"/>
          </a:xfrm>
          <a:custGeom>
            <a:avLst/>
            <a:gdLst/>
            <a:ahLst/>
            <a:cxnLst/>
            <a:rect l="l" t="t" r="r" b="b"/>
            <a:pathLst>
              <a:path h="890269">
                <a:moveTo>
                  <a:pt x="0" y="0"/>
                </a:moveTo>
                <a:lnTo>
                  <a:pt x="0" y="889736"/>
                </a:lnTo>
              </a:path>
            </a:pathLst>
          </a:custGeom>
          <a:ln w="6350">
            <a:solidFill>
              <a:srgbClr val="00764D"/>
            </a:solidFill>
          </a:ln>
        </p:spPr>
        <p:txBody>
          <a:bodyPr wrap="square" lIns="0" tIns="0" rIns="0" bIns="0" rtlCol="0"/>
          <a:lstStyle/>
          <a:p>
            <a:endParaRPr/>
          </a:p>
        </p:txBody>
      </p:sp>
      <p:graphicFrame>
        <p:nvGraphicFramePr>
          <p:cNvPr id="24" name="object 24"/>
          <p:cNvGraphicFramePr>
            <a:graphicFrameLocks noGrp="1"/>
          </p:cNvGraphicFramePr>
          <p:nvPr>
            <p:extLst>
              <p:ext uri="{D42A27DB-BD31-4B8C-83A1-F6EECF244321}">
                <p14:modId xmlns:p14="http://schemas.microsoft.com/office/powerpoint/2010/main" val="1740014620"/>
              </p:ext>
            </p:extLst>
          </p:nvPr>
        </p:nvGraphicFramePr>
        <p:xfrm>
          <a:off x="1625600" y="5477583"/>
          <a:ext cx="5714365" cy="1513528"/>
        </p:xfrm>
        <a:graphic>
          <a:graphicData uri="http://schemas.openxmlformats.org/drawingml/2006/table">
            <a:tbl>
              <a:tblPr firstRow="1" bandRow="1">
                <a:tableStyleId>{2D5ABB26-0587-4C30-8999-92F81FD0307C}</a:tableStyleId>
              </a:tblPr>
              <a:tblGrid>
                <a:gridCol w="1930400">
                  <a:extLst>
                    <a:ext uri="{9D8B030D-6E8A-4147-A177-3AD203B41FA5}">
                      <a16:colId xmlns:a16="http://schemas.microsoft.com/office/drawing/2014/main" val="20000"/>
                    </a:ext>
                  </a:extLst>
                </a:gridCol>
                <a:gridCol w="1289685">
                  <a:extLst>
                    <a:ext uri="{9D8B030D-6E8A-4147-A177-3AD203B41FA5}">
                      <a16:colId xmlns:a16="http://schemas.microsoft.com/office/drawing/2014/main" val="20001"/>
                    </a:ext>
                  </a:extLst>
                </a:gridCol>
                <a:gridCol w="1244600">
                  <a:extLst>
                    <a:ext uri="{9D8B030D-6E8A-4147-A177-3AD203B41FA5}">
                      <a16:colId xmlns:a16="http://schemas.microsoft.com/office/drawing/2014/main" val="20002"/>
                    </a:ext>
                  </a:extLst>
                </a:gridCol>
                <a:gridCol w="1249680">
                  <a:extLst>
                    <a:ext uri="{9D8B030D-6E8A-4147-A177-3AD203B41FA5}">
                      <a16:colId xmlns:a16="http://schemas.microsoft.com/office/drawing/2014/main" val="20003"/>
                    </a:ext>
                  </a:extLst>
                </a:gridCol>
              </a:tblGrid>
              <a:tr h="203200">
                <a:tc>
                  <a:txBody>
                    <a:bodyPr/>
                    <a:lstStyle/>
                    <a:p>
                      <a:pPr algn="l" rtl="0">
                        <a:lnSpc>
                          <a:spcPct val="100000"/>
                        </a:lnSpc>
                      </a:pPr>
                      <a:endParaRPr sz="800" spc="0" baseline="0" dirty="0">
                        <a:latin typeface="Arial Narrow" panose="020B0606020202030204" pitchFamily="34" charset="0"/>
                        <a:ea typeface="Meiryo UI" panose="020B0604030504040204" pitchFamily="50" charset="-128"/>
                        <a:cs typeface="Times New Roman"/>
                      </a:endParaRPr>
                    </a:p>
                  </a:txBody>
                  <a:tcPr marL="0" marR="0" marT="0" marB="0">
                    <a:lnB w="3175">
                      <a:solidFill>
                        <a:srgbClr val="231F20"/>
                      </a:solidFill>
                      <a:prstDash val="solid"/>
                    </a:lnB>
                  </a:tcPr>
                </a:tc>
                <a:tc>
                  <a:txBody>
                    <a:bodyPr/>
                    <a:lstStyle/>
                    <a:p>
                      <a:pPr marR="182245" algn="r">
                        <a:lnSpc>
                          <a:spcPct val="100000"/>
                        </a:lnSpc>
                        <a:spcBef>
                          <a:spcPts val="350"/>
                        </a:spcBef>
                      </a:pPr>
                      <a:r>
                        <a:rPr lang="ja-JP" sz="950" b="1" baseline="0" dirty="0">
                          <a:solidFill>
                            <a:srgbClr val="231F20"/>
                          </a:solidFill>
                          <a:latin typeface="Arial Narrow" panose="020B0606020202030204" pitchFamily="34" charset="0"/>
                          <a:ea typeface="Meiryo UI" panose="020B0604030504040204" pitchFamily="50" charset="-128"/>
                          <a:cs typeface="Arial"/>
                        </a:rPr>
                        <a:t>ハイブリッド証券</a:t>
                      </a:r>
                    </a:p>
                  </a:txBody>
                  <a:tcPr marL="0" marR="0" marT="44450" marB="0">
                    <a:lnT w="6350">
                      <a:solidFill>
                        <a:srgbClr val="00764D"/>
                      </a:solidFill>
                      <a:prstDash val="solid"/>
                    </a:lnT>
                    <a:lnB w="3175">
                      <a:solidFill>
                        <a:srgbClr val="231F20"/>
                      </a:solidFill>
                      <a:prstDash val="solid"/>
                    </a:lnB>
                  </a:tcPr>
                </a:tc>
                <a:tc>
                  <a:txBody>
                    <a:bodyPr/>
                    <a:lstStyle/>
                    <a:p>
                      <a:pPr marR="222250" algn="r">
                        <a:lnSpc>
                          <a:spcPct val="100000"/>
                        </a:lnSpc>
                        <a:spcBef>
                          <a:spcPts val="350"/>
                        </a:spcBef>
                      </a:pPr>
                      <a:r>
                        <a:rPr lang="ja-JP" sz="950" b="1" baseline="0">
                          <a:solidFill>
                            <a:srgbClr val="231F20"/>
                          </a:solidFill>
                          <a:latin typeface="Arial Narrow" panose="020B0606020202030204" pitchFamily="34" charset="0"/>
                          <a:ea typeface="Meiryo UI" panose="020B0604030504040204" pitchFamily="50" charset="-128"/>
                          <a:cs typeface="Arial"/>
                        </a:rPr>
                        <a:t>ハイ・イールド債</a:t>
                      </a:r>
                    </a:p>
                  </a:txBody>
                  <a:tcPr marL="0" marR="0" marT="44450" marB="0">
                    <a:lnT w="6350">
                      <a:solidFill>
                        <a:srgbClr val="00764D"/>
                      </a:solidFill>
                      <a:prstDash val="solid"/>
                    </a:lnT>
                    <a:lnB w="3175">
                      <a:solidFill>
                        <a:srgbClr val="231F20"/>
                      </a:solidFill>
                      <a:prstDash val="solid"/>
                    </a:lnB>
                  </a:tcPr>
                </a:tc>
                <a:tc>
                  <a:txBody>
                    <a:bodyPr/>
                    <a:lstStyle/>
                    <a:p>
                      <a:pPr marR="218440" algn="r">
                        <a:lnSpc>
                          <a:spcPct val="100000"/>
                        </a:lnSpc>
                        <a:spcBef>
                          <a:spcPts val="350"/>
                        </a:spcBef>
                      </a:pPr>
                      <a:r>
                        <a:rPr lang="ja-JP" sz="950" b="1" baseline="0">
                          <a:solidFill>
                            <a:srgbClr val="231F20"/>
                          </a:solidFill>
                          <a:latin typeface="Arial Narrow" panose="020B0606020202030204" pitchFamily="34" charset="0"/>
                          <a:ea typeface="Meiryo UI" panose="020B0604030504040204" pitchFamily="50" charset="-128"/>
                          <a:cs typeface="Arial"/>
                        </a:rPr>
                        <a:t>普通社債</a:t>
                      </a:r>
                    </a:p>
                  </a:txBody>
                  <a:tcPr marL="0" marR="0" marT="44450" marB="0">
                    <a:lnT w="6350">
                      <a:solidFill>
                        <a:srgbClr val="00764D"/>
                      </a:solidFill>
                      <a:prstDash val="solid"/>
                    </a:lnT>
                    <a:lnB w="3175">
                      <a:solidFill>
                        <a:srgbClr val="231F20"/>
                      </a:solidFill>
                      <a:prstDash val="solid"/>
                    </a:lnB>
                  </a:tcPr>
                </a:tc>
                <a:extLst>
                  <a:ext uri="{0D108BD9-81ED-4DB2-BD59-A6C34878D82A}">
                    <a16:rowId xmlns:a16="http://schemas.microsoft.com/office/drawing/2014/main" val="10000"/>
                  </a:ext>
                </a:extLst>
              </a:tr>
              <a:tr h="163793">
                <a:tc>
                  <a:txBody>
                    <a:bodyPr/>
                    <a:lstStyle/>
                    <a:p>
                      <a:pPr marL="63500">
                        <a:lnSpc>
                          <a:spcPct val="100000"/>
                        </a:lnSpc>
                        <a:spcBef>
                          <a:spcPts val="40"/>
                        </a:spcBef>
                      </a:pPr>
                      <a:r>
                        <a:rPr lang="ja-JP" sz="950" baseline="0" dirty="0">
                          <a:solidFill>
                            <a:srgbClr val="231F20"/>
                          </a:solidFill>
                          <a:latin typeface="Arial Narrow" panose="020B0606020202030204" pitchFamily="34" charset="0"/>
                          <a:ea typeface="Meiryo UI" panose="020B0604030504040204" pitchFamily="50" charset="-128"/>
                          <a:cs typeface="Arial"/>
                        </a:rPr>
                        <a:t>銀行</a:t>
                      </a:r>
                    </a:p>
                  </a:txBody>
                  <a:tcPr marL="0" marR="0" marT="5080" marB="0">
                    <a:lnT w="3175">
                      <a:solidFill>
                        <a:srgbClr val="231F20"/>
                      </a:solidFill>
                      <a:prstDash val="solid"/>
                    </a:lnT>
                    <a:lnB w="3175">
                      <a:solidFill>
                        <a:srgbClr val="231F20"/>
                      </a:solidFill>
                      <a:prstDash val="solid"/>
                    </a:lnB>
                  </a:tcPr>
                </a:tc>
                <a:tc>
                  <a:txBody>
                    <a:bodyPr/>
                    <a:lstStyle/>
                    <a:p>
                      <a:pPr marR="223520" algn="r">
                        <a:lnSpc>
                          <a:spcPct val="100000"/>
                        </a:lnSpc>
                        <a:spcBef>
                          <a:spcPts val="40"/>
                        </a:spcBef>
                      </a:pPr>
                      <a:r>
                        <a:rPr lang="ja-JP" sz="950" baseline="0">
                          <a:solidFill>
                            <a:srgbClr val="00764D"/>
                          </a:solidFill>
                          <a:latin typeface="Arial Narrow" panose="020B0606020202030204" pitchFamily="34" charset="0"/>
                          <a:ea typeface="Meiryo UI" panose="020B0604030504040204" pitchFamily="50" charset="-128"/>
                          <a:cs typeface="Arial"/>
                        </a:rPr>
                        <a:t>54</a:t>
                      </a:r>
                    </a:p>
                  </a:txBody>
                  <a:tcPr marL="0" marR="0" marT="5080" marB="0">
                    <a:lnT w="3175">
                      <a:solidFill>
                        <a:srgbClr val="231F20"/>
                      </a:solidFill>
                      <a:prstDash val="solid"/>
                    </a:lnT>
                    <a:lnB w="3175">
                      <a:solidFill>
                        <a:srgbClr val="231F20"/>
                      </a:solidFill>
                      <a:prstDash val="solid"/>
                    </a:lnB>
                  </a:tcPr>
                </a:tc>
                <a:tc>
                  <a:txBody>
                    <a:bodyPr/>
                    <a:lstStyle/>
                    <a:p>
                      <a:pPr marR="207010" algn="r">
                        <a:lnSpc>
                          <a:spcPct val="100000"/>
                        </a:lnSpc>
                        <a:spcBef>
                          <a:spcPts val="40"/>
                        </a:spcBef>
                      </a:pPr>
                      <a:r>
                        <a:rPr lang="ja-JP" sz="950" baseline="0">
                          <a:solidFill>
                            <a:srgbClr val="5B9E83"/>
                          </a:solidFill>
                          <a:latin typeface="Arial Narrow" panose="020B0606020202030204" pitchFamily="34" charset="0"/>
                          <a:ea typeface="Meiryo UI" panose="020B0604030504040204" pitchFamily="50" charset="-128"/>
                          <a:cs typeface="Arial"/>
                        </a:rPr>
                        <a:t>1</a:t>
                      </a:r>
                    </a:p>
                  </a:txBody>
                  <a:tcPr marL="0" marR="0" marT="5080" marB="0">
                    <a:lnT w="3175">
                      <a:solidFill>
                        <a:srgbClr val="231F20"/>
                      </a:solidFill>
                      <a:prstDash val="solid"/>
                    </a:lnT>
                    <a:lnB w="3175">
                      <a:solidFill>
                        <a:srgbClr val="231F20"/>
                      </a:solidFill>
                      <a:prstDash val="solid"/>
                    </a:lnB>
                  </a:tcPr>
                </a:tc>
                <a:tc>
                  <a:txBody>
                    <a:bodyPr/>
                    <a:lstStyle/>
                    <a:p>
                      <a:pPr marR="194945" algn="r">
                        <a:lnSpc>
                          <a:spcPct val="100000"/>
                        </a:lnSpc>
                        <a:spcBef>
                          <a:spcPts val="40"/>
                        </a:spcBef>
                      </a:pPr>
                      <a:r>
                        <a:rPr lang="ja-JP" sz="950" baseline="0">
                          <a:solidFill>
                            <a:srgbClr val="5B9E83"/>
                          </a:solidFill>
                          <a:latin typeface="Arial Narrow" panose="020B0606020202030204" pitchFamily="34" charset="0"/>
                          <a:ea typeface="Meiryo UI" panose="020B0604030504040204" pitchFamily="50" charset="-128"/>
                          <a:cs typeface="Arial"/>
                        </a:rPr>
                        <a:t>16</a:t>
                      </a:r>
                    </a:p>
                  </a:txBody>
                  <a:tcPr marL="0" marR="0" marT="508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1"/>
                  </a:ext>
                </a:extLst>
              </a:tr>
              <a:tr h="163790">
                <a:tc>
                  <a:txBody>
                    <a:bodyPr/>
                    <a:lstStyle/>
                    <a:p>
                      <a:pPr marL="63500">
                        <a:lnSpc>
                          <a:spcPct val="100000"/>
                        </a:lnSpc>
                        <a:spcBef>
                          <a:spcPts val="40"/>
                        </a:spcBef>
                      </a:pPr>
                      <a:r>
                        <a:rPr lang="ja-JP" sz="950" baseline="0" dirty="0">
                          <a:solidFill>
                            <a:srgbClr val="231F20"/>
                          </a:solidFill>
                          <a:latin typeface="Arial Narrow" panose="020B0606020202030204" pitchFamily="34" charset="0"/>
                          <a:ea typeface="Meiryo UI" panose="020B0604030504040204" pitchFamily="50" charset="-128"/>
                          <a:cs typeface="Arial"/>
                        </a:rPr>
                        <a:t>保険</a:t>
                      </a:r>
                    </a:p>
                  </a:txBody>
                  <a:tcPr marL="0" marR="0" marT="5080" marB="0">
                    <a:lnT w="3175">
                      <a:solidFill>
                        <a:srgbClr val="231F20"/>
                      </a:solidFill>
                      <a:prstDash val="solid"/>
                    </a:lnT>
                    <a:lnB w="3175">
                      <a:solidFill>
                        <a:srgbClr val="231F20"/>
                      </a:solidFill>
                      <a:prstDash val="solid"/>
                    </a:lnB>
                  </a:tcPr>
                </a:tc>
                <a:tc>
                  <a:txBody>
                    <a:bodyPr/>
                    <a:lstStyle/>
                    <a:p>
                      <a:pPr marR="223520" algn="r">
                        <a:lnSpc>
                          <a:spcPct val="100000"/>
                        </a:lnSpc>
                        <a:spcBef>
                          <a:spcPts val="40"/>
                        </a:spcBef>
                      </a:pPr>
                      <a:r>
                        <a:rPr lang="ja-JP" sz="950" baseline="0">
                          <a:solidFill>
                            <a:srgbClr val="00764D"/>
                          </a:solidFill>
                          <a:latin typeface="Arial Narrow" panose="020B0606020202030204" pitchFamily="34" charset="0"/>
                          <a:ea typeface="Meiryo UI" panose="020B0604030504040204" pitchFamily="50" charset="-128"/>
                          <a:cs typeface="Arial"/>
                        </a:rPr>
                        <a:t>20</a:t>
                      </a:r>
                    </a:p>
                  </a:txBody>
                  <a:tcPr marL="0" marR="0" marT="5080" marB="0">
                    <a:lnT w="3175">
                      <a:solidFill>
                        <a:srgbClr val="231F20"/>
                      </a:solidFill>
                      <a:prstDash val="solid"/>
                    </a:lnT>
                    <a:lnB w="3175">
                      <a:solidFill>
                        <a:srgbClr val="231F20"/>
                      </a:solidFill>
                      <a:prstDash val="solid"/>
                    </a:lnB>
                  </a:tcPr>
                </a:tc>
                <a:tc>
                  <a:txBody>
                    <a:bodyPr/>
                    <a:lstStyle/>
                    <a:p>
                      <a:pPr marR="207010" algn="r">
                        <a:lnSpc>
                          <a:spcPct val="100000"/>
                        </a:lnSpc>
                        <a:spcBef>
                          <a:spcPts val="40"/>
                        </a:spcBef>
                      </a:pPr>
                      <a:r>
                        <a:rPr lang="ja-JP" sz="950" baseline="0">
                          <a:solidFill>
                            <a:srgbClr val="5B9E83"/>
                          </a:solidFill>
                          <a:latin typeface="Arial Narrow" panose="020B0606020202030204" pitchFamily="34" charset="0"/>
                          <a:ea typeface="Meiryo UI" panose="020B0604030504040204" pitchFamily="50" charset="-128"/>
                          <a:cs typeface="Arial"/>
                        </a:rPr>
                        <a:t>1</a:t>
                      </a:r>
                    </a:p>
                  </a:txBody>
                  <a:tcPr marL="0" marR="0" marT="5080" marB="0">
                    <a:lnT w="3175">
                      <a:solidFill>
                        <a:srgbClr val="231F20"/>
                      </a:solidFill>
                      <a:prstDash val="solid"/>
                    </a:lnT>
                    <a:lnB w="3175">
                      <a:solidFill>
                        <a:srgbClr val="231F20"/>
                      </a:solidFill>
                      <a:prstDash val="solid"/>
                    </a:lnB>
                  </a:tcPr>
                </a:tc>
                <a:tc>
                  <a:txBody>
                    <a:bodyPr/>
                    <a:lstStyle/>
                    <a:p>
                      <a:pPr marR="194945" algn="r">
                        <a:lnSpc>
                          <a:spcPct val="100000"/>
                        </a:lnSpc>
                        <a:spcBef>
                          <a:spcPts val="40"/>
                        </a:spcBef>
                      </a:pPr>
                      <a:r>
                        <a:rPr lang="ja-JP" sz="950" baseline="0">
                          <a:solidFill>
                            <a:srgbClr val="5B9E83"/>
                          </a:solidFill>
                          <a:latin typeface="Arial Narrow" panose="020B0606020202030204" pitchFamily="34" charset="0"/>
                          <a:ea typeface="Meiryo UI" panose="020B0604030504040204" pitchFamily="50" charset="-128"/>
                          <a:cs typeface="Arial"/>
                        </a:rPr>
                        <a:t>4</a:t>
                      </a:r>
                    </a:p>
                  </a:txBody>
                  <a:tcPr marL="0" marR="0" marT="508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2"/>
                  </a:ext>
                </a:extLst>
              </a:tr>
              <a:tr h="163791">
                <a:tc>
                  <a:txBody>
                    <a:bodyPr/>
                    <a:lstStyle/>
                    <a:p>
                      <a:pPr marL="63500">
                        <a:lnSpc>
                          <a:spcPct val="100000"/>
                        </a:lnSpc>
                        <a:spcBef>
                          <a:spcPts val="40"/>
                        </a:spcBef>
                      </a:pPr>
                      <a:r>
                        <a:rPr lang="ja-JP" sz="950" baseline="0" dirty="0">
                          <a:solidFill>
                            <a:srgbClr val="808285"/>
                          </a:solidFill>
                          <a:latin typeface="Arial Narrow" panose="020B0606020202030204" pitchFamily="34" charset="0"/>
                          <a:ea typeface="Meiryo UI" panose="020B0604030504040204" pitchFamily="50" charset="-128"/>
                          <a:cs typeface="Arial"/>
                        </a:rPr>
                        <a:t>公益</a:t>
                      </a:r>
                    </a:p>
                  </a:txBody>
                  <a:tcPr marL="0" marR="0" marT="5080" marB="0">
                    <a:lnT w="3175">
                      <a:solidFill>
                        <a:srgbClr val="231F20"/>
                      </a:solidFill>
                      <a:prstDash val="solid"/>
                    </a:lnT>
                    <a:lnB w="3175">
                      <a:solidFill>
                        <a:srgbClr val="231F20"/>
                      </a:solidFill>
                      <a:prstDash val="solid"/>
                    </a:lnB>
                  </a:tcPr>
                </a:tc>
                <a:tc>
                  <a:txBody>
                    <a:bodyPr/>
                    <a:lstStyle/>
                    <a:p>
                      <a:pPr marR="223520"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9</a:t>
                      </a:r>
                    </a:p>
                  </a:txBody>
                  <a:tcPr marL="0" marR="0" marT="5080" marB="0">
                    <a:lnT w="3175">
                      <a:solidFill>
                        <a:srgbClr val="231F20"/>
                      </a:solidFill>
                      <a:prstDash val="solid"/>
                    </a:lnT>
                    <a:lnB w="3175">
                      <a:solidFill>
                        <a:srgbClr val="231F20"/>
                      </a:solidFill>
                      <a:prstDash val="solid"/>
                    </a:lnB>
                  </a:tcPr>
                </a:tc>
                <a:tc>
                  <a:txBody>
                    <a:bodyPr/>
                    <a:lstStyle/>
                    <a:p>
                      <a:pPr marR="207010"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3</a:t>
                      </a:r>
                    </a:p>
                  </a:txBody>
                  <a:tcPr marL="0" marR="0" marT="5080" marB="0">
                    <a:lnT w="3175">
                      <a:solidFill>
                        <a:srgbClr val="231F20"/>
                      </a:solidFill>
                      <a:prstDash val="solid"/>
                    </a:lnT>
                    <a:lnB w="3175">
                      <a:solidFill>
                        <a:srgbClr val="231F20"/>
                      </a:solidFill>
                      <a:prstDash val="solid"/>
                    </a:lnB>
                  </a:tcPr>
                </a:tc>
                <a:tc>
                  <a:txBody>
                    <a:bodyPr/>
                    <a:lstStyle/>
                    <a:p>
                      <a:pPr marR="194945"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9</a:t>
                      </a:r>
                    </a:p>
                  </a:txBody>
                  <a:tcPr marL="0" marR="0" marT="508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3"/>
                  </a:ext>
                </a:extLst>
              </a:tr>
              <a:tr h="163791">
                <a:tc>
                  <a:txBody>
                    <a:bodyPr/>
                    <a:lstStyle/>
                    <a:p>
                      <a:pPr marL="63500">
                        <a:lnSpc>
                          <a:spcPct val="100000"/>
                        </a:lnSpc>
                        <a:spcBef>
                          <a:spcPts val="40"/>
                        </a:spcBef>
                      </a:pPr>
                      <a:r>
                        <a:rPr lang="ja-JP" sz="950" baseline="0" dirty="0">
                          <a:solidFill>
                            <a:srgbClr val="808285"/>
                          </a:solidFill>
                          <a:latin typeface="Arial Narrow" panose="020B0606020202030204" pitchFamily="34" charset="0"/>
                          <a:ea typeface="Meiryo UI" panose="020B0604030504040204" pitchFamily="50" charset="-128"/>
                          <a:cs typeface="Arial"/>
                        </a:rPr>
                        <a:t>不動産</a:t>
                      </a:r>
                    </a:p>
                  </a:txBody>
                  <a:tcPr marL="0" marR="0" marT="5080" marB="0">
                    <a:lnT w="3175">
                      <a:solidFill>
                        <a:srgbClr val="231F20"/>
                      </a:solidFill>
                      <a:prstDash val="solid"/>
                    </a:lnT>
                    <a:lnB w="3175">
                      <a:solidFill>
                        <a:srgbClr val="231F20"/>
                      </a:solidFill>
                      <a:prstDash val="solid"/>
                    </a:lnB>
                  </a:tcPr>
                </a:tc>
                <a:tc>
                  <a:txBody>
                    <a:bodyPr/>
                    <a:lstStyle/>
                    <a:p>
                      <a:pPr marR="223520"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3</a:t>
                      </a:r>
                    </a:p>
                  </a:txBody>
                  <a:tcPr marL="0" marR="0" marT="5080" marB="0">
                    <a:lnT w="3175">
                      <a:solidFill>
                        <a:srgbClr val="231F20"/>
                      </a:solidFill>
                      <a:prstDash val="solid"/>
                    </a:lnT>
                    <a:lnB w="3175">
                      <a:solidFill>
                        <a:srgbClr val="231F20"/>
                      </a:solidFill>
                      <a:prstDash val="solid"/>
                    </a:lnB>
                  </a:tcPr>
                </a:tc>
                <a:tc>
                  <a:txBody>
                    <a:bodyPr/>
                    <a:lstStyle/>
                    <a:p>
                      <a:pPr marR="207010"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4</a:t>
                      </a:r>
                    </a:p>
                  </a:txBody>
                  <a:tcPr marL="0" marR="0" marT="5080" marB="0">
                    <a:lnT w="3175">
                      <a:solidFill>
                        <a:srgbClr val="231F20"/>
                      </a:solidFill>
                      <a:prstDash val="solid"/>
                    </a:lnT>
                    <a:lnB w="3175">
                      <a:solidFill>
                        <a:srgbClr val="231F20"/>
                      </a:solidFill>
                      <a:prstDash val="solid"/>
                    </a:lnB>
                  </a:tcPr>
                </a:tc>
                <a:tc>
                  <a:txBody>
                    <a:bodyPr/>
                    <a:lstStyle/>
                    <a:p>
                      <a:pPr marR="194945"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3</a:t>
                      </a:r>
                    </a:p>
                  </a:txBody>
                  <a:tcPr marL="0" marR="0" marT="508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4"/>
                  </a:ext>
                </a:extLst>
              </a:tr>
              <a:tr h="163791">
                <a:tc>
                  <a:txBody>
                    <a:bodyPr/>
                    <a:lstStyle/>
                    <a:p>
                      <a:pPr marL="63500">
                        <a:lnSpc>
                          <a:spcPct val="100000"/>
                        </a:lnSpc>
                        <a:spcBef>
                          <a:spcPts val="40"/>
                        </a:spcBef>
                      </a:pPr>
                      <a:r>
                        <a:rPr lang="ja-JP" sz="950" baseline="0" dirty="0">
                          <a:solidFill>
                            <a:srgbClr val="808285"/>
                          </a:solidFill>
                          <a:latin typeface="Arial Narrow" panose="020B0606020202030204" pitchFamily="34" charset="0"/>
                          <a:ea typeface="Meiryo UI" panose="020B0604030504040204" pitchFamily="50" charset="-128"/>
                          <a:cs typeface="Arial"/>
                        </a:rPr>
                        <a:t>エネルギー</a:t>
                      </a:r>
                    </a:p>
                  </a:txBody>
                  <a:tcPr marL="0" marR="0" marT="5080" marB="0">
                    <a:lnT w="3175">
                      <a:solidFill>
                        <a:srgbClr val="231F20"/>
                      </a:solidFill>
                      <a:prstDash val="solid"/>
                    </a:lnT>
                    <a:lnB w="3175">
                      <a:solidFill>
                        <a:srgbClr val="231F20"/>
                      </a:solidFill>
                      <a:prstDash val="solid"/>
                    </a:lnB>
                  </a:tcPr>
                </a:tc>
                <a:tc>
                  <a:txBody>
                    <a:bodyPr/>
                    <a:lstStyle/>
                    <a:p>
                      <a:pPr marR="223520"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2</a:t>
                      </a:r>
                    </a:p>
                  </a:txBody>
                  <a:tcPr marL="0" marR="0" marT="5080" marB="0">
                    <a:lnT w="3175">
                      <a:solidFill>
                        <a:srgbClr val="231F20"/>
                      </a:solidFill>
                      <a:prstDash val="solid"/>
                    </a:lnT>
                    <a:lnB w="3175">
                      <a:solidFill>
                        <a:srgbClr val="231F20"/>
                      </a:solidFill>
                      <a:prstDash val="solid"/>
                    </a:lnB>
                  </a:tcPr>
                </a:tc>
                <a:tc>
                  <a:txBody>
                    <a:bodyPr/>
                    <a:lstStyle/>
                    <a:p>
                      <a:pPr marR="207010"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13</a:t>
                      </a:r>
                    </a:p>
                  </a:txBody>
                  <a:tcPr marL="0" marR="0" marT="5080" marB="0">
                    <a:lnT w="3175">
                      <a:solidFill>
                        <a:srgbClr val="231F20"/>
                      </a:solidFill>
                      <a:prstDash val="solid"/>
                    </a:lnT>
                    <a:lnB w="3175">
                      <a:solidFill>
                        <a:srgbClr val="231F20"/>
                      </a:solidFill>
                      <a:prstDash val="solid"/>
                    </a:lnB>
                  </a:tcPr>
                </a:tc>
                <a:tc>
                  <a:txBody>
                    <a:bodyPr/>
                    <a:lstStyle/>
                    <a:p>
                      <a:pPr marR="194945"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10</a:t>
                      </a:r>
                    </a:p>
                  </a:txBody>
                  <a:tcPr marL="0" marR="0" marT="508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5"/>
                  </a:ext>
                </a:extLst>
              </a:tr>
              <a:tr h="163790">
                <a:tc>
                  <a:txBody>
                    <a:bodyPr/>
                    <a:lstStyle/>
                    <a:p>
                      <a:pPr marL="63500">
                        <a:lnSpc>
                          <a:spcPct val="100000"/>
                        </a:lnSpc>
                        <a:spcBef>
                          <a:spcPts val="40"/>
                        </a:spcBef>
                      </a:pPr>
                      <a:r>
                        <a:rPr lang="ja-JP" sz="950" baseline="0" dirty="0">
                          <a:solidFill>
                            <a:srgbClr val="808285"/>
                          </a:solidFill>
                          <a:latin typeface="Arial Narrow" panose="020B0606020202030204" pitchFamily="34" charset="0"/>
                          <a:ea typeface="Meiryo UI" panose="020B0604030504040204" pitchFamily="50" charset="-128"/>
                          <a:cs typeface="Arial"/>
                        </a:rPr>
                        <a:t>電気通信</a:t>
                      </a:r>
                    </a:p>
                  </a:txBody>
                  <a:tcPr marL="0" marR="0" marT="5080" marB="0">
                    <a:lnT w="3175">
                      <a:solidFill>
                        <a:srgbClr val="231F20"/>
                      </a:solidFill>
                      <a:prstDash val="solid"/>
                    </a:lnT>
                    <a:lnB w="3175">
                      <a:solidFill>
                        <a:srgbClr val="231F20"/>
                      </a:solidFill>
                      <a:prstDash val="solid"/>
                    </a:lnB>
                  </a:tcPr>
                </a:tc>
                <a:tc>
                  <a:txBody>
                    <a:bodyPr/>
                    <a:lstStyle/>
                    <a:p>
                      <a:pPr marR="223520"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2</a:t>
                      </a:r>
                    </a:p>
                  </a:txBody>
                  <a:tcPr marL="0" marR="0" marT="5080" marB="0">
                    <a:lnT w="3175">
                      <a:solidFill>
                        <a:srgbClr val="231F20"/>
                      </a:solidFill>
                      <a:prstDash val="solid"/>
                    </a:lnT>
                    <a:lnB w="3175">
                      <a:solidFill>
                        <a:srgbClr val="231F20"/>
                      </a:solidFill>
                      <a:prstDash val="solid"/>
                    </a:lnB>
                  </a:tcPr>
                </a:tc>
                <a:tc>
                  <a:txBody>
                    <a:bodyPr/>
                    <a:lstStyle/>
                    <a:p>
                      <a:pPr marR="207010"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7</a:t>
                      </a:r>
                    </a:p>
                  </a:txBody>
                  <a:tcPr marL="0" marR="0" marT="5080" marB="0">
                    <a:lnT w="3175">
                      <a:solidFill>
                        <a:srgbClr val="231F20"/>
                      </a:solidFill>
                      <a:prstDash val="solid"/>
                    </a:lnT>
                    <a:lnB w="3175">
                      <a:solidFill>
                        <a:srgbClr val="231F20"/>
                      </a:solidFill>
                      <a:prstDash val="solid"/>
                    </a:lnB>
                  </a:tcPr>
                </a:tc>
                <a:tc>
                  <a:txBody>
                    <a:bodyPr/>
                    <a:lstStyle/>
                    <a:p>
                      <a:pPr marR="194945"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4</a:t>
                      </a:r>
                    </a:p>
                  </a:txBody>
                  <a:tcPr marL="0" marR="0" marT="508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6"/>
                  </a:ext>
                </a:extLst>
              </a:tr>
              <a:tr h="163791">
                <a:tc>
                  <a:txBody>
                    <a:bodyPr/>
                    <a:lstStyle/>
                    <a:p>
                      <a:pPr marL="63500">
                        <a:lnSpc>
                          <a:spcPct val="100000"/>
                        </a:lnSpc>
                        <a:spcBef>
                          <a:spcPts val="40"/>
                        </a:spcBef>
                      </a:pPr>
                      <a:r>
                        <a:rPr lang="ja-JP" sz="950" baseline="0" dirty="0">
                          <a:solidFill>
                            <a:srgbClr val="808285"/>
                          </a:solidFill>
                          <a:latin typeface="Arial Narrow" panose="020B0606020202030204" pitchFamily="34" charset="0"/>
                          <a:ea typeface="Meiryo UI" panose="020B0604030504040204" pitchFamily="50" charset="-128"/>
                          <a:cs typeface="Arial"/>
                        </a:rPr>
                        <a:t>メディア</a:t>
                      </a:r>
                    </a:p>
                  </a:txBody>
                  <a:tcPr marL="0" marR="0" marT="5080" marB="0">
                    <a:lnT w="3175">
                      <a:solidFill>
                        <a:srgbClr val="231F20"/>
                      </a:solidFill>
                      <a:prstDash val="solid"/>
                    </a:lnT>
                    <a:lnB w="3175">
                      <a:solidFill>
                        <a:srgbClr val="231F20"/>
                      </a:solidFill>
                      <a:prstDash val="solid"/>
                    </a:lnB>
                  </a:tcPr>
                </a:tc>
                <a:tc>
                  <a:txBody>
                    <a:bodyPr/>
                    <a:lstStyle/>
                    <a:p>
                      <a:pPr marR="223520"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0</a:t>
                      </a:r>
                    </a:p>
                  </a:txBody>
                  <a:tcPr marL="0" marR="0" marT="5080" marB="0">
                    <a:lnT w="3175">
                      <a:solidFill>
                        <a:srgbClr val="231F20"/>
                      </a:solidFill>
                      <a:prstDash val="solid"/>
                    </a:lnT>
                    <a:lnB w="3175">
                      <a:solidFill>
                        <a:srgbClr val="231F20"/>
                      </a:solidFill>
                      <a:prstDash val="solid"/>
                    </a:lnB>
                  </a:tcPr>
                </a:tc>
                <a:tc>
                  <a:txBody>
                    <a:bodyPr/>
                    <a:lstStyle/>
                    <a:p>
                      <a:pPr marR="207010"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9</a:t>
                      </a:r>
                    </a:p>
                  </a:txBody>
                  <a:tcPr marL="0" marR="0" marT="5080" marB="0">
                    <a:lnT w="3175">
                      <a:solidFill>
                        <a:srgbClr val="231F20"/>
                      </a:solidFill>
                      <a:prstDash val="solid"/>
                    </a:lnT>
                    <a:lnB w="3175">
                      <a:solidFill>
                        <a:srgbClr val="231F20"/>
                      </a:solidFill>
                      <a:prstDash val="solid"/>
                    </a:lnB>
                  </a:tcPr>
                </a:tc>
                <a:tc>
                  <a:txBody>
                    <a:bodyPr/>
                    <a:lstStyle/>
                    <a:p>
                      <a:pPr marR="194945" algn="r">
                        <a:lnSpc>
                          <a:spcPct val="100000"/>
                        </a:lnSpc>
                        <a:spcBef>
                          <a:spcPts val="40"/>
                        </a:spcBef>
                      </a:pPr>
                      <a:r>
                        <a:rPr lang="ja-JP" sz="950" baseline="0">
                          <a:solidFill>
                            <a:srgbClr val="808285"/>
                          </a:solidFill>
                          <a:latin typeface="Arial Narrow" panose="020B0606020202030204" pitchFamily="34" charset="0"/>
                          <a:ea typeface="Meiryo UI" panose="020B0604030504040204" pitchFamily="50" charset="-128"/>
                          <a:cs typeface="Arial"/>
                        </a:rPr>
                        <a:t>4</a:t>
                      </a:r>
                    </a:p>
                  </a:txBody>
                  <a:tcPr marL="0" marR="0" marT="508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7"/>
                  </a:ext>
                </a:extLst>
              </a:tr>
              <a:tr h="163791">
                <a:tc>
                  <a:txBody>
                    <a:bodyPr/>
                    <a:lstStyle/>
                    <a:p>
                      <a:pPr marL="63500">
                        <a:lnSpc>
                          <a:spcPct val="100000"/>
                        </a:lnSpc>
                        <a:spcBef>
                          <a:spcPts val="40"/>
                        </a:spcBef>
                      </a:pPr>
                      <a:r>
                        <a:rPr lang="ja-JP" sz="950" baseline="0" dirty="0">
                          <a:solidFill>
                            <a:srgbClr val="808285"/>
                          </a:solidFill>
                          <a:latin typeface="Arial Narrow" panose="020B0606020202030204" pitchFamily="34" charset="0"/>
                          <a:ea typeface="Meiryo UI" panose="020B0604030504040204" pitchFamily="50" charset="-128"/>
                          <a:cs typeface="Arial"/>
                        </a:rPr>
                        <a:t>基幹産業・資本財</a:t>
                      </a:r>
                    </a:p>
                  </a:txBody>
                  <a:tcPr marL="0" marR="0" marT="5080" marB="0">
                    <a:lnT w="3175">
                      <a:solidFill>
                        <a:srgbClr val="231F20"/>
                      </a:solidFill>
                      <a:prstDash val="solid"/>
                    </a:lnT>
                    <a:lnB w="6350">
                      <a:solidFill>
                        <a:srgbClr val="BCBEC0"/>
                      </a:solidFill>
                      <a:prstDash val="solid"/>
                    </a:lnB>
                  </a:tcPr>
                </a:tc>
                <a:tc>
                  <a:txBody>
                    <a:bodyPr/>
                    <a:lstStyle/>
                    <a:p>
                      <a:pPr marR="223520" algn="r">
                        <a:lnSpc>
                          <a:spcPct val="100000"/>
                        </a:lnSpc>
                        <a:spcBef>
                          <a:spcPts val="40"/>
                        </a:spcBef>
                      </a:pPr>
                      <a:r>
                        <a:rPr lang="ja-JP" sz="950" baseline="0" dirty="0">
                          <a:solidFill>
                            <a:srgbClr val="808285"/>
                          </a:solidFill>
                          <a:latin typeface="Arial Narrow" panose="020B0606020202030204" pitchFamily="34" charset="0"/>
                          <a:ea typeface="Meiryo UI" panose="020B0604030504040204" pitchFamily="50" charset="-128"/>
                          <a:cs typeface="Arial"/>
                        </a:rPr>
                        <a:t>0</a:t>
                      </a:r>
                    </a:p>
                  </a:txBody>
                  <a:tcPr marL="0" marR="0" marT="5080" marB="0">
                    <a:lnT w="3175">
                      <a:solidFill>
                        <a:srgbClr val="231F20"/>
                      </a:solidFill>
                      <a:prstDash val="solid"/>
                    </a:lnT>
                    <a:lnB w="6350">
                      <a:solidFill>
                        <a:srgbClr val="BCBEC0"/>
                      </a:solidFill>
                      <a:prstDash val="solid"/>
                    </a:lnB>
                  </a:tcPr>
                </a:tc>
                <a:tc>
                  <a:txBody>
                    <a:bodyPr/>
                    <a:lstStyle/>
                    <a:p>
                      <a:pPr marR="207010" algn="r">
                        <a:lnSpc>
                          <a:spcPct val="100000"/>
                        </a:lnSpc>
                        <a:spcBef>
                          <a:spcPts val="40"/>
                        </a:spcBef>
                      </a:pPr>
                      <a:r>
                        <a:rPr lang="ja-JP" sz="950" baseline="0" dirty="0">
                          <a:solidFill>
                            <a:srgbClr val="808285"/>
                          </a:solidFill>
                          <a:latin typeface="Arial Narrow" panose="020B0606020202030204" pitchFamily="34" charset="0"/>
                          <a:ea typeface="Meiryo UI" panose="020B0604030504040204" pitchFamily="50" charset="-128"/>
                          <a:cs typeface="Arial"/>
                        </a:rPr>
                        <a:t>16</a:t>
                      </a:r>
                    </a:p>
                  </a:txBody>
                  <a:tcPr marL="0" marR="0" marT="5080" marB="0">
                    <a:lnT w="3175">
                      <a:solidFill>
                        <a:srgbClr val="231F20"/>
                      </a:solidFill>
                      <a:prstDash val="solid"/>
                    </a:lnT>
                    <a:lnB w="6350">
                      <a:solidFill>
                        <a:srgbClr val="BCBEC0"/>
                      </a:solidFill>
                      <a:prstDash val="solid"/>
                    </a:lnB>
                  </a:tcPr>
                </a:tc>
                <a:tc>
                  <a:txBody>
                    <a:bodyPr/>
                    <a:lstStyle/>
                    <a:p>
                      <a:pPr marR="194945" algn="r">
                        <a:lnSpc>
                          <a:spcPct val="100000"/>
                        </a:lnSpc>
                        <a:spcBef>
                          <a:spcPts val="40"/>
                        </a:spcBef>
                      </a:pPr>
                      <a:r>
                        <a:rPr lang="ja-JP" sz="950" baseline="0" dirty="0">
                          <a:solidFill>
                            <a:srgbClr val="808285"/>
                          </a:solidFill>
                          <a:latin typeface="Arial Narrow" panose="020B0606020202030204" pitchFamily="34" charset="0"/>
                          <a:ea typeface="Meiryo UI" panose="020B0604030504040204" pitchFamily="50" charset="-128"/>
                          <a:cs typeface="Arial"/>
                        </a:rPr>
                        <a:t>9</a:t>
                      </a:r>
                    </a:p>
                  </a:txBody>
                  <a:tcPr marL="0" marR="0" marT="5080" marB="0">
                    <a:lnT w="3175">
                      <a:solidFill>
                        <a:srgbClr val="231F20"/>
                      </a:solidFill>
                      <a:prstDash val="solid"/>
                    </a:lnT>
                    <a:lnB w="6350">
                      <a:solidFill>
                        <a:srgbClr val="BCBEC0"/>
                      </a:solidFill>
                      <a:prstDash val="solid"/>
                    </a:lnB>
                  </a:tcPr>
                </a:tc>
                <a:extLst>
                  <a:ext uri="{0D108BD9-81ED-4DB2-BD59-A6C34878D82A}">
                    <a16:rowId xmlns:a16="http://schemas.microsoft.com/office/drawing/2014/main" val="10008"/>
                  </a:ext>
                </a:extLst>
              </a:tr>
            </a:tbl>
          </a:graphicData>
        </a:graphic>
      </p:graphicFrame>
      <p:sp>
        <p:nvSpPr>
          <p:cNvPr id="25" name="object 25"/>
          <p:cNvSpPr txBox="1"/>
          <p:nvPr/>
        </p:nvSpPr>
        <p:spPr>
          <a:xfrm>
            <a:off x="1587500" y="4749492"/>
            <a:ext cx="4826635" cy="727075"/>
          </a:xfrm>
          <a:prstGeom prst="rect">
            <a:avLst/>
          </a:prstGeom>
        </p:spPr>
        <p:txBody>
          <a:bodyPr vert="horz" wrap="square" lIns="0" tIns="12700" rIns="0" bIns="0" rtlCol="0">
            <a:spAutoFit/>
          </a:bodyPr>
          <a:lstStyle/>
          <a:p>
            <a:pPr marL="38100">
              <a:lnSpc>
                <a:spcPct val="100000"/>
              </a:lnSpc>
              <a:spcBef>
                <a:spcPts val="100"/>
              </a:spcBef>
            </a:pPr>
            <a:r>
              <a:rPr lang="ja-JP" sz="1600" dirty="0">
                <a:solidFill>
                  <a:srgbClr val="00764D"/>
                </a:solidFill>
                <a:latin typeface="Arial" panose="020B0604020202020204" pitchFamily="34" charset="0"/>
                <a:ea typeface="Meiryo UI" panose="020B0604030504040204" pitchFamily="50" charset="-128"/>
                <a:cs typeface="Arial"/>
              </a:rPr>
              <a:t>5. 他の債券クラスとの少ないセクターの重複</a:t>
            </a:r>
          </a:p>
          <a:p>
            <a:pPr marL="50800">
              <a:lnSpc>
                <a:spcPct val="100000"/>
              </a:lnSpc>
              <a:spcBef>
                <a:spcPts val="760"/>
              </a:spcBef>
            </a:pPr>
            <a:r>
              <a:rPr lang="ja-JP" sz="950" b="1" dirty="0">
                <a:solidFill>
                  <a:srgbClr val="231F20"/>
                </a:solidFill>
                <a:latin typeface="Arial" panose="020B0604020202020204" pitchFamily="34" charset="0"/>
                <a:ea typeface="Meiryo UI" panose="020B0604030504040204" pitchFamily="50" charset="-128"/>
                <a:cs typeface="Arial"/>
              </a:rPr>
              <a:t>上位セクター</a:t>
            </a:r>
          </a:p>
          <a:p>
            <a:pPr marL="3492500">
              <a:lnSpc>
                <a:spcPct val="100000"/>
              </a:lnSpc>
              <a:spcBef>
                <a:spcPts val="560"/>
              </a:spcBef>
            </a:pPr>
            <a:r>
              <a:rPr lang="ja-JP" sz="950" b="1" dirty="0">
                <a:solidFill>
                  <a:srgbClr val="231F20"/>
                </a:solidFill>
                <a:latin typeface="Arial" panose="020B0604020202020204" pitchFamily="34" charset="0"/>
                <a:ea typeface="Meiryo UI" panose="020B0604030504040204" pitchFamily="50" charset="-128"/>
                <a:cs typeface="Arial"/>
              </a:rPr>
              <a:t>指数構成比率</a:t>
            </a:r>
            <a:r>
              <a:rPr lang="ja-JP" sz="825" b="1" baseline="30303" dirty="0">
                <a:solidFill>
                  <a:srgbClr val="231F20"/>
                </a:solidFill>
                <a:latin typeface="Arial" panose="020B0604020202020204" pitchFamily="34" charset="0"/>
                <a:ea typeface="Meiryo UI" panose="020B0604030504040204" pitchFamily="50" charset="-128"/>
                <a:cs typeface="Arial"/>
              </a:rPr>
              <a:t>(3)</a:t>
            </a:r>
          </a:p>
        </p:txBody>
      </p:sp>
      <p:sp>
        <p:nvSpPr>
          <p:cNvPr id="26" name="object 26"/>
          <p:cNvSpPr txBox="1"/>
          <p:nvPr/>
        </p:nvSpPr>
        <p:spPr>
          <a:xfrm>
            <a:off x="1625601" y="7086600"/>
            <a:ext cx="5682614" cy="2123658"/>
          </a:xfrm>
          <a:prstGeom prst="rect">
            <a:avLst/>
          </a:prstGeom>
        </p:spPr>
        <p:txBody>
          <a:bodyPr vert="horz" wrap="square" lIns="0" tIns="12700" rIns="0" bIns="0" rtlCol="0">
            <a:spAutoFit/>
          </a:bodyPr>
          <a:lstStyle/>
          <a:p>
            <a:pPr marL="12700">
              <a:lnSpc>
                <a:spcPct val="1000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2020年11月30日現在。</a:t>
            </a:r>
            <a:r>
              <a:rPr lang="ja-JP" sz="800" dirty="0">
                <a:solidFill>
                  <a:srgbClr val="231F20"/>
                </a:solidFill>
                <a:latin typeface="Arial Narrow" panose="020B0606020202030204" pitchFamily="34" charset="0"/>
                <a:ea typeface="Meiryo UI" panose="020B0604030504040204" pitchFamily="50" charset="-128"/>
                <a:cs typeface="Arial"/>
              </a:rPr>
              <a:t>出所：コーヘン＆スティアーズ。</a:t>
            </a:r>
          </a:p>
          <a:p>
            <a:pPr marL="12700" marR="114300">
              <a:lnSpc>
                <a:spcPts val="900"/>
              </a:lnSpc>
              <a:spcBef>
                <a:spcPts val="200"/>
              </a:spcBef>
            </a:pPr>
            <a:r>
              <a:rPr lang="ja-JP" sz="800" b="1" dirty="0">
                <a:solidFill>
                  <a:srgbClr val="231F20"/>
                </a:solidFill>
                <a:latin typeface="Arial Narrow" panose="020B0606020202030204" pitchFamily="34" charset="0"/>
                <a:ea typeface="Meiryo UI" panose="020B0604030504040204" pitchFamily="50" charset="-128"/>
                <a:cs typeface="Arial"/>
              </a:rPr>
              <a:t>過去の実績は将来の投資収益や運用成果を保証するものではありません。</a:t>
            </a:r>
            <a:r>
              <a:rPr lang="ja-JP" sz="800" dirty="0">
                <a:solidFill>
                  <a:srgbClr val="231F20"/>
                </a:solidFill>
                <a:latin typeface="Arial Narrow" panose="020B0606020202030204" pitchFamily="34" charset="0"/>
                <a:ea typeface="Meiryo UI" panose="020B0604030504040204" pitchFamily="50" charset="-128"/>
                <a:cs typeface="Arial"/>
              </a:rPr>
              <a:t>当資料に記載された情報は、コーヘン＆スティアーズが運用・提供するファンドやアカウントの実績を反映したものではなく、投資家が当資料に記載された実績と同等の成果を達成することを保証するものではありません。投資家は当資料に記載された指数に直接投資することはできません。指数の実績は手数料や諸経費等を控除したものではありません。ボラティリティやその他の特性が特定の投資とは異なるため、指数の比較には制約があります。(1)デュレーションは、金利（または利回り）の変化に対する債券またはハイブリッド証券の価格の感応度を示す指標です。デュレーションが長いほど、利回りの上昇または低下に応じた価格の変化が大きくなります。ハイブリッド証券のデュレーションは、その証券構造に部分的に依存します。(2) 主要国内市場およびユーロボンド市場で発行された米ドル、ユーロおよび英ポンド建てのTier 1、Upper Tier 2およびその他の繰り延べ可能債券を含む、約1,500銘柄の出資証券の額面価額に基づきます。原則として、コーヘン＆スティアーズの投資ユニバースに含められるために必要な額面金額は、米国リテール市場において発行される場合は1億ドル、米国機関投資家向け市場において発行される場合は1億5,000万ドル、2億ユーロまたは2億英ポンド以上とします。強制転換権付ハイブリッド証券は除外されます。取引所取引のシニア債は含まれます。Upper Tier 2は、銀行の自己資本規制上の分類を示しています。  「ハイブリッド債」とも呼ばれるこの債券タイプは、固定満期日のない（永久債としても知られます）Tier 2資本として分類され、実際にはTier 1資本に類似しています。Upper Tier 2とTier 1の唯一の違いは、Upper Tier 2ではクーポンの支払いが累積することです。  Tier 1とTier 2の出資証券は、ともに利払いの繰り延べが可能ですが、唯一の違いは、Tier 2出資証券では利払いを累積させなければならず、Tier 1では利払いを累積させることなく繰り延べが可能なことです。Lower Tier 2資本は、銀行の自己資本規制上の分類を示しています。Tier 2資本は有期であるため、銀行の損失保護としてあまり有効ではありません。この資本クラスは、満期が5年以上で、クーポンの支払いを繰り延べることができません。(3)主要セクターのみを示しています。セクター配分は、本項執筆時点のもので、通知なく変更することがああります。指数定義および追加の開示事項については最終ページをご覧ください。</a:t>
            </a:r>
          </a:p>
        </p:txBody>
      </p:sp>
      <p:sp>
        <p:nvSpPr>
          <p:cNvPr id="27" name="object 27"/>
          <p:cNvSpPr/>
          <p:nvPr/>
        </p:nvSpPr>
        <p:spPr>
          <a:xfrm>
            <a:off x="1625600" y="960437"/>
            <a:ext cx="5682615" cy="0"/>
          </a:xfrm>
          <a:custGeom>
            <a:avLst/>
            <a:gdLst/>
            <a:ahLst/>
            <a:cxnLst/>
            <a:rect l="l" t="t" r="r" b="b"/>
            <a:pathLst>
              <a:path w="5682615">
                <a:moveTo>
                  <a:pt x="0" y="0"/>
                </a:moveTo>
                <a:lnTo>
                  <a:pt x="5682018" y="0"/>
                </a:lnTo>
              </a:path>
            </a:pathLst>
          </a:custGeom>
          <a:ln w="12700">
            <a:solidFill>
              <a:srgbClr val="00764D"/>
            </a:solidFill>
          </a:ln>
        </p:spPr>
        <p:txBody>
          <a:bodyPr wrap="square" lIns="0" tIns="0" rIns="0" bIns="0" rtlCol="0"/>
          <a:lstStyle/>
          <a:p>
            <a:endParaRPr/>
          </a:p>
        </p:txBody>
      </p:sp>
      <p:sp>
        <p:nvSpPr>
          <p:cNvPr id="28" name="object 28"/>
          <p:cNvSpPr/>
          <p:nvPr/>
        </p:nvSpPr>
        <p:spPr>
          <a:xfrm>
            <a:off x="1625600" y="9188450"/>
            <a:ext cx="5682615" cy="0"/>
          </a:xfrm>
          <a:custGeom>
            <a:avLst/>
            <a:gdLst/>
            <a:ahLst/>
            <a:cxnLst/>
            <a:rect l="l" t="t" r="r" b="b"/>
            <a:pathLst>
              <a:path w="5682615">
                <a:moveTo>
                  <a:pt x="0" y="0"/>
                </a:moveTo>
                <a:lnTo>
                  <a:pt x="5682018" y="0"/>
                </a:lnTo>
              </a:path>
            </a:pathLst>
          </a:custGeom>
          <a:ln w="12700">
            <a:solidFill>
              <a:srgbClr val="00764D"/>
            </a:solidFill>
          </a:ln>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5250388" y="378094"/>
            <a:ext cx="2068487" cy="24322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6017554" y="708366"/>
            <a:ext cx="48895" cy="59690"/>
          </a:xfrm>
          <a:custGeom>
            <a:avLst/>
            <a:gdLst/>
            <a:ahLst/>
            <a:cxnLst/>
            <a:rect l="l" t="t" r="r" b="b"/>
            <a:pathLst>
              <a:path w="48895" h="59690">
                <a:moveTo>
                  <a:pt x="31457" y="0"/>
                </a:moveTo>
                <a:lnTo>
                  <a:pt x="0" y="0"/>
                </a:lnTo>
                <a:lnTo>
                  <a:pt x="0" y="59397"/>
                </a:lnTo>
                <a:lnTo>
                  <a:pt x="8051" y="59397"/>
                </a:lnTo>
                <a:lnTo>
                  <a:pt x="8051" y="33921"/>
                </a:lnTo>
                <a:lnTo>
                  <a:pt x="43078" y="33921"/>
                </a:lnTo>
                <a:lnTo>
                  <a:pt x="41910" y="32384"/>
                </a:lnTo>
                <a:lnTo>
                  <a:pt x="40170" y="31140"/>
                </a:lnTo>
                <a:lnTo>
                  <a:pt x="37846" y="30200"/>
                </a:lnTo>
                <a:lnTo>
                  <a:pt x="40500" y="28829"/>
                </a:lnTo>
                <a:lnTo>
                  <a:pt x="42316" y="27216"/>
                </a:lnTo>
                <a:lnTo>
                  <a:pt x="8051" y="27216"/>
                </a:lnTo>
                <a:lnTo>
                  <a:pt x="8051" y="6908"/>
                </a:lnTo>
                <a:lnTo>
                  <a:pt x="44893" y="6908"/>
                </a:lnTo>
                <a:lnTo>
                  <a:pt x="43484" y="4508"/>
                </a:lnTo>
                <a:lnTo>
                  <a:pt x="35115" y="647"/>
                </a:lnTo>
                <a:lnTo>
                  <a:pt x="31457" y="0"/>
                </a:lnTo>
                <a:close/>
              </a:path>
              <a:path w="48895" h="59690">
                <a:moveTo>
                  <a:pt x="43078" y="33921"/>
                </a:moveTo>
                <a:lnTo>
                  <a:pt x="29032" y="33921"/>
                </a:lnTo>
                <a:lnTo>
                  <a:pt x="31381" y="34277"/>
                </a:lnTo>
                <a:lnTo>
                  <a:pt x="35496" y="36334"/>
                </a:lnTo>
                <a:lnTo>
                  <a:pt x="36893" y="38925"/>
                </a:lnTo>
                <a:lnTo>
                  <a:pt x="37680" y="55041"/>
                </a:lnTo>
                <a:lnTo>
                  <a:pt x="37807" y="56603"/>
                </a:lnTo>
                <a:lnTo>
                  <a:pt x="38125" y="58216"/>
                </a:lnTo>
                <a:lnTo>
                  <a:pt x="38354" y="58889"/>
                </a:lnTo>
                <a:lnTo>
                  <a:pt x="38620" y="59397"/>
                </a:lnTo>
                <a:lnTo>
                  <a:pt x="48475" y="59397"/>
                </a:lnTo>
                <a:lnTo>
                  <a:pt x="48475" y="58064"/>
                </a:lnTo>
                <a:lnTo>
                  <a:pt x="47244" y="57518"/>
                </a:lnTo>
                <a:lnTo>
                  <a:pt x="46380" y="56311"/>
                </a:lnTo>
                <a:lnTo>
                  <a:pt x="45605" y="53314"/>
                </a:lnTo>
                <a:lnTo>
                  <a:pt x="45402" y="51625"/>
                </a:lnTo>
                <a:lnTo>
                  <a:pt x="44907" y="37947"/>
                </a:lnTo>
                <a:lnTo>
                  <a:pt x="44246" y="35458"/>
                </a:lnTo>
                <a:lnTo>
                  <a:pt x="43078" y="33921"/>
                </a:lnTo>
                <a:close/>
              </a:path>
              <a:path w="48895" h="59690">
                <a:moveTo>
                  <a:pt x="44893" y="6908"/>
                </a:moveTo>
                <a:lnTo>
                  <a:pt x="29832" y="6908"/>
                </a:lnTo>
                <a:lnTo>
                  <a:pt x="31978" y="7315"/>
                </a:lnTo>
                <a:lnTo>
                  <a:pt x="36550" y="9652"/>
                </a:lnTo>
                <a:lnTo>
                  <a:pt x="38049" y="12547"/>
                </a:lnTo>
                <a:lnTo>
                  <a:pt x="38049" y="20713"/>
                </a:lnTo>
                <a:lnTo>
                  <a:pt x="36982" y="23444"/>
                </a:lnTo>
                <a:lnTo>
                  <a:pt x="32702" y="26454"/>
                </a:lnTo>
                <a:lnTo>
                  <a:pt x="29806" y="27216"/>
                </a:lnTo>
                <a:lnTo>
                  <a:pt x="42316" y="27216"/>
                </a:lnTo>
                <a:lnTo>
                  <a:pt x="42545" y="27012"/>
                </a:lnTo>
                <a:lnTo>
                  <a:pt x="45478" y="22479"/>
                </a:lnTo>
                <a:lnTo>
                  <a:pt x="46228" y="19570"/>
                </a:lnTo>
                <a:lnTo>
                  <a:pt x="46228" y="9182"/>
                </a:lnTo>
                <a:lnTo>
                  <a:pt x="44893" y="6908"/>
                </a:lnTo>
                <a:close/>
              </a:path>
            </a:pathLst>
          </a:custGeom>
          <a:solidFill>
            <a:srgbClr val="18549B"/>
          </a:solidFill>
        </p:spPr>
        <p:txBody>
          <a:bodyPr wrap="square" lIns="0" tIns="0" rIns="0" bIns="0" rtlCol="0"/>
          <a:lstStyle/>
          <a:p>
            <a:endParaRPr/>
          </a:p>
        </p:txBody>
      </p:sp>
      <p:sp>
        <p:nvSpPr>
          <p:cNvPr id="5" name="object 5"/>
          <p:cNvSpPr/>
          <p:nvPr/>
        </p:nvSpPr>
        <p:spPr>
          <a:xfrm>
            <a:off x="6078821" y="708366"/>
            <a:ext cx="43815" cy="59690"/>
          </a:xfrm>
          <a:custGeom>
            <a:avLst/>
            <a:gdLst/>
            <a:ahLst/>
            <a:cxnLst/>
            <a:rect l="l" t="t" r="r" b="b"/>
            <a:pathLst>
              <a:path w="43814" h="59690">
                <a:moveTo>
                  <a:pt x="43103" y="0"/>
                </a:moveTo>
                <a:lnTo>
                  <a:pt x="0" y="0"/>
                </a:lnTo>
                <a:lnTo>
                  <a:pt x="0" y="59397"/>
                </a:lnTo>
                <a:lnTo>
                  <a:pt x="43700" y="59397"/>
                </a:lnTo>
                <a:lnTo>
                  <a:pt x="43700" y="52311"/>
                </a:lnTo>
                <a:lnTo>
                  <a:pt x="7835" y="52311"/>
                </a:lnTo>
                <a:lnTo>
                  <a:pt x="7835" y="32169"/>
                </a:lnTo>
                <a:lnTo>
                  <a:pt x="40436" y="32169"/>
                </a:lnTo>
                <a:lnTo>
                  <a:pt x="40436" y="25298"/>
                </a:lnTo>
                <a:lnTo>
                  <a:pt x="7835" y="25298"/>
                </a:lnTo>
                <a:lnTo>
                  <a:pt x="7835" y="7264"/>
                </a:lnTo>
                <a:lnTo>
                  <a:pt x="43103" y="7264"/>
                </a:lnTo>
                <a:lnTo>
                  <a:pt x="43103" y="0"/>
                </a:lnTo>
                <a:close/>
              </a:path>
            </a:pathLst>
          </a:custGeom>
          <a:solidFill>
            <a:srgbClr val="18549B"/>
          </a:solidFill>
        </p:spPr>
        <p:txBody>
          <a:bodyPr wrap="square" lIns="0" tIns="0" rIns="0" bIns="0" rtlCol="0"/>
          <a:lstStyle/>
          <a:p>
            <a:endParaRPr/>
          </a:p>
        </p:txBody>
      </p:sp>
      <p:sp>
        <p:nvSpPr>
          <p:cNvPr id="6" name="object 6"/>
          <p:cNvSpPr/>
          <p:nvPr/>
        </p:nvSpPr>
        <p:spPr>
          <a:xfrm>
            <a:off x="6129903" y="708366"/>
            <a:ext cx="53340" cy="59690"/>
          </a:xfrm>
          <a:custGeom>
            <a:avLst/>
            <a:gdLst/>
            <a:ahLst/>
            <a:cxnLst/>
            <a:rect l="l" t="t" r="r" b="b"/>
            <a:pathLst>
              <a:path w="53339" h="59690">
                <a:moveTo>
                  <a:pt x="31457" y="0"/>
                </a:moveTo>
                <a:lnTo>
                  <a:pt x="22364" y="0"/>
                </a:lnTo>
                <a:lnTo>
                  <a:pt x="0" y="59397"/>
                </a:lnTo>
                <a:lnTo>
                  <a:pt x="8255" y="59397"/>
                </a:lnTo>
                <a:lnTo>
                  <a:pt x="14693" y="41592"/>
                </a:lnTo>
                <a:lnTo>
                  <a:pt x="46549" y="41592"/>
                </a:lnTo>
                <a:lnTo>
                  <a:pt x="44176" y="35051"/>
                </a:lnTo>
                <a:lnTo>
                  <a:pt x="17068" y="35052"/>
                </a:lnTo>
                <a:lnTo>
                  <a:pt x="26568" y="8801"/>
                </a:lnTo>
                <a:lnTo>
                  <a:pt x="34651" y="8801"/>
                </a:lnTo>
                <a:lnTo>
                  <a:pt x="31457" y="0"/>
                </a:lnTo>
                <a:close/>
              </a:path>
              <a:path w="53339" h="59690">
                <a:moveTo>
                  <a:pt x="46549" y="41592"/>
                </a:moveTo>
                <a:lnTo>
                  <a:pt x="37985" y="41592"/>
                </a:lnTo>
                <a:lnTo>
                  <a:pt x="44196" y="59397"/>
                </a:lnTo>
                <a:lnTo>
                  <a:pt x="53009" y="59397"/>
                </a:lnTo>
                <a:lnTo>
                  <a:pt x="46549" y="41592"/>
                </a:lnTo>
                <a:close/>
              </a:path>
              <a:path w="53339" h="59690">
                <a:moveTo>
                  <a:pt x="34651" y="8801"/>
                </a:moveTo>
                <a:lnTo>
                  <a:pt x="26568" y="8801"/>
                </a:lnTo>
                <a:lnTo>
                  <a:pt x="35712" y="35052"/>
                </a:lnTo>
                <a:lnTo>
                  <a:pt x="44176" y="35051"/>
                </a:lnTo>
                <a:lnTo>
                  <a:pt x="34651" y="8801"/>
                </a:lnTo>
                <a:close/>
              </a:path>
            </a:pathLst>
          </a:custGeom>
          <a:solidFill>
            <a:srgbClr val="18549B"/>
          </a:solidFill>
        </p:spPr>
        <p:txBody>
          <a:bodyPr wrap="square" lIns="0" tIns="0" rIns="0" bIns="0" rtlCol="0"/>
          <a:lstStyle/>
          <a:p>
            <a:endParaRPr/>
          </a:p>
        </p:txBody>
      </p:sp>
      <p:sp>
        <p:nvSpPr>
          <p:cNvPr id="7" name="object 7"/>
          <p:cNvSpPr/>
          <p:nvPr/>
        </p:nvSpPr>
        <p:spPr>
          <a:xfrm>
            <a:off x="6191831" y="708366"/>
            <a:ext cx="38100" cy="59690"/>
          </a:xfrm>
          <a:custGeom>
            <a:avLst/>
            <a:gdLst/>
            <a:ahLst/>
            <a:cxnLst/>
            <a:rect l="l" t="t" r="r" b="b"/>
            <a:pathLst>
              <a:path w="38100" h="59690">
                <a:moveTo>
                  <a:pt x="8039" y="0"/>
                </a:moveTo>
                <a:lnTo>
                  <a:pt x="0" y="0"/>
                </a:lnTo>
                <a:lnTo>
                  <a:pt x="0" y="59397"/>
                </a:lnTo>
                <a:lnTo>
                  <a:pt x="37833" y="59397"/>
                </a:lnTo>
                <a:lnTo>
                  <a:pt x="37833" y="52311"/>
                </a:lnTo>
                <a:lnTo>
                  <a:pt x="8039" y="52311"/>
                </a:lnTo>
                <a:lnTo>
                  <a:pt x="8039" y="0"/>
                </a:lnTo>
                <a:close/>
              </a:path>
            </a:pathLst>
          </a:custGeom>
          <a:solidFill>
            <a:srgbClr val="18549B"/>
          </a:solidFill>
        </p:spPr>
        <p:txBody>
          <a:bodyPr wrap="square" lIns="0" tIns="0" rIns="0" bIns="0" rtlCol="0"/>
          <a:lstStyle/>
          <a:p>
            <a:endParaRPr/>
          </a:p>
        </p:txBody>
      </p:sp>
      <p:sp>
        <p:nvSpPr>
          <p:cNvPr id="8" name="object 8"/>
          <p:cNvSpPr/>
          <p:nvPr/>
        </p:nvSpPr>
        <p:spPr>
          <a:xfrm>
            <a:off x="6251620" y="708366"/>
            <a:ext cx="53340" cy="59690"/>
          </a:xfrm>
          <a:custGeom>
            <a:avLst/>
            <a:gdLst/>
            <a:ahLst/>
            <a:cxnLst/>
            <a:rect l="l" t="t" r="r" b="b"/>
            <a:pathLst>
              <a:path w="53339" h="59690">
                <a:moveTo>
                  <a:pt x="31457" y="0"/>
                </a:moveTo>
                <a:lnTo>
                  <a:pt x="22364" y="0"/>
                </a:lnTo>
                <a:lnTo>
                  <a:pt x="0" y="59397"/>
                </a:lnTo>
                <a:lnTo>
                  <a:pt x="8255" y="59397"/>
                </a:lnTo>
                <a:lnTo>
                  <a:pt x="14693" y="41592"/>
                </a:lnTo>
                <a:lnTo>
                  <a:pt x="46549" y="41592"/>
                </a:lnTo>
                <a:lnTo>
                  <a:pt x="44176" y="35051"/>
                </a:lnTo>
                <a:lnTo>
                  <a:pt x="17068" y="35052"/>
                </a:lnTo>
                <a:lnTo>
                  <a:pt x="26568" y="8801"/>
                </a:lnTo>
                <a:lnTo>
                  <a:pt x="34651" y="8801"/>
                </a:lnTo>
                <a:lnTo>
                  <a:pt x="31457" y="0"/>
                </a:lnTo>
                <a:close/>
              </a:path>
              <a:path w="53339" h="59690">
                <a:moveTo>
                  <a:pt x="46549" y="41592"/>
                </a:moveTo>
                <a:lnTo>
                  <a:pt x="37998" y="41592"/>
                </a:lnTo>
                <a:lnTo>
                  <a:pt x="44196" y="59397"/>
                </a:lnTo>
                <a:lnTo>
                  <a:pt x="53009" y="59397"/>
                </a:lnTo>
                <a:lnTo>
                  <a:pt x="46549" y="41592"/>
                </a:lnTo>
                <a:close/>
              </a:path>
              <a:path w="53339" h="59690">
                <a:moveTo>
                  <a:pt x="34651" y="8801"/>
                </a:moveTo>
                <a:lnTo>
                  <a:pt x="26568" y="8801"/>
                </a:lnTo>
                <a:lnTo>
                  <a:pt x="35712" y="35052"/>
                </a:lnTo>
                <a:lnTo>
                  <a:pt x="44176" y="35051"/>
                </a:lnTo>
                <a:lnTo>
                  <a:pt x="34651" y="8801"/>
                </a:lnTo>
                <a:close/>
              </a:path>
            </a:pathLst>
          </a:custGeom>
          <a:solidFill>
            <a:srgbClr val="18549B"/>
          </a:solidFill>
        </p:spPr>
        <p:txBody>
          <a:bodyPr wrap="square" lIns="0" tIns="0" rIns="0" bIns="0" rtlCol="0"/>
          <a:lstStyle/>
          <a:p>
            <a:endParaRPr/>
          </a:p>
        </p:txBody>
      </p:sp>
      <p:sp>
        <p:nvSpPr>
          <p:cNvPr id="9" name="object 9"/>
          <p:cNvSpPr/>
          <p:nvPr/>
        </p:nvSpPr>
        <p:spPr>
          <a:xfrm>
            <a:off x="6311149" y="706866"/>
            <a:ext cx="46355" cy="62865"/>
          </a:xfrm>
          <a:custGeom>
            <a:avLst/>
            <a:gdLst/>
            <a:ahLst/>
            <a:cxnLst/>
            <a:rect l="l" t="t" r="r" b="b"/>
            <a:pathLst>
              <a:path w="46354" h="62865">
                <a:moveTo>
                  <a:pt x="7645" y="41732"/>
                </a:moveTo>
                <a:lnTo>
                  <a:pt x="88" y="41732"/>
                </a:lnTo>
                <a:lnTo>
                  <a:pt x="0" y="48145"/>
                </a:lnTo>
                <a:lnTo>
                  <a:pt x="2006" y="53212"/>
                </a:lnTo>
                <a:lnTo>
                  <a:pt x="10159" y="60744"/>
                </a:lnTo>
                <a:lnTo>
                  <a:pt x="15798" y="62636"/>
                </a:lnTo>
                <a:lnTo>
                  <a:pt x="29171" y="62636"/>
                </a:lnTo>
                <a:lnTo>
                  <a:pt x="34607" y="61213"/>
                </a:lnTo>
                <a:lnTo>
                  <a:pt x="43448" y="55841"/>
                </a:lnTo>
                <a:lnTo>
                  <a:pt x="17043" y="55841"/>
                </a:lnTo>
                <a:lnTo>
                  <a:pt x="12522" y="53873"/>
                </a:lnTo>
                <a:lnTo>
                  <a:pt x="8597" y="47828"/>
                </a:lnTo>
                <a:lnTo>
                  <a:pt x="7835" y="45110"/>
                </a:lnTo>
                <a:lnTo>
                  <a:pt x="7645" y="41732"/>
                </a:lnTo>
                <a:close/>
              </a:path>
              <a:path w="46354" h="62865">
                <a:moveTo>
                  <a:pt x="28790" y="0"/>
                </a:moveTo>
                <a:lnTo>
                  <a:pt x="16141" y="0"/>
                </a:lnTo>
                <a:lnTo>
                  <a:pt x="11061" y="1714"/>
                </a:lnTo>
                <a:lnTo>
                  <a:pt x="3860" y="8559"/>
                </a:lnTo>
                <a:lnTo>
                  <a:pt x="2070" y="12928"/>
                </a:lnTo>
                <a:lnTo>
                  <a:pt x="2113" y="23291"/>
                </a:lnTo>
                <a:lnTo>
                  <a:pt x="3898" y="26911"/>
                </a:lnTo>
                <a:lnTo>
                  <a:pt x="9664" y="30822"/>
                </a:lnTo>
                <a:lnTo>
                  <a:pt x="13271" y="32130"/>
                </a:lnTo>
                <a:lnTo>
                  <a:pt x="30391" y="36131"/>
                </a:lnTo>
                <a:lnTo>
                  <a:pt x="33502" y="37299"/>
                </a:lnTo>
                <a:lnTo>
                  <a:pt x="37452" y="40017"/>
                </a:lnTo>
                <a:lnTo>
                  <a:pt x="38430" y="42329"/>
                </a:lnTo>
                <a:lnTo>
                  <a:pt x="38430" y="49885"/>
                </a:lnTo>
                <a:lnTo>
                  <a:pt x="36106" y="52870"/>
                </a:lnTo>
                <a:lnTo>
                  <a:pt x="29108" y="55397"/>
                </a:lnTo>
                <a:lnTo>
                  <a:pt x="26441" y="55841"/>
                </a:lnTo>
                <a:lnTo>
                  <a:pt x="43448" y="55841"/>
                </a:lnTo>
                <a:lnTo>
                  <a:pt x="43929" y="55549"/>
                </a:lnTo>
                <a:lnTo>
                  <a:pt x="46266" y="50863"/>
                </a:lnTo>
                <a:lnTo>
                  <a:pt x="46266" y="38988"/>
                </a:lnTo>
                <a:lnTo>
                  <a:pt x="44437" y="34963"/>
                </a:lnTo>
                <a:lnTo>
                  <a:pt x="38658" y="30594"/>
                </a:lnTo>
                <a:lnTo>
                  <a:pt x="35661" y="29336"/>
                </a:lnTo>
                <a:lnTo>
                  <a:pt x="18275" y="25234"/>
                </a:lnTo>
                <a:lnTo>
                  <a:pt x="14770" y="24142"/>
                </a:lnTo>
                <a:lnTo>
                  <a:pt x="13233" y="23291"/>
                </a:lnTo>
                <a:lnTo>
                  <a:pt x="10896" y="21932"/>
                </a:lnTo>
                <a:lnTo>
                  <a:pt x="9715" y="19799"/>
                </a:lnTo>
                <a:lnTo>
                  <a:pt x="9715" y="14249"/>
                </a:lnTo>
                <a:lnTo>
                  <a:pt x="10706" y="11937"/>
                </a:lnTo>
                <a:lnTo>
                  <a:pt x="14693" y="7950"/>
                </a:lnTo>
                <a:lnTo>
                  <a:pt x="17957" y="6959"/>
                </a:lnTo>
                <a:lnTo>
                  <a:pt x="41635" y="6959"/>
                </a:lnTo>
                <a:lnTo>
                  <a:pt x="33934" y="1498"/>
                </a:lnTo>
                <a:lnTo>
                  <a:pt x="28790" y="0"/>
                </a:lnTo>
                <a:close/>
              </a:path>
              <a:path w="46354" h="62865">
                <a:moveTo>
                  <a:pt x="41635" y="6959"/>
                </a:moveTo>
                <a:lnTo>
                  <a:pt x="28143" y="6959"/>
                </a:lnTo>
                <a:lnTo>
                  <a:pt x="32143" y="8496"/>
                </a:lnTo>
                <a:lnTo>
                  <a:pt x="35750" y="13309"/>
                </a:lnTo>
                <a:lnTo>
                  <a:pt x="36575" y="15735"/>
                </a:lnTo>
                <a:lnTo>
                  <a:pt x="36969" y="18910"/>
                </a:lnTo>
                <a:lnTo>
                  <a:pt x="44526" y="18910"/>
                </a:lnTo>
                <a:lnTo>
                  <a:pt x="44526" y="12318"/>
                </a:lnTo>
                <a:lnTo>
                  <a:pt x="42405" y="7505"/>
                </a:lnTo>
                <a:lnTo>
                  <a:pt x="41635" y="6959"/>
                </a:lnTo>
                <a:close/>
              </a:path>
            </a:pathLst>
          </a:custGeom>
          <a:solidFill>
            <a:srgbClr val="18549B"/>
          </a:solidFill>
        </p:spPr>
        <p:txBody>
          <a:bodyPr wrap="square" lIns="0" tIns="0" rIns="0" bIns="0" rtlCol="0"/>
          <a:lstStyle/>
          <a:p>
            <a:endParaRPr/>
          </a:p>
        </p:txBody>
      </p:sp>
      <p:sp>
        <p:nvSpPr>
          <p:cNvPr id="10" name="object 10"/>
          <p:cNvSpPr/>
          <p:nvPr/>
        </p:nvSpPr>
        <p:spPr>
          <a:xfrm>
            <a:off x="6368039" y="706866"/>
            <a:ext cx="46355" cy="62865"/>
          </a:xfrm>
          <a:custGeom>
            <a:avLst/>
            <a:gdLst/>
            <a:ahLst/>
            <a:cxnLst/>
            <a:rect l="l" t="t" r="r" b="b"/>
            <a:pathLst>
              <a:path w="46354" h="62865">
                <a:moveTo>
                  <a:pt x="7645" y="41732"/>
                </a:moveTo>
                <a:lnTo>
                  <a:pt x="88" y="41732"/>
                </a:lnTo>
                <a:lnTo>
                  <a:pt x="0" y="48145"/>
                </a:lnTo>
                <a:lnTo>
                  <a:pt x="2006" y="53212"/>
                </a:lnTo>
                <a:lnTo>
                  <a:pt x="10159" y="60744"/>
                </a:lnTo>
                <a:lnTo>
                  <a:pt x="15798" y="62636"/>
                </a:lnTo>
                <a:lnTo>
                  <a:pt x="29171" y="62636"/>
                </a:lnTo>
                <a:lnTo>
                  <a:pt x="34607" y="61213"/>
                </a:lnTo>
                <a:lnTo>
                  <a:pt x="43448" y="55841"/>
                </a:lnTo>
                <a:lnTo>
                  <a:pt x="17043" y="55841"/>
                </a:lnTo>
                <a:lnTo>
                  <a:pt x="12522" y="53873"/>
                </a:lnTo>
                <a:lnTo>
                  <a:pt x="8597" y="47828"/>
                </a:lnTo>
                <a:lnTo>
                  <a:pt x="7835" y="45110"/>
                </a:lnTo>
                <a:lnTo>
                  <a:pt x="7645" y="41732"/>
                </a:lnTo>
                <a:close/>
              </a:path>
              <a:path w="46354" h="62865">
                <a:moveTo>
                  <a:pt x="28790" y="0"/>
                </a:moveTo>
                <a:lnTo>
                  <a:pt x="16141" y="0"/>
                </a:lnTo>
                <a:lnTo>
                  <a:pt x="11061" y="1714"/>
                </a:lnTo>
                <a:lnTo>
                  <a:pt x="3860" y="8559"/>
                </a:lnTo>
                <a:lnTo>
                  <a:pt x="2070" y="12928"/>
                </a:lnTo>
                <a:lnTo>
                  <a:pt x="2113" y="23291"/>
                </a:lnTo>
                <a:lnTo>
                  <a:pt x="3898" y="26911"/>
                </a:lnTo>
                <a:lnTo>
                  <a:pt x="9664" y="30822"/>
                </a:lnTo>
                <a:lnTo>
                  <a:pt x="13271" y="32130"/>
                </a:lnTo>
                <a:lnTo>
                  <a:pt x="30391" y="36131"/>
                </a:lnTo>
                <a:lnTo>
                  <a:pt x="33502" y="37299"/>
                </a:lnTo>
                <a:lnTo>
                  <a:pt x="37452" y="40017"/>
                </a:lnTo>
                <a:lnTo>
                  <a:pt x="38430" y="42329"/>
                </a:lnTo>
                <a:lnTo>
                  <a:pt x="38430" y="49885"/>
                </a:lnTo>
                <a:lnTo>
                  <a:pt x="36106" y="52870"/>
                </a:lnTo>
                <a:lnTo>
                  <a:pt x="29095" y="55397"/>
                </a:lnTo>
                <a:lnTo>
                  <a:pt x="26441" y="55841"/>
                </a:lnTo>
                <a:lnTo>
                  <a:pt x="43448" y="55841"/>
                </a:lnTo>
                <a:lnTo>
                  <a:pt x="43929" y="55549"/>
                </a:lnTo>
                <a:lnTo>
                  <a:pt x="46266" y="50863"/>
                </a:lnTo>
                <a:lnTo>
                  <a:pt x="46266" y="38988"/>
                </a:lnTo>
                <a:lnTo>
                  <a:pt x="44449" y="34963"/>
                </a:lnTo>
                <a:lnTo>
                  <a:pt x="38658" y="30594"/>
                </a:lnTo>
                <a:lnTo>
                  <a:pt x="35661" y="29336"/>
                </a:lnTo>
                <a:lnTo>
                  <a:pt x="18275" y="25234"/>
                </a:lnTo>
                <a:lnTo>
                  <a:pt x="14770" y="24142"/>
                </a:lnTo>
                <a:lnTo>
                  <a:pt x="13233" y="23291"/>
                </a:lnTo>
                <a:lnTo>
                  <a:pt x="10896" y="21932"/>
                </a:lnTo>
                <a:lnTo>
                  <a:pt x="9715" y="19799"/>
                </a:lnTo>
                <a:lnTo>
                  <a:pt x="9715" y="14249"/>
                </a:lnTo>
                <a:lnTo>
                  <a:pt x="10706" y="11937"/>
                </a:lnTo>
                <a:lnTo>
                  <a:pt x="14693" y="7950"/>
                </a:lnTo>
                <a:lnTo>
                  <a:pt x="17957" y="6959"/>
                </a:lnTo>
                <a:lnTo>
                  <a:pt x="41635" y="6959"/>
                </a:lnTo>
                <a:lnTo>
                  <a:pt x="33934" y="1498"/>
                </a:lnTo>
                <a:lnTo>
                  <a:pt x="28790" y="0"/>
                </a:lnTo>
                <a:close/>
              </a:path>
              <a:path w="46354" h="62865">
                <a:moveTo>
                  <a:pt x="41635" y="6959"/>
                </a:moveTo>
                <a:lnTo>
                  <a:pt x="28143" y="6959"/>
                </a:lnTo>
                <a:lnTo>
                  <a:pt x="32143" y="8496"/>
                </a:lnTo>
                <a:lnTo>
                  <a:pt x="35750" y="13309"/>
                </a:lnTo>
                <a:lnTo>
                  <a:pt x="36575" y="15735"/>
                </a:lnTo>
                <a:lnTo>
                  <a:pt x="36969" y="18910"/>
                </a:lnTo>
                <a:lnTo>
                  <a:pt x="44526" y="18910"/>
                </a:lnTo>
                <a:lnTo>
                  <a:pt x="44526" y="12318"/>
                </a:lnTo>
                <a:lnTo>
                  <a:pt x="42405" y="7505"/>
                </a:lnTo>
                <a:lnTo>
                  <a:pt x="41635" y="6959"/>
                </a:lnTo>
                <a:close/>
              </a:path>
            </a:pathLst>
          </a:custGeom>
          <a:solidFill>
            <a:srgbClr val="18549B"/>
          </a:solidFill>
        </p:spPr>
        <p:txBody>
          <a:bodyPr wrap="square" lIns="0" tIns="0" rIns="0" bIns="0" rtlCol="0"/>
          <a:lstStyle/>
          <a:p>
            <a:endParaRPr/>
          </a:p>
        </p:txBody>
      </p:sp>
      <p:sp>
        <p:nvSpPr>
          <p:cNvPr id="11" name="object 11"/>
          <p:cNvSpPr/>
          <p:nvPr/>
        </p:nvSpPr>
        <p:spPr>
          <a:xfrm>
            <a:off x="6428108" y="708366"/>
            <a:ext cx="43815" cy="59690"/>
          </a:xfrm>
          <a:custGeom>
            <a:avLst/>
            <a:gdLst/>
            <a:ahLst/>
            <a:cxnLst/>
            <a:rect l="l" t="t" r="r" b="b"/>
            <a:pathLst>
              <a:path w="43814" h="59690">
                <a:moveTo>
                  <a:pt x="43103" y="0"/>
                </a:moveTo>
                <a:lnTo>
                  <a:pt x="0" y="0"/>
                </a:lnTo>
                <a:lnTo>
                  <a:pt x="0" y="59397"/>
                </a:lnTo>
                <a:lnTo>
                  <a:pt x="43700" y="59397"/>
                </a:lnTo>
                <a:lnTo>
                  <a:pt x="43700" y="52311"/>
                </a:lnTo>
                <a:lnTo>
                  <a:pt x="7835" y="52311"/>
                </a:lnTo>
                <a:lnTo>
                  <a:pt x="7835" y="32169"/>
                </a:lnTo>
                <a:lnTo>
                  <a:pt x="40436" y="32169"/>
                </a:lnTo>
                <a:lnTo>
                  <a:pt x="40436" y="25298"/>
                </a:lnTo>
                <a:lnTo>
                  <a:pt x="7835" y="25298"/>
                </a:lnTo>
                <a:lnTo>
                  <a:pt x="7835" y="7264"/>
                </a:lnTo>
                <a:lnTo>
                  <a:pt x="43103" y="7264"/>
                </a:lnTo>
                <a:lnTo>
                  <a:pt x="43103" y="0"/>
                </a:lnTo>
                <a:close/>
              </a:path>
            </a:pathLst>
          </a:custGeom>
          <a:solidFill>
            <a:srgbClr val="18549B"/>
          </a:solidFill>
        </p:spPr>
        <p:txBody>
          <a:bodyPr wrap="square" lIns="0" tIns="0" rIns="0" bIns="0" rtlCol="0"/>
          <a:lstStyle/>
          <a:p>
            <a:endParaRPr/>
          </a:p>
        </p:txBody>
      </p:sp>
      <p:sp>
        <p:nvSpPr>
          <p:cNvPr id="12" name="object 12"/>
          <p:cNvSpPr/>
          <p:nvPr/>
        </p:nvSpPr>
        <p:spPr>
          <a:xfrm>
            <a:off x="6479256" y="708366"/>
            <a:ext cx="48260" cy="59690"/>
          </a:xfrm>
          <a:custGeom>
            <a:avLst/>
            <a:gdLst/>
            <a:ahLst/>
            <a:cxnLst/>
            <a:rect l="l" t="t" r="r" b="b"/>
            <a:pathLst>
              <a:path w="48259" h="59690">
                <a:moveTo>
                  <a:pt x="28143" y="7073"/>
                </a:moveTo>
                <a:lnTo>
                  <a:pt x="20015" y="7073"/>
                </a:lnTo>
                <a:lnTo>
                  <a:pt x="20015" y="59397"/>
                </a:lnTo>
                <a:lnTo>
                  <a:pt x="28143" y="59397"/>
                </a:lnTo>
                <a:lnTo>
                  <a:pt x="28143" y="7073"/>
                </a:lnTo>
                <a:close/>
              </a:path>
              <a:path w="48259" h="59690">
                <a:moveTo>
                  <a:pt x="48158" y="0"/>
                </a:moveTo>
                <a:lnTo>
                  <a:pt x="0" y="0"/>
                </a:lnTo>
                <a:lnTo>
                  <a:pt x="0" y="7073"/>
                </a:lnTo>
                <a:lnTo>
                  <a:pt x="48158" y="7073"/>
                </a:lnTo>
                <a:lnTo>
                  <a:pt x="48158" y="0"/>
                </a:lnTo>
                <a:close/>
              </a:path>
            </a:pathLst>
          </a:custGeom>
          <a:solidFill>
            <a:srgbClr val="18549B"/>
          </a:solidFill>
        </p:spPr>
        <p:txBody>
          <a:bodyPr wrap="square" lIns="0" tIns="0" rIns="0" bIns="0" rtlCol="0"/>
          <a:lstStyle/>
          <a:p>
            <a:endParaRPr/>
          </a:p>
        </p:txBody>
      </p:sp>
      <p:sp>
        <p:nvSpPr>
          <p:cNvPr id="13" name="object 13"/>
          <p:cNvSpPr/>
          <p:nvPr/>
        </p:nvSpPr>
        <p:spPr>
          <a:xfrm>
            <a:off x="6532419" y="706866"/>
            <a:ext cx="46355" cy="62865"/>
          </a:xfrm>
          <a:custGeom>
            <a:avLst/>
            <a:gdLst/>
            <a:ahLst/>
            <a:cxnLst/>
            <a:rect l="l" t="t" r="r" b="b"/>
            <a:pathLst>
              <a:path w="46354" h="62865">
                <a:moveTo>
                  <a:pt x="7645" y="41732"/>
                </a:moveTo>
                <a:lnTo>
                  <a:pt x="88" y="41732"/>
                </a:lnTo>
                <a:lnTo>
                  <a:pt x="0" y="48145"/>
                </a:lnTo>
                <a:lnTo>
                  <a:pt x="2006" y="53212"/>
                </a:lnTo>
                <a:lnTo>
                  <a:pt x="10159" y="60744"/>
                </a:lnTo>
                <a:lnTo>
                  <a:pt x="15798" y="62636"/>
                </a:lnTo>
                <a:lnTo>
                  <a:pt x="29171" y="62636"/>
                </a:lnTo>
                <a:lnTo>
                  <a:pt x="34607" y="61213"/>
                </a:lnTo>
                <a:lnTo>
                  <a:pt x="43448" y="55841"/>
                </a:lnTo>
                <a:lnTo>
                  <a:pt x="17043" y="55841"/>
                </a:lnTo>
                <a:lnTo>
                  <a:pt x="12522" y="53873"/>
                </a:lnTo>
                <a:lnTo>
                  <a:pt x="8597" y="47828"/>
                </a:lnTo>
                <a:lnTo>
                  <a:pt x="7835" y="45110"/>
                </a:lnTo>
                <a:lnTo>
                  <a:pt x="7645" y="41732"/>
                </a:lnTo>
                <a:close/>
              </a:path>
              <a:path w="46354" h="62865">
                <a:moveTo>
                  <a:pt x="28790" y="0"/>
                </a:moveTo>
                <a:lnTo>
                  <a:pt x="16141" y="0"/>
                </a:lnTo>
                <a:lnTo>
                  <a:pt x="11048" y="1714"/>
                </a:lnTo>
                <a:lnTo>
                  <a:pt x="3860" y="8559"/>
                </a:lnTo>
                <a:lnTo>
                  <a:pt x="2082" y="12928"/>
                </a:lnTo>
                <a:lnTo>
                  <a:pt x="2126" y="23291"/>
                </a:lnTo>
                <a:lnTo>
                  <a:pt x="3898" y="26911"/>
                </a:lnTo>
                <a:lnTo>
                  <a:pt x="9664" y="30822"/>
                </a:lnTo>
                <a:lnTo>
                  <a:pt x="13271" y="32130"/>
                </a:lnTo>
                <a:lnTo>
                  <a:pt x="30391" y="36131"/>
                </a:lnTo>
                <a:lnTo>
                  <a:pt x="33502" y="37299"/>
                </a:lnTo>
                <a:lnTo>
                  <a:pt x="37452" y="40017"/>
                </a:lnTo>
                <a:lnTo>
                  <a:pt x="38430" y="42329"/>
                </a:lnTo>
                <a:lnTo>
                  <a:pt x="38430" y="49885"/>
                </a:lnTo>
                <a:lnTo>
                  <a:pt x="36106" y="52870"/>
                </a:lnTo>
                <a:lnTo>
                  <a:pt x="29095" y="55397"/>
                </a:lnTo>
                <a:lnTo>
                  <a:pt x="26441" y="55841"/>
                </a:lnTo>
                <a:lnTo>
                  <a:pt x="43448" y="55841"/>
                </a:lnTo>
                <a:lnTo>
                  <a:pt x="43929" y="55549"/>
                </a:lnTo>
                <a:lnTo>
                  <a:pt x="46266" y="50863"/>
                </a:lnTo>
                <a:lnTo>
                  <a:pt x="46266" y="38988"/>
                </a:lnTo>
                <a:lnTo>
                  <a:pt x="44437" y="34963"/>
                </a:lnTo>
                <a:lnTo>
                  <a:pt x="38658" y="30594"/>
                </a:lnTo>
                <a:lnTo>
                  <a:pt x="35661" y="29336"/>
                </a:lnTo>
                <a:lnTo>
                  <a:pt x="18275" y="25234"/>
                </a:lnTo>
                <a:lnTo>
                  <a:pt x="14782" y="24142"/>
                </a:lnTo>
                <a:lnTo>
                  <a:pt x="13233" y="23291"/>
                </a:lnTo>
                <a:lnTo>
                  <a:pt x="10896" y="21932"/>
                </a:lnTo>
                <a:lnTo>
                  <a:pt x="9715" y="19799"/>
                </a:lnTo>
                <a:lnTo>
                  <a:pt x="9715" y="14249"/>
                </a:lnTo>
                <a:lnTo>
                  <a:pt x="10706" y="11937"/>
                </a:lnTo>
                <a:lnTo>
                  <a:pt x="14693" y="7950"/>
                </a:lnTo>
                <a:lnTo>
                  <a:pt x="17957" y="6959"/>
                </a:lnTo>
                <a:lnTo>
                  <a:pt x="41635" y="6959"/>
                </a:lnTo>
                <a:lnTo>
                  <a:pt x="33934" y="1498"/>
                </a:lnTo>
                <a:lnTo>
                  <a:pt x="28790" y="0"/>
                </a:lnTo>
                <a:close/>
              </a:path>
              <a:path w="46354" h="62865">
                <a:moveTo>
                  <a:pt x="41635" y="6959"/>
                </a:moveTo>
                <a:lnTo>
                  <a:pt x="28143" y="6959"/>
                </a:lnTo>
                <a:lnTo>
                  <a:pt x="32143" y="8496"/>
                </a:lnTo>
                <a:lnTo>
                  <a:pt x="35750" y="13309"/>
                </a:lnTo>
                <a:lnTo>
                  <a:pt x="36575" y="15735"/>
                </a:lnTo>
                <a:lnTo>
                  <a:pt x="36956" y="18910"/>
                </a:lnTo>
                <a:lnTo>
                  <a:pt x="44526" y="18910"/>
                </a:lnTo>
                <a:lnTo>
                  <a:pt x="44526" y="12318"/>
                </a:lnTo>
                <a:lnTo>
                  <a:pt x="42405" y="7505"/>
                </a:lnTo>
                <a:lnTo>
                  <a:pt x="41635" y="6959"/>
                </a:lnTo>
                <a:close/>
              </a:path>
            </a:pathLst>
          </a:custGeom>
          <a:solidFill>
            <a:srgbClr val="18549B"/>
          </a:solidFill>
        </p:spPr>
        <p:txBody>
          <a:bodyPr wrap="square" lIns="0" tIns="0" rIns="0" bIns="0" rtlCol="0"/>
          <a:lstStyle/>
          <a:p>
            <a:endParaRPr/>
          </a:p>
        </p:txBody>
      </p:sp>
      <p:sp>
        <p:nvSpPr>
          <p:cNvPr id="14" name="object 14"/>
          <p:cNvSpPr/>
          <p:nvPr/>
        </p:nvSpPr>
        <p:spPr>
          <a:xfrm>
            <a:off x="6650545" y="708366"/>
            <a:ext cx="48895" cy="59690"/>
          </a:xfrm>
          <a:custGeom>
            <a:avLst/>
            <a:gdLst/>
            <a:ahLst/>
            <a:cxnLst/>
            <a:rect l="l" t="t" r="r" b="b"/>
            <a:pathLst>
              <a:path w="48895" h="59690">
                <a:moveTo>
                  <a:pt x="31445" y="0"/>
                </a:moveTo>
                <a:lnTo>
                  <a:pt x="0" y="0"/>
                </a:lnTo>
                <a:lnTo>
                  <a:pt x="0" y="59397"/>
                </a:lnTo>
                <a:lnTo>
                  <a:pt x="8051" y="59397"/>
                </a:lnTo>
                <a:lnTo>
                  <a:pt x="8051" y="33921"/>
                </a:lnTo>
                <a:lnTo>
                  <a:pt x="43078" y="33921"/>
                </a:lnTo>
                <a:lnTo>
                  <a:pt x="41910" y="32384"/>
                </a:lnTo>
                <a:lnTo>
                  <a:pt x="40170" y="31140"/>
                </a:lnTo>
                <a:lnTo>
                  <a:pt x="37846" y="30200"/>
                </a:lnTo>
                <a:lnTo>
                  <a:pt x="40487" y="28829"/>
                </a:lnTo>
                <a:lnTo>
                  <a:pt x="42314" y="27216"/>
                </a:lnTo>
                <a:lnTo>
                  <a:pt x="8051" y="27216"/>
                </a:lnTo>
                <a:lnTo>
                  <a:pt x="8051" y="6908"/>
                </a:lnTo>
                <a:lnTo>
                  <a:pt x="44893" y="6908"/>
                </a:lnTo>
                <a:lnTo>
                  <a:pt x="43484" y="4508"/>
                </a:lnTo>
                <a:lnTo>
                  <a:pt x="35115" y="647"/>
                </a:lnTo>
                <a:lnTo>
                  <a:pt x="31445" y="0"/>
                </a:lnTo>
                <a:close/>
              </a:path>
              <a:path w="48895" h="59690">
                <a:moveTo>
                  <a:pt x="43078" y="33921"/>
                </a:moveTo>
                <a:lnTo>
                  <a:pt x="29032" y="33921"/>
                </a:lnTo>
                <a:lnTo>
                  <a:pt x="31381" y="34277"/>
                </a:lnTo>
                <a:lnTo>
                  <a:pt x="35496" y="36334"/>
                </a:lnTo>
                <a:lnTo>
                  <a:pt x="36893" y="38925"/>
                </a:lnTo>
                <a:lnTo>
                  <a:pt x="37680" y="55041"/>
                </a:lnTo>
                <a:lnTo>
                  <a:pt x="37795" y="56603"/>
                </a:lnTo>
                <a:lnTo>
                  <a:pt x="38125" y="58216"/>
                </a:lnTo>
                <a:lnTo>
                  <a:pt x="38341" y="58889"/>
                </a:lnTo>
                <a:lnTo>
                  <a:pt x="38620" y="59397"/>
                </a:lnTo>
                <a:lnTo>
                  <a:pt x="48475" y="59397"/>
                </a:lnTo>
                <a:lnTo>
                  <a:pt x="48475" y="58064"/>
                </a:lnTo>
                <a:lnTo>
                  <a:pt x="47244" y="57518"/>
                </a:lnTo>
                <a:lnTo>
                  <a:pt x="46380" y="56311"/>
                </a:lnTo>
                <a:lnTo>
                  <a:pt x="45605" y="53314"/>
                </a:lnTo>
                <a:lnTo>
                  <a:pt x="45402" y="51625"/>
                </a:lnTo>
                <a:lnTo>
                  <a:pt x="44907" y="37947"/>
                </a:lnTo>
                <a:lnTo>
                  <a:pt x="44246" y="35458"/>
                </a:lnTo>
                <a:lnTo>
                  <a:pt x="43078" y="33921"/>
                </a:lnTo>
                <a:close/>
              </a:path>
              <a:path w="48895" h="59690">
                <a:moveTo>
                  <a:pt x="44893" y="6908"/>
                </a:moveTo>
                <a:lnTo>
                  <a:pt x="29832" y="6908"/>
                </a:lnTo>
                <a:lnTo>
                  <a:pt x="31978" y="7315"/>
                </a:lnTo>
                <a:lnTo>
                  <a:pt x="36550" y="9652"/>
                </a:lnTo>
                <a:lnTo>
                  <a:pt x="38049" y="12547"/>
                </a:lnTo>
                <a:lnTo>
                  <a:pt x="38049" y="20713"/>
                </a:lnTo>
                <a:lnTo>
                  <a:pt x="36982" y="23444"/>
                </a:lnTo>
                <a:lnTo>
                  <a:pt x="32702" y="26454"/>
                </a:lnTo>
                <a:lnTo>
                  <a:pt x="29806" y="27216"/>
                </a:lnTo>
                <a:lnTo>
                  <a:pt x="42314" y="27216"/>
                </a:lnTo>
                <a:lnTo>
                  <a:pt x="42545" y="27012"/>
                </a:lnTo>
                <a:lnTo>
                  <a:pt x="45478" y="22479"/>
                </a:lnTo>
                <a:lnTo>
                  <a:pt x="46228" y="19570"/>
                </a:lnTo>
                <a:lnTo>
                  <a:pt x="46228" y="9182"/>
                </a:lnTo>
                <a:lnTo>
                  <a:pt x="44893" y="6908"/>
                </a:lnTo>
                <a:close/>
              </a:path>
            </a:pathLst>
          </a:custGeom>
          <a:solidFill>
            <a:srgbClr val="18549B"/>
          </a:solidFill>
        </p:spPr>
        <p:txBody>
          <a:bodyPr wrap="square" lIns="0" tIns="0" rIns="0" bIns="0" rtlCol="0"/>
          <a:lstStyle/>
          <a:p>
            <a:endParaRPr/>
          </a:p>
        </p:txBody>
      </p:sp>
      <p:sp>
        <p:nvSpPr>
          <p:cNvPr id="15" name="object 15"/>
          <p:cNvSpPr/>
          <p:nvPr/>
        </p:nvSpPr>
        <p:spPr>
          <a:xfrm>
            <a:off x="6711800" y="708366"/>
            <a:ext cx="43815" cy="59690"/>
          </a:xfrm>
          <a:custGeom>
            <a:avLst/>
            <a:gdLst/>
            <a:ahLst/>
            <a:cxnLst/>
            <a:rect l="l" t="t" r="r" b="b"/>
            <a:pathLst>
              <a:path w="43815" h="59690">
                <a:moveTo>
                  <a:pt x="43103" y="0"/>
                </a:moveTo>
                <a:lnTo>
                  <a:pt x="0" y="0"/>
                </a:lnTo>
                <a:lnTo>
                  <a:pt x="0" y="59397"/>
                </a:lnTo>
                <a:lnTo>
                  <a:pt x="43700" y="59397"/>
                </a:lnTo>
                <a:lnTo>
                  <a:pt x="43700" y="52311"/>
                </a:lnTo>
                <a:lnTo>
                  <a:pt x="7835" y="52311"/>
                </a:lnTo>
                <a:lnTo>
                  <a:pt x="7835" y="32169"/>
                </a:lnTo>
                <a:lnTo>
                  <a:pt x="40436" y="32169"/>
                </a:lnTo>
                <a:lnTo>
                  <a:pt x="40436" y="25298"/>
                </a:lnTo>
                <a:lnTo>
                  <a:pt x="7835" y="25298"/>
                </a:lnTo>
                <a:lnTo>
                  <a:pt x="7835" y="7264"/>
                </a:lnTo>
                <a:lnTo>
                  <a:pt x="43103" y="7264"/>
                </a:lnTo>
                <a:lnTo>
                  <a:pt x="43103" y="0"/>
                </a:lnTo>
                <a:close/>
              </a:path>
            </a:pathLst>
          </a:custGeom>
          <a:solidFill>
            <a:srgbClr val="18549B"/>
          </a:solidFill>
        </p:spPr>
        <p:txBody>
          <a:bodyPr wrap="square" lIns="0" tIns="0" rIns="0" bIns="0" rtlCol="0"/>
          <a:lstStyle/>
          <a:p>
            <a:endParaRPr/>
          </a:p>
        </p:txBody>
      </p:sp>
      <p:sp>
        <p:nvSpPr>
          <p:cNvPr id="16" name="object 16"/>
          <p:cNvSpPr/>
          <p:nvPr/>
        </p:nvSpPr>
        <p:spPr>
          <a:xfrm>
            <a:off x="6762894" y="708366"/>
            <a:ext cx="53340" cy="59690"/>
          </a:xfrm>
          <a:custGeom>
            <a:avLst/>
            <a:gdLst/>
            <a:ahLst/>
            <a:cxnLst/>
            <a:rect l="l" t="t" r="r" b="b"/>
            <a:pathLst>
              <a:path w="53340" h="59690">
                <a:moveTo>
                  <a:pt x="31457" y="0"/>
                </a:moveTo>
                <a:lnTo>
                  <a:pt x="22364" y="0"/>
                </a:lnTo>
                <a:lnTo>
                  <a:pt x="0" y="59397"/>
                </a:lnTo>
                <a:lnTo>
                  <a:pt x="8254" y="59397"/>
                </a:lnTo>
                <a:lnTo>
                  <a:pt x="14693" y="41592"/>
                </a:lnTo>
                <a:lnTo>
                  <a:pt x="46549" y="41592"/>
                </a:lnTo>
                <a:lnTo>
                  <a:pt x="44176" y="35051"/>
                </a:lnTo>
                <a:lnTo>
                  <a:pt x="17068" y="35052"/>
                </a:lnTo>
                <a:lnTo>
                  <a:pt x="26568" y="8801"/>
                </a:lnTo>
                <a:lnTo>
                  <a:pt x="34651" y="8801"/>
                </a:lnTo>
                <a:lnTo>
                  <a:pt x="31457" y="0"/>
                </a:lnTo>
                <a:close/>
              </a:path>
              <a:path w="53340" h="59690">
                <a:moveTo>
                  <a:pt x="46549" y="41592"/>
                </a:moveTo>
                <a:lnTo>
                  <a:pt x="37998" y="41592"/>
                </a:lnTo>
                <a:lnTo>
                  <a:pt x="44195" y="59397"/>
                </a:lnTo>
                <a:lnTo>
                  <a:pt x="53009" y="59397"/>
                </a:lnTo>
                <a:lnTo>
                  <a:pt x="46549" y="41592"/>
                </a:lnTo>
                <a:close/>
              </a:path>
              <a:path w="53340" h="59690">
                <a:moveTo>
                  <a:pt x="34651" y="8801"/>
                </a:moveTo>
                <a:lnTo>
                  <a:pt x="26568" y="8801"/>
                </a:lnTo>
                <a:lnTo>
                  <a:pt x="35712" y="35052"/>
                </a:lnTo>
                <a:lnTo>
                  <a:pt x="44176" y="35051"/>
                </a:lnTo>
                <a:lnTo>
                  <a:pt x="34651" y="8801"/>
                </a:lnTo>
                <a:close/>
              </a:path>
            </a:pathLst>
          </a:custGeom>
          <a:solidFill>
            <a:srgbClr val="18549B"/>
          </a:solidFill>
        </p:spPr>
        <p:txBody>
          <a:bodyPr wrap="square" lIns="0" tIns="0" rIns="0" bIns="0" rtlCol="0"/>
          <a:lstStyle/>
          <a:p>
            <a:endParaRPr/>
          </a:p>
        </p:txBody>
      </p:sp>
      <p:sp>
        <p:nvSpPr>
          <p:cNvPr id="17" name="object 17"/>
          <p:cNvSpPr/>
          <p:nvPr/>
        </p:nvSpPr>
        <p:spPr>
          <a:xfrm>
            <a:off x="6824822" y="708366"/>
            <a:ext cx="38100" cy="59690"/>
          </a:xfrm>
          <a:custGeom>
            <a:avLst/>
            <a:gdLst/>
            <a:ahLst/>
            <a:cxnLst/>
            <a:rect l="l" t="t" r="r" b="b"/>
            <a:pathLst>
              <a:path w="38100" h="59690">
                <a:moveTo>
                  <a:pt x="8039" y="0"/>
                </a:moveTo>
                <a:lnTo>
                  <a:pt x="0" y="0"/>
                </a:lnTo>
                <a:lnTo>
                  <a:pt x="0" y="59397"/>
                </a:lnTo>
                <a:lnTo>
                  <a:pt x="37833" y="59397"/>
                </a:lnTo>
                <a:lnTo>
                  <a:pt x="37833" y="52311"/>
                </a:lnTo>
                <a:lnTo>
                  <a:pt x="8039" y="52311"/>
                </a:lnTo>
                <a:lnTo>
                  <a:pt x="8039" y="0"/>
                </a:lnTo>
                <a:close/>
              </a:path>
            </a:pathLst>
          </a:custGeom>
          <a:solidFill>
            <a:srgbClr val="18549B"/>
          </a:solidFill>
        </p:spPr>
        <p:txBody>
          <a:bodyPr wrap="square" lIns="0" tIns="0" rIns="0" bIns="0" rtlCol="0"/>
          <a:lstStyle/>
          <a:p>
            <a:endParaRPr/>
          </a:p>
        </p:txBody>
      </p:sp>
      <p:sp>
        <p:nvSpPr>
          <p:cNvPr id="18" name="object 18"/>
          <p:cNvSpPr/>
          <p:nvPr/>
        </p:nvSpPr>
        <p:spPr>
          <a:xfrm>
            <a:off x="6895132" y="708366"/>
            <a:ext cx="48895" cy="59690"/>
          </a:xfrm>
          <a:custGeom>
            <a:avLst/>
            <a:gdLst/>
            <a:ahLst/>
            <a:cxnLst/>
            <a:rect l="l" t="t" r="r" b="b"/>
            <a:pathLst>
              <a:path w="48895" h="59690">
                <a:moveTo>
                  <a:pt x="31445" y="0"/>
                </a:moveTo>
                <a:lnTo>
                  <a:pt x="0" y="0"/>
                </a:lnTo>
                <a:lnTo>
                  <a:pt x="0" y="59397"/>
                </a:lnTo>
                <a:lnTo>
                  <a:pt x="8051" y="59397"/>
                </a:lnTo>
                <a:lnTo>
                  <a:pt x="8051" y="33921"/>
                </a:lnTo>
                <a:lnTo>
                  <a:pt x="43078" y="33921"/>
                </a:lnTo>
                <a:lnTo>
                  <a:pt x="41910" y="32384"/>
                </a:lnTo>
                <a:lnTo>
                  <a:pt x="40170" y="31140"/>
                </a:lnTo>
                <a:lnTo>
                  <a:pt x="37846" y="30200"/>
                </a:lnTo>
                <a:lnTo>
                  <a:pt x="40487" y="28829"/>
                </a:lnTo>
                <a:lnTo>
                  <a:pt x="42314" y="27216"/>
                </a:lnTo>
                <a:lnTo>
                  <a:pt x="8051" y="27216"/>
                </a:lnTo>
                <a:lnTo>
                  <a:pt x="8051" y="6908"/>
                </a:lnTo>
                <a:lnTo>
                  <a:pt x="44893" y="6908"/>
                </a:lnTo>
                <a:lnTo>
                  <a:pt x="43484" y="4508"/>
                </a:lnTo>
                <a:lnTo>
                  <a:pt x="35115" y="647"/>
                </a:lnTo>
                <a:lnTo>
                  <a:pt x="31445" y="0"/>
                </a:lnTo>
                <a:close/>
              </a:path>
              <a:path w="48895" h="59690">
                <a:moveTo>
                  <a:pt x="43078" y="33921"/>
                </a:moveTo>
                <a:lnTo>
                  <a:pt x="29032" y="33921"/>
                </a:lnTo>
                <a:lnTo>
                  <a:pt x="31381" y="34277"/>
                </a:lnTo>
                <a:lnTo>
                  <a:pt x="35496" y="36334"/>
                </a:lnTo>
                <a:lnTo>
                  <a:pt x="36893" y="38925"/>
                </a:lnTo>
                <a:lnTo>
                  <a:pt x="37680" y="55041"/>
                </a:lnTo>
                <a:lnTo>
                  <a:pt x="37795" y="56603"/>
                </a:lnTo>
                <a:lnTo>
                  <a:pt x="38125" y="58216"/>
                </a:lnTo>
                <a:lnTo>
                  <a:pt x="38341" y="58889"/>
                </a:lnTo>
                <a:lnTo>
                  <a:pt x="38620" y="59397"/>
                </a:lnTo>
                <a:lnTo>
                  <a:pt x="48475" y="59397"/>
                </a:lnTo>
                <a:lnTo>
                  <a:pt x="48475" y="58064"/>
                </a:lnTo>
                <a:lnTo>
                  <a:pt x="47244" y="57518"/>
                </a:lnTo>
                <a:lnTo>
                  <a:pt x="46380" y="56311"/>
                </a:lnTo>
                <a:lnTo>
                  <a:pt x="45605" y="53314"/>
                </a:lnTo>
                <a:lnTo>
                  <a:pt x="45402" y="51625"/>
                </a:lnTo>
                <a:lnTo>
                  <a:pt x="44907" y="37947"/>
                </a:lnTo>
                <a:lnTo>
                  <a:pt x="44246" y="35458"/>
                </a:lnTo>
                <a:lnTo>
                  <a:pt x="43078" y="33921"/>
                </a:lnTo>
                <a:close/>
              </a:path>
              <a:path w="48895" h="59690">
                <a:moveTo>
                  <a:pt x="44893" y="6908"/>
                </a:moveTo>
                <a:lnTo>
                  <a:pt x="29832" y="6908"/>
                </a:lnTo>
                <a:lnTo>
                  <a:pt x="31965" y="7315"/>
                </a:lnTo>
                <a:lnTo>
                  <a:pt x="33566" y="8115"/>
                </a:lnTo>
                <a:lnTo>
                  <a:pt x="36550" y="9652"/>
                </a:lnTo>
                <a:lnTo>
                  <a:pt x="38049" y="12547"/>
                </a:lnTo>
                <a:lnTo>
                  <a:pt x="38049" y="20713"/>
                </a:lnTo>
                <a:lnTo>
                  <a:pt x="36982" y="23444"/>
                </a:lnTo>
                <a:lnTo>
                  <a:pt x="32702" y="26454"/>
                </a:lnTo>
                <a:lnTo>
                  <a:pt x="29806" y="27216"/>
                </a:lnTo>
                <a:lnTo>
                  <a:pt x="42314" y="27216"/>
                </a:lnTo>
                <a:lnTo>
                  <a:pt x="42545" y="27012"/>
                </a:lnTo>
                <a:lnTo>
                  <a:pt x="45478" y="22479"/>
                </a:lnTo>
                <a:lnTo>
                  <a:pt x="46228" y="19570"/>
                </a:lnTo>
                <a:lnTo>
                  <a:pt x="46228" y="9182"/>
                </a:lnTo>
                <a:lnTo>
                  <a:pt x="44893" y="6908"/>
                </a:lnTo>
                <a:close/>
              </a:path>
            </a:pathLst>
          </a:custGeom>
          <a:solidFill>
            <a:srgbClr val="18549B"/>
          </a:solidFill>
        </p:spPr>
        <p:txBody>
          <a:bodyPr wrap="square" lIns="0" tIns="0" rIns="0" bIns="0" rtlCol="0"/>
          <a:lstStyle/>
          <a:p>
            <a:endParaRPr/>
          </a:p>
        </p:txBody>
      </p:sp>
      <p:sp>
        <p:nvSpPr>
          <p:cNvPr id="19" name="object 19"/>
          <p:cNvSpPr/>
          <p:nvPr/>
        </p:nvSpPr>
        <p:spPr>
          <a:xfrm>
            <a:off x="6956399" y="708366"/>
            <a:ext cx="43815" cy="59690"/>
          </a:xfrm>
          <a:custGeom>
            <a:avLst/>
            <a:gdLst/>
            <a:ahLst/>
            <a:cxnLst/>
            <a:rect l="l" t="t" r="r" b="b"/>
            <a:pathLst>
              <a:path w="43815" h="59690">
                <a:moveTo>
                  <a:pt x="43091" y="0"/>
                </a:moveTo>
                <a:lnTo>
                  <a:pt x="0" y="0"/>
                </a:lnTo>
                <a:lnTo>
                  <a:pt x="0" y="59397"/>
                </a:lnTo>
                <a:lnTo>
                  <a:pt x="43700" y="59397"/>
                </a:lnTo>
                <a:lnTo>
                  <a:pt x="43700" y="52311"/>
                </a:lnTo>
                <a:lnTo>
                  <a:pt x="7835" y="52311"/>
                </a:lnTo>
                <a:lnTo>
                  <a:pt x="7835" y="32169"/>
                </a:lnTo>
                <a:lnTo>
                  <a:pt x="40436" y="32169"/>
                </a:lnTo>
                <a:lnTo>
                  <a:pt x="40436" y="25298"/>
                </a:lnTo>
                <a:lnTo>
                  <a:pt x="7835" y="25298"/>
                </a:lnTo>
                <a:lnTo>
                  <a:pt x="7835" y="7264"/>
                </a:lnTo>
                <a:lnTo>
                  <a:pt x="43091" y="7264"/>
                </a:lnTo>
                <a:lnTo>
                  <a:pt x="43091" y="0"/>
                </a:lnTo>
                <a:close/>
              </a:path>
            </a:pathLst>
          </a:custGeom>
          <a:solidFill>
            <a:srgbClr val="18549B"/>
          </a:solidFill>
        </p:spPr>
        <p:txBody>
          <a:bodyPr wrap="square" lIns="0" tIns="0" rIns="0" bIns="0" rtlCol="0"/>
          <a:lstStyle/>
          <a:p>
            <a:endParaRPr/>
          </a:p>
        </p:txBody>
      </p:sp>
      <p:sp>
        <p:nvSpPr>
          <p:cNvPr id="20" name="object 20"/>
          <p:cNvSpPr/>
          <p:nvPr/>
        </p:nvSpPr>
        <p:spPr>
          <a:xfrm>
            <a:off x="7007546" y="708366"/>
            <a:ext cx="48260" cy="59690"/>
          </a:xfrm>
          <a:custGeom>
            <a:avLst/>
            <a:gdLst/>
            <a:ahLst/>
            <a:cxnLst/>
            <a:rect l="l" t="t" r="r" b="b"/>
            <a:pathLst>
              <a:path w="48259" h="59690">
                <a:moveTo>
                  <a:pt x="28143" y="7073"/>
                </a:moveTo>
                <a:lnTo>
                  <a:pt x="20015" y="7073"/>
                </a:lnTo>
                <a:lnTo>
                  <a:pt x="20015" y="59397"/>
                </a:lnTo>
                <a:lnTo>
                  <a:pt x="28143" y="59397"/>
                </a:lnTo>
                <a:lnTo>
                  <a:pt x="28143" y="7073"/>
                </a:lnTo>
                <a:close/>
              </a:path>
              <a:path w="48259" h="59690">
                <a:moveTo>
                  <a:pt x="48158" y="0"/>
                </a:moveTo>
                <a:lnTo>
                  <a:pt x="0" y="0"/>
                </a:lnTo>
                <a:lnTo>
                  <a:pt x="0" y="7073"/>
                </a:lnTo>
                <a:lnTo>
                  <a:pt x="48158" y="7073"/>
                </a:lnTo>
                <a:lnTo>
                  <a:pt x="48158" y="0"/>
                </a:lnTo>
                <a:close/>
              </a:path>
            </a:pathLst>
          </a:custGeom>
          <a:solidFill>
            <a:srgbClr val="18549B"/>
          </a:solidFill>
        </p:spPr>
        <p:txBody>
          <a:bodyPr wrap="square" lIns="0" tIns="0" rIns="0" bIns="0" rtlCol="0"/>
          <a:lstStyle/>
          <a:p>
            <a:endParaRPr/>
          </a:p>
        </p:txBody>
      </p:sp>
      <p:sp>
        <p:nvSpPr>
          <p:cNvPr id="21" name="object 21"/>
          <p:cNvSpPr/>
          <p:nvPr/>
        </p:nvSpPr>
        <p:spPr>
          <a:xfrm>
            <a:off x="7065325" y="708366"/>
            <a:ext cx="46990" cy="61594"/>
          </a:xfrm>
          <a:custGeom>
            <a:avLst/>
            <a:gdLst/>
            <a:ahLst/>
            <a:cxnLst/>
            <a:rect l="l" t="t" r="r" b="b"/>
            <a:pathLst>
              <a:path w="46990" h="61595">
                <a:moveTo>
                  <a:pt x="8140" y="0"/>
                </a:moveTo>
                <a:lnTo>
                  <a:pt x="0" y="0"/>
                </a:lnTo>
                <a:lnTo>
                  <a:pt x="65" y="41021"/>
                </a:lnTo>
                <a:lnTo>
                  <a:pt x="1003" y="46291"/>
                </a:lnTo>
                <a:lnTo>
                  <a:pt x="6565" y="57391"/>
                </a:lnTo>
                <a:lnTo>
                  <a:pt x="13398" y="60972"/>
                </a:lnTo>
                <a:lnTo>
                  <a:pt x="33527" y="60972"/>
                </a:lnTo>
                <a:lnTo>
                  <a:pt x="40373" y="57391"/>
                </a:lnTo>
                <a:lnTo>
                  <a:pt x="42116" y="53936"/>
                </a:lnTo>
                <a:lnTo>
                  <a:pt x="17068" y="53936"/>
                </a:lnTo>
                <a:lnTo>
                  <a:pt x="13004" y="51777"/>
                </a:lnTo>
                <a:lnTo>
                  <a:pt x="10579" y="47459"/>
                </a:lnTo>
                <a:lnTo>
                  <a:pt x="8940" y="44615"/>
                </a:lnTo>
                <a:lnTo>
                  <a:pt x="8140" y="41021"/>
                </a:lnTo>
                <a:lnTo>
                  <a:pt x="8140" y="0"/>
                </a:lnTo>
                <a:close/>
              </a:path>
              <a:path w="46990" h="61595">
                <a:moveTo>
                  <a:pt x="46964" y="0"/>
                </a:moveTo>
                <a:lnTo>
                  <a:pt x="38823" y="0"/>
                </a:lnTo>
                <a:lnTo>
                  <a:pt x="38821" y="41021"/>
                </a:lnTo>
                <a:lnTo>
                  <a:pt x="38163" y="44399"/>
                </a:lnTo>
                <a:lnTo>
                  <a:pt x="34353" y="51600"/>
                </a:lnTo>
                <a:lnTo>
                  <a:pt x="29679" y="53936"/>
                </a:lnTo>
                <a:lnTo>
                  <a:pt x="42116" y="53936"/>
                </a:lnTo>
                <a:lnTo>
                  <a:pt x="45973" y="46291"/>
                </a:lnTo>
                <a:lnTo>
                  <a:pt x="46899" y="41021"/>
                </a:lnTo>
                <a:lnTo>
                  <a:pt x="46964" y="0"/>
                </a:lnTo>
                <a:close/>
              </a:path>
            </a:pathLst>
          </a:custGeom>
          <a:solidFill>
            <a:srgbClr val="18549B"/>
          </a:solidFill>
        </p:spPr>
        <p:txBody>
          <a:bodyPr wrap="square" lIns="0" tIns="0" rIns="0" bIns="0" rtlCol="0"/>
          <a:lstStyle/>
          <a:p>
            <a:endParaRPr/>
          </a:p>
        </p:txBody>
      </p:sp>
      <p:sp>
        <p:nvSpPr>
          <p:cNvPr id="22" name="object 22"/>
          <p:cNvSpPr/>
          <p:nvPr/>
        </p:nvSpPr>
        <p:spPr>
          <a:xfrm>
            <a:off x="7123880" y="708366"/>
            <a:ext cx="48895" cy="59690"/>
          </a:xfrm>
          <a:custGeom>
            <a:avLst/>
            <a:gdLst/>
            <a:ahLst/>
            <a:cxnLst/>
            <a:rect l="l" t="t" r="r" b="b"/>
            <a:pathLst>
              <a:path w="48895" h="59690">
                <a:moveTo>
                  <a:pt x="31445" y="0"/>
                </a:moveTo>
                <a:lnTo>
                  <a:pt x="0" y="0"/>
                </a:lnTo>
                <a:lnTo>
                  <a:pt x="0" y="59397"/>
                </a:lnTo>
                <a:lnTo>
                  <a:pt x="8051" y="59397"/>
                </a:lnTo>
                <a:lnTo>
                  <a:pt x="8051" y="33921"/>
                </a:lnTo>
                <a:lnTo>
                  <a:pt x="43078" y="33921"/>
                </a:lnTo>
                <a:lnTo>
                  <a:pt x="41910" y="32384"/>
                </a:lnTo>
                <a:lnTo>
                  <a:pt x="40170" y="31140"/>
                </a:lnTo>
                <a:lnTo>
                  <a:pt x="37846" y="30200"/>
                </a:lnTo>
                <a:lnTo>
                  <a:pt x="40487" y="28829"/>
                </a:lnTo>
                <a:lnTo>
                  <a:pt x="42314" y="27216"/>
                </a:lnTo>
                <a:lnTo>
                  <a:pt x="8051" y="27216"/>
                </a:lnTo>
                <a:lnTo>
                  <a:pt x="8051" y="6908"/>
                </a:lnTo>
                <a:lnTo>
                  <a:pt x="44893" y="6908"/>
                </a:lnTo>
                <a:lnTo>
                  <a:pt x="43484" y="4508"/>
                </a:lnTo>
                <a:lnTo>
                  <a:pt x="35115" y="647"/>
                </a:lnTo>
                <a:lnTo>
                  <a:pt x="31445" y="0"/>
                </a:lnTo>
                <a:close/>
              </a:path>
              <a:path w="48895" h="59690">
                <a:moveTo>
                  <a:pt x="43078" y="33921"/>
                </a:moveTo>
                <a:lnTo>
                  <a:pt x="29032" y="33921"/>
                </a:lnTo>
                <a:lnTo>
                  <a:pt x="31381" y="34277"/>
                </a:lnTo>
                <a:lnTo>
                  <a:pt x="35496" y="36334"/>
                </a:lnTo>
                <a:lnTo>
                  <a:pt x="36893" y="38925"/>
                </a:lnTo>
                <a:lnTo>
                  <a:pt x="37680" y="55041"/>
                </a:lnTo>
                <a:lnTo>
                  <a:pt x="37795" y="56603"/>
                </a:lnTo>
                <a:lnTo>
                  <a:pt x="38125" y="58216"/>
                </a:lnTo>
                <a:lnTo>
                  <a:pt x="38341" y="58889"/>
                </a:lnTo>
                <a:lnTo>
                  <a:pt x="38620" y="59397"/>
                </a:lnTo>
                <a:lnTo>
                  <a:pt x="48475" y="59397"/>
                </a:lnTo>
                <a:lnTo>
                  <a:pt x="48475" y="58064"/>
                </a:lnTo>
                <a:lnTo>
                  <a:pt x="47244" y="57518"/>
                </a:lnTo>
                <a:lnTo>
                  <a:pt x="46380" y="56311"/>
                </a:lnTo>
                <a:lnTo>
                  <a:pt x="45605" y="53314"/>
                </a:lnTo>
                <a:lnTo>
                  <a:pt x="45402" y="51625"/>
                </a:lnTo>
                <a:lnTo>
                  <a:pt x="44907" y="37947"/>
                </a:lnTo>
                <a:lnTo>
                  <a:pt x="44246" y="35458"/>
                </a:lnTo>
                <a:lnTo>
                  <a:pt x="43078" y="33921"/>
                </a:lnTo>
                <a:close/>
              </a:path>
              <a:path w="48895" h="59690">
                <a:moveTo>
                  <a:pt x="44893" y="6908"/>
                </a:moveTo>
                <a:lnTo>
                  <a:pt x="29832" y="6908"/>
                </a:lnTo>
                <a:lnTo>
                  <a:pt x="31978" y="7315"/>
                </a:lnTo>
                <a:lnTo>
                  <a:pt x="36550" y="9652"/>
                </a:lnTo>
                <a:lnTo>
                  <a:pt x="38049" y="12547"/>
                </a:lnTo>
                <a:lnTo>
                  <a:pt x="38049" y="20713"/>
                </a:lnTo>
                <a:lnTo>
                  <a:pt x="36982" y="23444"/>
                </a:lnTo>
                <a:lnTo>
                  <a:pt x="32702" y="26454"/>
                </a:lnTo>
                <a:lnTo>
                  <a:pt x="29806" y="27216"/>
                </a:lnTo>
                <a:lnTo>
                  <a:pt x="42314" y="27216"/>
                </a:lnTo>
                <a:lnTo>
                  <a:pt x="42545" y="27012"/>
                </a:lnTo>
                <a:lnTo>
                  <a:pt x="45478" y="22479"/>
                </a:lnTo>
                <a:lnTo>
                  <a:pt x="46228" y="19570"/>
                </a:lnTo>
                <a:lnTo>
                  <a:pt x="46228" y="9182"/>
                </a:lnTo>
                <a:lnTo>
                  <a:pt x="44893" y="6908"/>
                </a:lnTo>
                <a:close/>
              </a:path>
            </a:pathLst>
          </a:custGeom>
          <a:solidFill>
            <a:srgbClr val="18549B"/>
          </a:solidFill>
        </p:spPr>
        <p:txBody>
          <a:bodyPr wrap="square" lIns="0" tIns="0" rIns="0" bIns="0" rtlCol="0"/>
          <a:lstStyle/>
          <a:p>
            <a:endParaRPr/>
          </a:p>
        </p:txBody>
      </p:sp>
      <p:sp>
        <p:nvSpPr>
          <p:cNvPr id="23" name="object 23"/>
          <p:cNvSpPr/>
          <p:nvPr/>
        </p:nvSpPr>
        <p:spPr>
          <a:xfrm>
            <a:off x="7184380" y="708366"/>
            <a:ext cx="46990" cy="59690"/>
          </a:xfrm>
          <a:custGeom>
            <a:avLst/>
            <a:gdLst/>
            <a:ahLst/>
            <a:cxnLst/>
            <a:rect l="l" t="t" r="r" b="b"/>
            <a:pathLst>
              <a:path w="46990" h="59690">
                <a:moveTo>
                  <a:pt x="9474" y="0"/>
                </a:moveTo>
                <a:lnTo>
                  <a:pt x="0" y="0"/>
                </a:lnTo>
                <a:lnTo>
                  <a:pt x="0" y="59397"/>
                </a:lnTo>
                <a:lnTo>
                  <a:pt x="7670" y="59397"/>
                </a:lnTo>
                <a:lnTo>
                  <a:pt x="7670" y="11455"/>
                </a:lnTo>
                <a:lnTo>
                  <a:pt x="16545" y="11455"/>
                </a:lnTo>
                <a:lnTo>
                  <a:pt x="9474" y="0"/>
                </a:lnTo>
                <a:close/>
              </a:path>
              <a:path w="46990" h="59690">
                <a:moveTo>
                  <a:pt x="16545" y="11455"/>
                </a:moveTo>
                <a:lnTo>
                  <a:pt x="7670" y="11455"/>
                </a:lnTo>
                <a:lnTo>
                  <a:pt x="37744" y="59397"/>
                </a:lnTo>
                <a:lnTo>
                  <a:pt x="46774" y="59397"/>
                </a:lnTo>
                <a:lnTo>
                  <a:pt x="46774" y="47980"/>
                </a:lnTo>
                <a:lnTo>
                  <a:pt x="39090" y="47980"/>
                </a:lnTo>
                <a:lnTo>
                  <a:pt x="16545" y="11455"/>
                </a:lnTo>
                <a:close/>
              </a:path>
              <a:path w="46990" h="59690">
                <a:moveTo>
                  <a:pt x="46774" y="0"/>
                </a:moveTo>
                <a:lnTo>
                  <a:pt x="39090" y="0"/>
                </a:lnTo>
                <a:lnTo>
                  <a:pt x="39090" y="47980"/>
                </a:lnTo>
                <a:lnTo>
                  <a:pt x="46774" y="47980"/>
                </a:lnTo>
                <a:lnTo>
                  <a:pt x="46774" y="0"/>
                </a:lnTo>
                <a:close/>
              </a:path>
            </a:pathLst>
          </a:custGeom>
          <a:solidFill>
            <a:srgbClr val="18549B"/>
          </a:solidFill>
        </p:spPr>
        <p:txBody>
          <a:bodyPr wrap="square" lIns="0" tIns="0" rIns="0" bIns="0" rtlCol="0"/>
          <a:lstStyle/>
          <a:p>
            <a:endParaRPr/>
          </a:p>
        </p:txBody>
      </p:sp>
      <p:sp>
        <p:nvSpPr>
          <p:cNvPr id="24" name="object 24"/>
          <p:cNvSpPr/>
          <p:nvPr/>
        </p:nvSpPr>
        <p:spPr>
          <a:xfrm>
            <a:off x="7243446" y="706866"/>
            <a:ext cx="46355" cy="62865"/>
          </a:xfrm>
          <a:custGeom>
            <a:avLst/>
            <a:gdLst/>
            <a:ahLst/>
            <a:cxnLst/>
            <a:rect l="l" t="t" r="r" b="b"/>
            <a:pathLst>
              <a:path w="46354" h="62865">
                <a:moveTo>
                  <a:pt x="7645" y="41732"/>
                </a:moveTo>
                <a:lnTo>
                  <a:pt x="88" y="41732"/>
                </a:lnTo>
                <a:lnTo>
                  <a:pt x="0" y="48145"/>
                </a:lnTo>
                <a:lnTo>
                  <a:pt x="2006" y="53212"/>
                </a:lnTo>
                <a:lnTo>
                  <a:pt x="10159" y="60744"/>
                </a:lnTo>
                <a:lnTo>
                  <a:pt x="15798" y="62636"/>
                </a:lnTo>
                <a:lnTo>
                  <a:pt x="29171" y="62636"/>
                </a:lnTo>
                <a:lnTo>
                  <a:pt x="34607" y="61213"/>
                </a:lnTo>
                <a:lnTo>
                  <a:pt x="43448" y="55841"/>
                </a:lnTo>
                <a:lnTo>
                  <a:pt x="17043" y="55841"/>
                </a:lnTo>
                <a:lnTo>
                  <a:pt x="12522" y="53873"/>
                </a:lnTo>
                <a:lnTo>
                  <a:pt x="8597" y="47828"/>
                </a:lnTo>
                <a:lnTo>
                  <a:pt x="7835" y="45110"/>
                </a:lnTo>
                <a:lnTo>
                  <a:pt x="7645" y="41732"/>
                </a:lnTo>
                <a:close/>
              </a:path>
              <a:path w="46354" h="62865">
                <a:moveTo>
                  <a:pt x="28790" y="0"/>
                </a:moveTo>
                <a:lnTo>
                  <a:pt x="16141" y="0"/>
                </a:lnTo>
                <a:lnTo>
                  <a:pt x="11048" y="1714"/>
                </a:lnTo>
                <a:lnTo>
                  <a:pt x="3860" y="8559"/>
                </a:lnTo>
                <a:lnTo>
                  <a:pt x="2070" y="12928"/>
                </a:lnTo>
                <a:lnTo>
                  <a:pt x="2113" y="23291"/>
                </a:lnTo>
                <a:lnTo>
                  <a:pt x="3898" y="26911"/>
                </a:lnTo>
                <a:lnTo>
                  <a:pt x="9664" y="30822"/>
                </a:lnTo>
                <a:lnTo>
                  <a:pt x="13271" y="32130"/>
                </a:lnTo>
                <a:lnTo>
                  <a:pt x="30391" y="36131"/>
                </a:lnTo>
                <a:lnTo>
                  <a:pt x="33502" y="37299"/>
                </a:lnTo>
                <a:lnTo>
                  <a:pt x="37452" y="40017"/>
                </a:lnTo>
                <a:lnTo>
                  <a:pt x="38430" y="42329"/>
                </a:lnTo>
                <a:lnTo>
                  <a:pt x="38430" y="49885"/>
                </a:lnTo>
                <a:lnTo>
                  <a:pt x="36106" y="52870"/>
                </a:lnTo>
                <a:lnTo>
                  <a:pt x="29095" y="55397"/>
                </a:lnTo>
                <a:lnTo>
                  <a:pt x="26441" y="55841"/>
                </a:lnTo>
                <a:lnTo>
                  <a:pt x="43448" y="55841"/>
                </a:lnTo>
                <a:lnTo>
                  <a:pt x="43929" y="55549"/>
                </a:lnTo>
                <a:lnTo>
                  <a:pt x="46266" y="50863"/>
                </a:lnTo>
                <a:lnTo>
                  <a:pt x="46266" y="38988"/>
                </a:lnTo>
                <a:lnTo>
                  <a:pt x="44437" y="34963"/>
                </a:lnTo>
                <a:lnTo>
                  <a:pt x="38658" y="30594"/>
                </a:lnTo>
                <a:lnTo>
                  <a:pt x="35661" y="29336"/>
                </a:lnTo>
                <a:lnTo>
                  <a:pt x="18275" y="25234"/>
                </a:lnTo>
                <a:lnTo>
                  <a:pt x="14770" y="24142"/>
                </a:lnTo>
                <a:lnTo>
                  <a:pt x="13233" y="23291"/>
                </a:lnTo>
                <a:lnTo>
                  <a:pt x="10896" y="21932"/>
                </a:lnTo>
                <a:lnTo>
                  <a:pt x="9715" y="19799"/>
                </a:lnTo>
                <a:lnTo>
                  <a:pt x="9715" y="14249"/>
                </a:lnTo>
                <a:lnTo>
                  <a:pt x="10706" y="11937"/>
                </a:lnTo>
                <a:lnTo>
                  <a:pt x="14693" y="7950"/>
                </a:lnTo>
                <a:lnTo>
                  <a:pt x="17957" y="6959"/>
                </a:lnTo>
                <a:lnTo>
                  <a:pt x="41635" y="6959"/>
                </a:lnTo>
                <a:lnTo>
                  <a:pt x="33934" y="1498"/>
                </a:lnTo>
                <a:lnTo>
                  <a:pt x="28790" y="0"/>
                </a:lnTo>
                <a:close/>
              </a:path>
              <a:path w="46354" h="62865">
                <a:moveTo>
                  <a:pt x="41635" y="6959"/>
                </a:moveTo>
                <a:lnTo>
                  <a:pt x="28143" y="6959"/>
                </a:lnTo>
                <a:lnTo>
                  <a:pt x="32143" y="8496"/>
                </a:lnTo>
                <a:lnTo>
                  <a:pt x="35750" y="13309"/>
                </a:lnTo>
                <a:lnTo>
                  <a:pt x="36575" y="15735"/>
                </a:lnTo>
                <a:lnTo>
                  <a:pt x="36969" y="18910"/>
                </a:lnTo>
                <a:lnTo>
                  <a:pt x="44526" y="18910"/>
                </a:lnTo>
                <a:lnTo>
                  <a:pt x="44526" y="12318"/>
                </a:lnTo>
                <a:lnTo>
                  <a:pt x="42405" y="7505"/>
                </a:lnTo>
                <a:lnTo>
                  <a:pt x="41635" y="6959"/>
                </a:lnTo>
                <a:close/>
              </a:path>
            </a:pathLst>
          </a:custGeom>
          <a:solidFill>
            <a:srgbClr val="18549B"/>
          </a:solidFill>
        </p:spPr>
        <p:txBody>
          <a:bodyPr wrap="square" lIns="0" tIns="0" rIns="0" bIns="0" rtlCol="0"/>
          <a:lstStyle/>
          <a:p>
            <a:endParaRPr/>
          </a:p>
        </p:txBody>
      </p:sp>
      <p:sp>
        <p:nvSpPr>
          <p:cNvPr id="25" name="object 25"/>
          <p:cNvSpPr/>
          <p:nvPr/>
        </p:nvSpPr>
        <p:spPr>
          <a:xfrm>
            <a:off x="5626100" y="673100"/>
            <a:ext cx="2146300" cy="330200"/>
          </a:xfrm>
          <a:custGeom>
            <a:avLst/>
            <a:gdLst/>
            <a:ahLst/>
            <a:cxnLst/>
            <a:rect l="l" t="t" r="r" b="b"/>
            <a:pathLst>
              <a:path w="2146300" h="330200">
                <a:moveTo>
                  <a:pt x="0" y="330200"/>
                </a:moveTo>
                <a:lnTo>
                  <a:pt x="2146300" y="330200"/>
                </a:lnTo>
                <a:lnTo>
                  <a:pt x="2146300" y="0"/>
                </a:lnTo>
                <a:lnTo>
                  <a:pt x="0" y="0"/>
                </a:lnTo>
                <a:lnTo>
                  <a:pt x="0" y="330200"/>
                </a:lnTo>
                <a:close/>
              </a:path>
            </a:pathLst>
          </a:custGeom>
          <a:solidFill>
            <a:srgbClr val="FFFFFF"/>
          </a:solidFill>
        </p:spPr>
        <p:txBody>
          <a:bodyPr wrap="square" lIns="0" tIns="0" rIns="0" bIns="0" rtlCol="0"/>
          <a:lstStyle/>
          <a:p>
            <a:endParaRPr/>
          </a:p>
        </p:txBody>
      </p:sp>
      <p:sp>
        <p:nvSpPr>
          <p:cNvPr id="27" name="object 27"/>
          <p:cNvSpPr txBox="1"/>
          <p:nvPr/>
        </p:nvSpPr>
        <p:spPr>
          <a:xfrm>
            <a:off x="444500" y="1502482"/>
            <a:ext cx="3365500" cy="5507918"/>
          </a:xfrm>
          <a:prstGeom prst="rect">
            <a:avLst/>
          </a:prstGeom>
        </p:spPr>
        <p:txBody>
          <a:bodyPr vert="horz" wrap="square" lIns="0" tIns="36830" rIns="0" bIns="0" rtlCol="0">
            <a:spAutoFit/>
          </a:bodyPr>
          <a:lstStyle/>
          <a:p>
            <a:pPr marL="12700">
              <a:lnSpc>
                <a:spcPct val="100000"/>
              </a:lnSpc>
              <a:spcBef>
                <a:spcPts val="290"/>
              </a:spcBef>
            </a:pPr>
            <a:r>
              <a:rPr lang="ja-JP" sz="800" b="1" dirty="0">
                <a:solidFill>
                  <a:srgbClr val="231F20"/>
                </a:solidFill>
                <a:latin typeface="Arial Narrow" panose="020B0606020202030204" pitchFamily="34" charset="0"/>
                <a:ea typeface="Meiryo UI" panose="020B0604030504040204" pitchFamily="50" charset="-128"/>
                <a:cs typeface="Arial"/>
              </a:rPr>
              <a:t>指数定義</a:t>
            </a:r>
          </a:p>
          <a:p>
            <a:pPr marL="12700" marR="5080" algn="just">
              <a:lnSpc>
                <a:spcPts val="900"/>
              </a:lnSpc>
              <a:spcBef>
                <a:spcPts val="100"/>
              </a:spcBef>
            </a:pPr>
            <a:r>
              <a:rPr lang="ja-JP" sz="800" i="1" dirty="0">
                <a:solidFill>
                  <a:srgbClr val="231F20"/>
                </a:solidFill>
                <a:latin typeface="Arial Narrow" panose="020B0606020202030204" pitchFamily="34" charset="0"/>
                <a:ea typeface="Meiryo UI" panose="020B0604030504040204" pitchFamily="50" charset="-128"/>
                <a:cs typeface="Calibri"/>
              </a:rPr>
              <a:t>投資家は当資料に記載された指数に直接投資することはできません。指数の実績は手数料や諸経費等を控除したものではありません。ボラティリティやその他の特性が特定の投資とは異なるため、指数の比較には制約があります。</a:t>
            </a:r>
          </a:p>
          <a:p>
            <a:pPr marL="12700" marR="24130">
              <a:lnSpc>
                <a:spcPts val="9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バンク・ローン：</a:t>
            </a:r>
            <a:r>
              <a:rPr lang="ja-JP" sz="800" dirty="0">
                <a:solidFill>
                  <a:srgbClr val="231F20"/>
                </a:solidFill>
                <a:latin typeface="Arial Narrow" panose="020B0606020202030204" pitchFamily="34" charset="0"/>
                <a:ea typeface="Meiryo UI" panose="020B0604030504040204" pitchFamily="50" charset="-128"/>
                <a:cs typeface="Arial"/>
              </a:rPr>
              <a:t>クレディスイス・レバレッジド・ローン指数は、米ドル建てレバレッジド・ローン市場のうち投資可能市場のパフォーマンスを捉えています。</a:t>
            </a:r>
            <a:endParaRPr lang="en-US" altLang="ja-JP" sz="800" dirty="0">
              <a:solidFill>
                <a:srgbClr val="231F20"/>
              </a:solidFill>
              <a:latin typeface="Arial Narrow" panose="020B0606020202030204" pitchFamily="34" charset="0"/>
              <a:ea typeface="Meiryo UI" panose="020B0604030504040204" pitchFamily="50" charset="-128"/>
              <a:cs typeface="Arial"/>
            </a:endParaRPr>
          </a:p>
          <a:p>
            <a:pPr marL="12700" marR="24130">
              <a:lnSpc>
                <a:spcPts val="9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エマージング債：</a:t>
            </a:r>
            <a:r>
              <a:rPr lang="ja-JP" sz="800" dirty="0">
                <a:solidFill>
                  <a:srgbClr val="231F20"/>
                </a:solidFill>
                <a:latin typeface="Arial Narrow" panose="020B0606020202030204" pitchFamily="34" charset="0"/>
                <a:ea typeface="Meiryo UI" panose="020B0604030504040204" pitchFamily="50" charset="-128"/>
                <a:cs typeface="Arial"/>
              </a:rPr>
              <a:t>JPモルガン新興国市場債券指数は、エマージング債のパフォーマンスを捉えています。</a:t>
            </a:r>
            <a:endParaRPr lang="en-US" altLang="ja-JP" sz="800" dirty="0">
              <a:solidFill>
                <a:srgbClr val="231F20"/>
              </a:solidFill>
              <a:latin typeface="Arial Narrow" panose="020B0606020202030204" pitchFamily="34" charset="0"/>
              <a:ea typeface="Meiryo UI" panose="020B0604030504040204" pitchFamily="50" charset="-128"/>
              <a:cs typeface="Arial"/>
            </a:endParaRPr>
          </a:p>
          <a:p>
            <a:pPr marL="12700" marR="24130">
              <a:lnSpc>
                <a:spcPts val="9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グローバル株式：</a:t>
            </a:r>
            <a:r>
              <a:rPr lang="ja-JP" sz="800" dirty="0">
                <a:solidFill>
                  <a:srgbClr val="231F20"/>
                </a:solidFill>
                <a:latin typeface="Arial Narrow" panose="020B0606020202030204" pitchFamily="34" charset="0"/>
                <a:ea typeface="Meiryo UI" panose="020B0604030504040204" pitchFamily="50" charset="-128"/>
                <a:cs typeface="Arial"/>
              </a:rPr>
              <a:t>MSCIワールド指数（ネット）は、先進国の大型株及び中型株のパフォーマンス（配当に係る源泉税徴収後）を測定する浮動株調整後指数です</a:t>
            </a:r>
            <a:r>
              <a:rPr lang="ja-JP" altLang="en-US" sz="800" dirty="0">
                <a:solidFill>
                  <a:srgbClr val="231F20"/>
                </a:solidFill>
                <a:latin typeface="Arial Narrow" panose="020B0606020202030204" pitchFamily="34" charset="0"/>
                <a:ea typeface="Meiryo UI" panose="020B0604030504040204" pitchFamily="50" charset="-128"/>
                <a:cs typeface="Arial"/>
              </a:rPr>
              <a:t>。</a:t>
            </a:r>
            <a:endParaRPr lang="en-US" altLang="ja-JP" sz="800" dirty="0">
              <a:solidFill>
                <a:srgbClr val="231F20"/>
              </a:solidFill>
              <a:latin typeface="Arial Narrow" panose="020B0606020202030204" pitchFamily="34" charset="0"/>
              <a:ea typeface="Meiryo UI" panose="020B0604030504040204" pitchFamily="50" charset="-128"/>
              <a:cs typeface="Arial"/>
            </a:endParaRPr>
          </a:p>
          <a:p>
            <a:pPr marL="12700" marR="24130">
              <a:lnSpc>
                <a:spcPts val="9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欧州普通社債: </a:t>
            </a:r>
            <a:r>
              <a:rPr lang="ja-JP" sz="800" dirty="0">
                <a:solidFill>
                  <a:srgbClr val="231F20"/>
                </a:solidFill>
                <a:latin typeface="Arial Narrow" panose="020B0606020202030204" pitchFamily="34" charset="0"/>
                <a:ea typeface="Meiryo UI" panose="020B0604030504040204" pitchFamily="50" charset="-128"/>
                <a:cs typeface="Arial"/>
              </a:rPr>
              <a:t>ICE BofA欧州普通社債指数は、欧州の投資適格社債のパフォーマンスを捉えています。</a:t>
            </a:r>
          </a:p>
          <a:p>
            <a:pPr marL="12700" marR="71755">
              <a:lnSpc>
                <a:spcPts val="9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欧州ハイ・イールド債: </a:t>
            </a:r>
            <a:r>
              <a:rPr lang="ja-JP" sz="800" dirty="0">
                <a:solidFill>
                  <a:srgbClr val="231F20"/>
                </a:solidFill>
                <a:latin typeface="Arial Narrow" panose="020B0606020202030204" pitchFamily="34" charset="0"/>
                <a:ea typeface="Meiryo UI" panose="020B0604030504040204" pitchFamily="50" charset="-128"/>
                <a:cs typeface="Arial"/>
              </a:rPr>
              <a:t>ICE BofA欧州ハイ・イールド債指数は、ユーロ圏内市場またはユーロボンド市場で公募発行されたユーロ建て投機的格付け社債のパフォーマンスを捉えています。</a:t>
            </a:r>
          </a:p>
          <a:p>
            <a:pPr marL="12700" marR="16510" algn="just">
              <a:lnSpc>
                <a:spcPts val="9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グローバル普通社債: </a:t>
            </a:r>
            <a:r>
              <a:rPr lang="ja-JP" sz="800" dirty="0">
                <a:solidFill>
                  <a:srgbClr val="231F20"/>
                </a:solidFill>
                <a:latin typeface="Arial Narrow" panose="020B0606020202030204" pitchFamily="34" charset="0"/>
                <a:ea typeface="Meiryo UI" panose="020B0604030504040204" pitchFamily="50" charset="-128"/>
                <a:cs typeface="Arial"/>
              </a:rPr>
              <a:t>ICE BofAグローバル普通社債指数は、ユーロ圏内市場またはユーロボンド市場で公募発行されたユーロ建て投資適格社債のパフォーマンスを捉えています。</a:t>
            </a:r>
          </a:p>
          <a:p>
            <a:pPr marL="12700" marR="30480">
              <a:lnSpc>
                <a:spcPts val="9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グローバル・ハイ・イールド債: </a:t>
            </a:r>
            <a:r>
              <a:rPr lang="ja-JP" sz="800" dirty="0">
                <a:solidFill>
                  <a:srgbClr val="231F20"/>
                </a:solidFill>
                <a:latin typeface="Arial Narrow" panose="020B0606020202030204" pitchFamily="34" charset="0"/>
                <a:ea typeface="Meiryo UI" panose="020B0604030504040204" pitchFamily="50" charset="-128"/>
                <a:cs typeface="Arial"/>
              </a:rPr>
              <a:t>ICE BofAグローバル・ハイ・イールド債指数は、主要国内市場またはユーロボンド市場で公募発行された米ドル建て、カナダ・ドル建て、英ポンド建て及びユーロ建ての投機的格付け社債のパフォーマンスを捉えています。</a:t>
            </a:r>
          </a:p>
          <a:p>
            <a:pPr marL="12700" marR="36830">
              <a:lnSpc>
                <a:spcPts val="900"/>
              </a:lnSpc>
              <a:spcBef>
                <a:spcPts val="100"/>
              </a:spcBef>
            </a:pPr>
            <a:r>
              <a:rPr lang="ja-JP" altLang="en-US" sz="800" b="1" dirty="0">
                <a:solidFill>
                  <a:srgbClr val="231F20"/>
                </a:solidFill>
                <a:latin typeface="Arial Narrow" panose="020B0606020202030204" pitchFamily="34" charset="0"/>
                <a:ea typeface="Meiryo UI" panose="020B0604030504040204" pitchFamily="50" charset="-128"/>
                <a:cs typeface="Arial"/>
              </a:rPr>
              <a:t>ハイブリッド</a:t>
            </a:r>
            <a:r>
              <a:rPr lang="ja-JP" sz="800" b="1" dirty="0">
                <a:solidFill>
                  <a:srgbClr val="231F20"/>
                </a:solidFill>
                <a:latin typeface="Arial Narrow" panose="020B0606020202030204" pitchFamily="34" charset="0"/>
                <a:ea typeface="Meiryo UI" panose="020B0604030504040204" pitchFamily="50" charset="-128"/>
                <a:cs typeface="Arial"/>
              </a:rPr>
              <a:t>証券：</a:t>
            </a:r>
            <a:r>
              <a:rPr lang="ja-JP" sz="800" dirty="0">
                <a:solidFill>
                  <a:srgbClr val="231F20"/>
                </a:solidFill>
                <a:latin typeface="Arial Narrow" panose="020B0606020202030204" pitchFamily="34" charset="0"/>
                <a:ea typeface="Meiryo UI" panose="020B0604030504040204" pitchFamily="50" charset="-128"/>
                <a:cs typeface="Arial"/>
              </a:rPr>
              <a:t>2014年12月31日までは、ICE BofA固定金利優先証券指数50%とICE BofAキャピタル証券指数50%、それ以降は、ICE  BofA米国キャピタル証券指数60%、ICE BofAハイブリッド優先証券8%コンストレインド指数25%、ブルームバーグ・バークレイズ先進国市場米ドル・コンティンジェント・キャピタル指数15%を組み合わせています。ICE BofAキャピタル証券指数は、ICE BofA米国社債指数のサブ指数で、すべての固定金利から変動金利に転換される構造の証券、コーラブル永久債および出資証券を含みます。ICE BofA固定金利優先証券指数は、米国内市場で発行された米ドル建て固定金利優先証券のパフォーマンスを捉えています。ICE BofAキャピタル証券指数は、ICE BofA米国社債指数のサブ指数で、すべての固定金利から変動金利に転換される構造の証券、コーラブル永久債および出資証券を含みます。ICE BofA米国投資適格インスティテューショナル・キャピタル証券指数は、ICE BofA米国社債指数のサブ指数で、すべての固定金利から変動金利に転換される構造の証券、コーラブル永久債および出資証券を含みます。ICE BofAハイブリッド優先証券8%コンストレインド指数は、ICE BofA固定金利優先証券指数を構成するすべてのハイブリッド証券を含みますが、1発行体当たりの最大組入比率を8%としています。バークレイズ先進国市場コンティンジェント・キャピタル指数は、発行体の自己資本比率規制またはその他の明示的なソルベンシー基準のトリガーに基づく株式への転換または償却損吸収のメカニズムを明示的に備えた、先進国市場のハイブリッド出資証券を含みます。</a:t>
            </a:r>
            <a:endParaRPr lang="en-US" altLang="ja-JP" sz="800" dirty="0">
              <a:solidFill>
                <a:srgbClr val="231F20"/>
              </a:solidFill>
              <a:latin typeface="Arial Narrow" panose="020B0606020202030204" pitchFamily="34" charset="0"/>
              <a:ea typeface="Meiryo UI" panose="020B0604030504040204" pitchFamily="50" charset="-128"/>
              <a:cs typeface="Arial"/>
            </a:endParaRPr>
          </a:p>
          <a:p>
            <a:pPr marL="12700" marR="36830">
              <a:lnSpc>
                <a:spcPts val="9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米国債: </a:t>
            </a:r>
            <a:r>
              <a:rPr lang="ja-JP" sz="800" dirty="0">
                <a:solidFill>
                  <a:srgbClr val="231F20"/>
                </a:solidFill>
                <a:latin typeface="Arial Narrow" panose="020B0606020202030204" pitchFamily="34" charset="0"/>
                <a:ea typeface="Meiryo UI" panose="020B0604030504040204" pitchFamily="50" charset="-128"/>
                <a:cs typeface="Arial"/>
              </a:rPr>
              <a:t>10年物米国債コンスタント・マチュリティ金利は、長期債券市場に対するベンチマークとして使用しています。</a:t>
            </a:r>
          </a:p>
          <a:p>
            <a:pPr marL="12700" marR="24765">
              <a:lnSpc>
                <a:spcPts val="9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米国普通社債: </a:t>
            </a:r>
            <a:r>
              <a:rPr lang="ja-JP" sz="800" dirty="0">
                <a:solidFill>
                  <a:srgbClr val="231F20"/>
                </a:solidFill>
                <a:latin typeface="Arial Narrow" panose="020B0606020202030204" pitchFamily="34" charset="0"/>
                <a:ea typeface="Meiryo UI" panose="020B0604030504040204" pitchFamily="50" charset="-128"/>
                <a:cs typeface="Arial"/>
              </a:rPr>
              <a:t>ICE BofA普通社債マスター指数（格付け：A-）は、米国内市場で公募発行された米ドル建て投資適格社債のパフォーマンスを捉えています。</a:t>
            </a:r>
          </a:p>
          <a:p>
            <a:pPr marL="12700">
              <a:lnSpc>
                <a:spcPts val="9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米国ハイ・イールド債: </a:t>
            </a:r>
            <a:r>
              <a:rPr lang="ja-JP" sz="800" dirty="0">
                <a:solidFill>
                  <a:srgbClr val="231F20"/>
                </a:solidFill>
                <a:latin typeface="Arial Narrow" panose="020B0606020202030204" pitchFamily="34" charset="0"/>
                <a:ea typeface="Meiryo UI" panose="020B0604030504040204" pitchFamily="50" charset="-128"/>
                <a:cs typeface="Arial"/>
              </a:rPr>
              <a:t>ICE BofAハイ・イールド・マスター指数は、米国内市場で公募発行された米ドル建て投機的格付け社債のパフォーマンスを捉えています。</a:t>
            </a:r>
          </a:p>
        </p:txBody>
      </p:sp>
      <p:sp>
        <p:nvSpPr>
          <p:cNvPr id="26" name="object 27">
            <a:extLst>
              <a:ext uri="{FF2B5EF4-FFF2-40B4-BE49-F238E27FC236}">
                <a16:creationId xmlns:a16="http://schemas.microsoft.com/office/drawing/2014/main" id="{708EDEEF-BC72-450F-B956-4062C32F4830}"/>
              </a:ext>
            </a:extLst>
          </p:cNvPr>
          <p:cNvSpPr txBox="1"/>
          <p:nvPr/>
        </p:nvSpPr>
        <p:spPr>
          <a:xfrm>
            <a:off x="3981452" y="1502482"/>
            <a:ext cx="3365500" cy="2522485"/>
          </a:xfrm>
          <a:prstGeom prst="rect">
            <a:avLst/>
          </a:prstGeom>
        </p:spPr>
        <p:txBody>
          <a:bodyPr vert="horz" wrap="square" lIns="0" tIns="36830" rIns="0" bIns="0" rtlCol="0">
            <a:spAutoFit/>
          </a:bodyPr>
          <a:lstStyle/>
          <a:p>
            <a:pPr marL="12700">
              <a:lnSpc>
                <a:spcPct val="100000"/>
              </a:lnSpc>
              <a:spcBef>
                <a:spcPts val="290"/>
              </a:spcBef>
            </a:pPr>
            <a:r>
              <a:rPr lang="ja-JP" altLang="en-US" sz="800" b="1" dirty="0">
                <a:solidFill>
                  <a:srgbClr val="231F20"/>
                </a:solidFill>
                <a:latin typeface="Arial Narrow" panose="020B0606020202030204" pitchFamily="34" charset="0"/>
                <a:ea typeface="Meiryo UI" panose="020B0604030504040204" pitchFamily="50" charset="-128"/>
                <a:cs typeface="Arial"/>
              </a:rPr>
              <a:t>重要な開示事項</a:t>
            </a:r>
          </a:p>
          <a:p>
            <a:pPr marL="12700">
              <a:lnSpc>
                <a:spcPct val="100000"/>
              </a:lnSpc>
              <a:spcBef>
                <a:spcPts val="290"/>
              </a:spcBef>
            </a:pPr>
            <a:r>
              <a:rPr lang="ja-JP" altLang="en-US" sz="800" dirty="0">
                <a:solidFill>
                  <a:srgbClr val="231F20"/>
                </a:solidFill>
                <a:latin typeface="Arial Narrow" panose="020B0606020202030204" pitchFamily="34" charset="0"/>
                <a:ea typeface="Meiryo UI" panose="020B0604030504040204" pitchFamily="50" charset="-128"/>
                <a:cs typeface="Arial"/>
              </a:rPr>
              <a:t>当資料は、情報提供を目的としたものであり、作成時のコーヘン＆スティアーズ社の見解を反映しており、信頼できると考えられる情報源を元に作成しております。当資料中の記載内容及びデータの正確性を保証するものではありません。当資料中に記載されている見通しや見解はその実現性を保証するものではありません。当資料は投資の助言を目的としたものではなく、コーヘン＆スティアーズ社や関連会社などにより提供される金融商品やサービスの営業用資料において、いかなる成果を保証するものではありません。</a:t>
            </a:r>
          </a:p>
          <a:p>
            <a:pPr marL="12700">
              <a:lnSpc>
                <a:spcPct val="100000"/>
              </a:lnSpc>
              <a:spcBef>
                <a:spcPts val="290"/>
              </a:spcBef>
            </a:pPr>
            <a:r>
              <a:rPr lang="ja-JP" altLang="en-US" sz="800" dirty="0">
                <a:solidFill>
                  <a:srgbClr val="231F20"/>
                </a:solidFill>
                <a:latin typeface="Arial Narrow" panose="020B0606020202030204" pitchFamily="34" charset="0"/>
                <a:ea typeface="Meiryo UI" panose="020B0604030504040204" pitchFamily="50" charset="-128"/>
                <a:cs typeface="Arial"/>
              </a:rPr>
              <a:t>コーヘン＆スティアーズ・ジャパン株式会社は、投資運用業者として関東財務局に登録しています。（関東財務局長（金商）第 </a:t>
            </a:r>
            <a:r>
              <a:rPr lang="en-US" altLang="ja-JP" sz="800" dirty="0">
                <a:solidFill>
                  <a:srgbClr val="231F20"/>
                </a:solidFill>
                <a:latin typeface="Arial Narrow" panose="020B0606020202030204" pitchFamily="34" charset="0"/>
                <a:ea typeface="Meiryo UI" panose="020B0604030504040204" pitchFamily="50" charset="-128"/>
                <a:cs typeface="Arial"/>
              </a:rPr>
              <a:t>3157 </a:t>
            </a:r>
            <a:r>
              <a:rPr lang="ja-JP" altLang="en-US" sz="800" dirty="0">
                <a:solidFill>
                  <a:srgbClr val="231F20"/>
                </a:solidFill>
                <a:latin typeface="Arial Narrow" panose="020B0606020202030204" pitchFamily="34" charset="0"/>
                <a:ea typeface="Meiryo UI" panose="020B0604030504040204" pitchFamily="50" charset="-128"/>
                <a:cs typeface="Arial"/>
              </a:rPr>
              <a:t>号）</a:t>
            </a:r>
            <a:endParaRPr lang="en-US" altLang="ja-JP" sz="800" dirty="0">
              <a:solidFill>
                <a:srgbClr val="231F20"/>
              </a:solidFill>
              <a:latin typeface="Arial Narrow" panose="020B0606020202030204" pitchFamily="34" charset="0"/>
              <a:ea typeface="Meiryo UI" panose="020B0604030504040204" pitchFamily="50" charset="-128"/>
              <a:cs typeface="Arial"/>
            </a:endParaRPr>
          </a:p>
          <a:p>
            <a:pPr marL="12700">
              <a:lnSpc>
                <a:spcPct val="100000"/>
              </a:lnSpc>
              <a:spcBef>
                <a:spcPts val="290"/>
              </a:spcBef>
            </a:pPr>
            <a:endParaRPr lang="ja-JP" altLang="en-US" sz="800" dirty="0">
              <a:solidFill>
                <a:srgbClr val="231F20"/>
              </a:solidFill>
              <a:latin typeface="Arial Narrow" panose="020B0606020202030204" pitchFamily="34" charset="0"/>
              <a:ea typeface="Meiryo UI" panose="020B0604030504040204" pitchFamily="50" charset="-128"/>
              <a:cs typeface="Arial"/>
            </a:endParaRPr>
          </a:p>
          <a:p>
            <a:pPr marL="12700">
              <a:lnSpc>
                <a:spcPct val="100000"/>
              </a:lnSpc>
              <a:spcBef>
                <a:spcPts val="290"/>
              </a:spcBef>
            </a:pPr>
            <a:r>
              <a:rPr lang="ja-JP" altLang="en-US" sz="800" b="1" dirty="0">
                <a:solidFill>
                  <a:srgbClr val="231F20"/>
                </a:solidFill>
                <a:latin typeface="Arial Narrow" panose="020B0606020202030204" pitchFamily="34" charset="0"/>
                <a:ea typeface="Meiryo UI" panose="020B0604030504040204" pitchFamily="50" charset="-128"/>
                <a:cs typeface="Arial"/>
              </a:rPr>
              <a:t>コーヘン </a:t>
            </a:r>
            <a:r>
              <a:rPr lang="en-US" altLang="ja-JP" sz="800" b="1" dirty="0">
                <a:solidFill>
                  <a:srgbClr val="231F20"/>
                </a:solidFill>
                <a:latin typeface="Arial Narrow" panose="020B0606020202030204" pitchFamily="34" charset="0"/>
                <a:ea typeface="Meiryo UI" panose="020B0604030504040204" pitchFamily="50" charset="-128"/>
                <a:cs typeface="Arial"/>
              </a:rPr>
              <a:t>&amp; </a:t>
            </a:r>
            <a:r>
              <a:rPr lang="ja-JP" altLang="en-US" sz="800" b="1" dirty="0">
                <a:solidFill>
                  <a:srgbClr val="231F20"/>
                </a:solidFill>
                <a:latin typeface="Arial Narrow" panose="020B0606020202030204" pitchFamily="34" charset="0"/>
                <a:ea typeface="Meiryo UI" panose="020B0604030504040204" pitchFamily="50" charset="-128"/>
                <a:cs typeface="Arial"/>
              </a:rPr>
              <a:t>スティアーズについて</a:t>
            </a:r>
          </a:p>
          <a:p>
            <a:pPr marL="12700">
              <a:lnSpc>
                <a:spcPct val="100000"/>
              </a:lnSpc>
              <a:spcBef>
                <a:spcPts val="290"/>
              </a:spcBef>
            </a:pPr>
            <a:r>
              <a:rPr lang="ja-JP" altLang="en-US" sz="800" dirty="0">
                <a:solidFill>
                  <a:srgbClr val="231F20"/>
                </a:solidFill>
                <a:latin typeface="Arial Narrow" panose="020B0606020202030204" pitchFamily="34" charset="0"/>
                <a:ea typeface="Meiryo UI" panose="020B0604030504040204" pitchFamily="50" charset="-128"/>
                <a:cs typeface="Arial"/>
              </a:rPr>
              <a:t>コーヘン </a:t>
            </a:r>
            <a:r>
              <a:rPr lang="en-US" altLang="ja-JP" sz="800" dirty="0">
                <a:solidFill>
                  <a:srgbClr val="231F20"/>
                </a:solidFill>
                <a:latin typeface="Arial Narrow" panose="020B0606020202030204" pitchFamily="34" charset="0"/>
                <a:ea typeface="Meiryo UI" panose="020B0604030504040204" pitchFamily="50" charset="-128"/>
                <a:cs typeface="Arial"/>
              </a:rPr>
              <a:t>&amp; </a:t>
            </a:r>
            <a:r>
              <a:rPr lang="ja-JP" altLang="en-US" sz="800" dirty="0">
                <a:solidFill>
                  <a:srgbClr val="231F20"/>
                </a:solidFill>
                <a:latin typeface="Arial Narrow" panose="020B0606020202030204" pitchFamily="34" charset="0"/>
                <a:ea typeface="Meiryo UI" panose="020B0604030504040204" pitchFamily="50" charset="-128"/>
                <a:cs typeface="Arial"/>
              </a:rPr>
              <a:t>スティアーズは専門性の高い資産クラスに特化したグローバルな資産運用会社です。</a:t>
            </a:r>
            <a:r>
              <a:rPr lang="en-US" altLang="ja-JP" sz="800" dirty="0">
                <a:solidFill>
                  <a:srgbClr val="231F20"/>
                </a:solidFill>
                <a:latin typeface="Arial Narrow" panose="020B0606020202030204" pitchFamily="34" charset="0"/>
                <a:ea typeface="Meiryo UI" panose="020B0604030504040204" pitchFamily="50" charset="-128"/>
                <a:cs typeface="Arial"/>
              </a:rPr>
              <a:t>1986 </a:t>
            </a:r>
            <a:r>
              <a:rPr lang="ja-JP" altLang="en-US" sz="800" dirty="0">
                <a:solidFill>
                  <a:srgbClr val="231F20"/>
                </a:solidFill>
                <a:latin typeface="Arial Narrow" panose="020B0606020202030204" pitchFamily="34" charset="0"/>
                <a:ea typeface="Meiryo UI" panose="020B0604030504040204" pitchFamily="50" charset="-128"/>
                <a:cs typeface="Arial"/>
              </a:rPr>
              <a:t>年設立来、リートやインフラ株及び商品を含む実物資</a:t>
            </a:r>
          </a:p>
          <a:p>
            <a:pPr marL="12700">
              <a:lnSpc>
                <a:spcPct val="100000"/>
              </a:lnSpc>
              <a:spcBef>
                <a:spcPts val="290"/>
              </a:spcBef>
            </a:pPr>
            <a:r>
              <a:rPr lang="ja-JP" altLang="en-US" sz="800" dirty="0">
                <a:solidFill>
                  <a:srgbClr val="231F20"/>
                </a:solidFill>
                <a:latin typeface="Arial Narrow" panose="020B0606020202030204" pitchFamily="34" charset="0"/>
                <a:ea typeface="Meiryo UI" panose="020B0604030504040204" pitchFamily="50" charset="-128"/>
                <a:cs typeface="Arial"/>
              </a:rPr>
              <a:t>産運用におけるリーディング・カンパニーとして、お客様の資産運用に役立つ専門知識を深め、また日々革新の提唱に務めています。ニューヨークに本社、そ</a:t>
            </a:r>
          </a:p>
          <a:p>
            <a:pPr marL="12700">
              <a:lnSpc>
                <a:spcPct val="100000"/>
              </a:lnSpc>
              <a:spcBef>
                <a:spcPts val="290"/>
              </a:spcBef>
            </a:pPr>
            <a:r>
              <a:rPr lang="ja-JP" altLang="en-US" sz="800" dirty="0">
                <a:solidFill>
                  <a:srgbClr val="231F20"/>
                </a:solidFill>
                <a:latin typeface="Arial Narrow" panose="020B0606020202030204" pitchFamily="34" charset="0"/>
                <a:ea typeface="Meiryo UI" panose="020B0604030504040204" pitchFamily="50" charset="-128"/>
                <a:cs typeface="Arial"/>
              </a:rPr>
              <a:t>してロンドン、香港および東京に営業拠点を置き、世界中の様々な投資家にクライアント・サービスを提供しています。</a:t>
            </a:r>
            <a:endParaRPr lang="ja-JP" sz="800" dirty="0">
              <a:solidFill>
                <a:srgbClr val="231F20"/>
              </a:solidFill>
              <a:latin typeface="Arial Narrow" panose="020B0606020202030204" pitchFamily="34" charset="0"/>
              <a:ea typeface="Meiryo UI" panose="020B0604030504040204" pitchFamily="50" charset="-128"/>
              <a:cs typeface="Arial"/>
            </a:endParaRPr>
          </a:p>
        </p:txBody>
      </p:sp>
      <p:sp>
        <p:nvSpPr>
          <p:cNvPr id="28" name="object 27">
            <a:extLst>
              <a:ext uri="{FF2B5EF4-FFF2-40B4-BE49-F238E27FC236}">
                <a16:creationId xmlns:a16="http://schemas.microsoft.com/office/drawing/2014/main" id="{054F39B1-737C-4C11-AA44-B8D82B6AC7EA}"/>
              </a:ext>
            </a:extLst>
          </p:cNvPr>
          <p:cNvSpPr txBox="1"/>
          <p:nvPr/>
        </p:nvSpPr>
        <p:spPr>
          <a:xfrm>
            <a:off x="473325" y="7913219"/>
            <a:ext cx="5190877" cy="160300"/>
          </a:xfrm>
          <a:prstGeom prst="rect">
            <a:avLst/>
          </a:prstGeom>
        </p:spPr>
        <p:txBody>
          <a:bodyPr vert="horz" wrap="square" lIns="0" tIns="36830" rIns="0" bIns="0" rtlCol="0">
            <a:spAutoFit/>
          </a:bodyPr>
          <a:lstStyle/>
          <a:p>
            <a:pPr marL="12700">
              <a:lnSpc>
                <a:spcPct val="100000"/>
              </a:lnSpc>
              <a:spcBef>
                <a:spcPts val="290"/>
              </a:spcBef>
            </a:pPr>
            <a:r>
              <a:rPr lang="ja-JP" altLang="en-US" sz="800" dirty="0">
                <a:solidFill>
                  <a:srgbClr val="231F20"/>
                </a:solidFill>
                <a:latin typeface="Arial Narrow" panose="020B0606020202030204" pitchFamily="34" charset="0"/>
                <a:ea typeface="Meiryo UI" panose="020B0604030504040204" pitchFamily="50" charset="-128"/>
                <a:cs typeface="Arial"/>
              </a:rPr>
              <a:t>発行日： </a:t>
            </a:r>
            <a:r>
              <a:rPr lang="en-US" altLang="ja-JP" sz="800" b="1" dirty="0">
                <a:solidFill>
                  <a:srgbClr val="231F20"/>
                </a:solidFill>
                <a:latin typeface="Arial Narrow" panose="020B0606020202030204" pitchFamily="34" charset="0"/>
                <a:ea typeface="Meiryo UI" panose="020B0604030504040204" pitchFamily="50" charset="-128"/>
                <a:cs typeface="Arial"/>
              </a:rPr>
              <a:t>2020 </a:t>
            </a:r>
            <a:r>
              <a:rPr lang="ja-JP" altLang="en-US" sz="800" b="1" dirty="0">
                <a:solidFill>
                  <a:srgbClr val="231F20"/>
                </a:solidFill>
                <a:latin typeface="Arial Narrow" panose="020B0606020202030204" pitchFamily="34" charset="0"/>
                <a:ea typeface="Meiryo UI" panose="020B0604030504040204" pitchFamily="50" charset="-128"/>
                <a:cs typeface="Arial"/>
              </a:rPr>
              <a:t>年</a:t>
            </a:r>
            <a:r>
              <a:rPr lang="en-US" altLang="ja-JP" sz="800" b="1" dirty="0">
                <a:solidFill>
                  <a:srgbClr val="231F20"/>
                </a:solidFill>
                <a:latin typeface="Arial Narrow" panose="020B0606020202030204" pitchFamily="34" charset="0"/>
                <a:ea typeface="Meiryo UI" panose="020B0604030504040204" pitchFamily="50" charset="-128"/>
                <a:cs typeface="Arial"/>
              </a:rPr>
              <a:t>12</a:t>
            </a:r>
            <a:r>
              <a:rPr lang="ja-JP" altLang="en-US" sz="800" b="1" dirty="0">
                <a:solidFill>
                  <a:srgbClr val="231F20"/>
                </a:solidFill>
                <a:latin typeface="Arial Narrow" panose="020B0606020202030204" pitchFamily="34" charset="0"/>
                <a:ea typeface="Meiryo UI" panose="020B0604030504040204" pitchFamily="50" charset="-128"/>
                <a:cs typeface="Arial"/>
              </a:rPr>
              <a:t>月</a:t>
            </a:r>
            <a:r>
              <a:rPr lang="ja-JP" altLang="en-US" sz="800" dirty="0">
                <a:solidFill>
                  <a:srgbClr val="231F20"/>
                </a:solidFill>
                <a:latin typeface="Arial Narrow" panose="020B0606020202030204" pitchFamily="34" charset="0"/>
                <a:ea typeface="Meiryo UI" panose="020B0604030504040204" pitchFamily="50" charset="-128"/>
                <a:cs typeface="Arial"/>
              </a:rPr>
              <a:t> </a:t>
            </a:r>
            <a:r>
              <a:rPr lang="en-US" altLang="ja-JP" sz="800" dirty="0">
                <a:solidFill>
                  <a:srgbClr val="231F20"/>
                </a:solidFill>
                <a:latin typeface="Arial Narrow" panose="020B0606020202030204" pitchFamily="34" charset="0"/>
                <a:ea typeface="Meiryo UI" panose="020B0604030504040204" pitchFamily="50" charset="-128"/>
                <a:cs typeface="Arial"/>
              </a:rPr>
              <a:t>Copyright © 2020 Cohen &amp; Steers, Inc. All rights reserved.</a:t>
            </a:r>
            <a:endParaRPr lang="ja-JP" altLang="en-US" sz="800" dirty="0">
              <a:solidFill>
                <a:srgbClr val="231F20"/>
              </a:solidFill>
              <a:latin typeface="Arial Narrow" panose="020B0606020202030204" pitchFamily="34" charset="0"/>
              <a:ea typeface="Meiryo UI" panose="020B0604030504040204" pitchFamily="50" charset="-128"/>
              <a:cs typeface="Arial"/>
            </a:endParaRPr>
          </a:p>
        </p:txBody>
      </p:sp>
      <p:sp>
        <p:nvSpPr>
          <p:cNvPr id="29" name="object 27">
            <a:extLst>
              <a:ext uri="{FF2B5EF4-FFF2-40B4-BE49-F238E27FC236}">
                <a16:creationId xmlns:a16="http://schemas.microsoft.com/office/drawing/2014/main" id="{39CA8F64-AE5C-46F9-9214-848357A12A82}"/>
              </a:ext>
            </a:extLst>
          </p:cNvPr>
          <p:cNvSpPr txBox="1"/>
          <p:nvPr/>
        </p:nvSpPr>
        <p:spPr>
          <a:xfrm>
            <a:off x="473325" y="9381929"/>
            <a:ext cx="5190877" cy="221856"/>
          </a:xfrm>
          <a:prstGeom prst="rect">
            <a:avLst/>
          </a:prstGeom>
        </p:spPr>
        <p:txBody>
          <a:bodyPr vert="horz" wrap="square" lIns="0" tIns="36830" rIns="0" bIns="0" rtlCol="0">
            <a:spAutoFit/>
          </a:bodyPr>
          <a:lstStyle/>
          <a:p>
            <a:pPr marL="12700">
              <a:lnSpc>
                <a:spcPct val="100000"/>
              </a:lnSpc>
              <a:spcBef>
                <a:spcPts val="290"/>
              </a:spcBef>
            </a:pPr>
            <a:r>
              <a:rPr lang="en-US" altLang="ja-JP" sz="1200" b="1" dirty="0">
                <a:solidFill>
                  <a:srgbClr val="231F20"/>
                </a:solidFill>
                <a:latin typeface="Arial Narrow" panose="020B0606020202030204" pitchFamily="34" charset="0"/>
                <a:ea typeface="Meiryo UI" panose="020B0604030504040204" pitchFamily="50" charset="-128"/>
                <a:cs typeface="Arial"/>
              </a:rPr>
              <a:t>www.cohenandsteers.jp</a:t>
            </a:r>
            <a:endParaRPr lang="ja-JP" altLang="en-US" sz="1200" b="1" dirty="0">
              <a:solidFill>
                <a:srgbClr val="231F20"/>
              </a:solidFill>
              <a:latin typeface="Arial Narrow" panose="020B0606020202030204" pitchFamily="34" charset="0"/>
              <a:ea typeface="Meiryo UI" panose="020B0604030504040204" pitchFamily="50" charset="-128"/>
              <a:cs typeface="Arial"/>
            </a:endParaRPr>
          </a:p>
        </p:txBody>
      </p:sp>
      <p:sp>
        <p:nvSpPr>
          <p:cNvPr id="30" name="object 3">
            <a:extLst>
              <a:ext uri="{FF2B5EF4-FFF2-40B4-BE49-F238E27FC236}">
                <a16:creationId xmlns:a16="http://schemas.microsoft.com/office/drawing/2014/main" id="{84228E82-2403-4EEA-9182-00295F668F00}"/>
              </a:ext>
            </a:extLst>
          </p:cNvPr>
          <p:cNvSpPr txBox="1"/>
          <p:nvPr/>
        </p:nvSpPr>
        <p:spPr>
          <a:xfrm>
            <a:off x="6674992" y="9477375"/>
            <a:ext cx="1003300" cy="135935"/>
          </a:xfrm>
          <a:prstGeom prst="rect">
            <a:avLst/>
          </a:prstGeom>
        </p:spPr>
        <p:txBody>
          <a:bodyPr vert="horz" wrap="square" lIns="0" tIns="12700" rIns="0" bIns="0" rtlCol="0">
            <a:spAutoFit/>
          </a:bodyPr>
          <a:lstStyle/>
          <a:p>
            <a:pPr marL="12700">
              <a:lnSpc>
                <a:spcPct val="100000"/>
              </a:lnSpc>
              <a:spcBef>
                <a:spcPts val="100"/>
              </a:spcBef>
            </a:pPr>
            <a:r>
              <a:rPr lang="en-US" altLang="ja-JP" sz="800" dirty="0">
                <a:solidFill>
                  <a:schemeClr val="bg1">
                    <a:lumMod val="50000"/>
                  </a:schemeClr>
                </a:solidFill>
                <a:latin typeface="Meiryo UI" panose="020B0604030504040204" pitchFamily="50" charset="-128"/>
                <a:ea typeface="Meiryo UI" panose="020B0604030504040204" pitchFamily="50" charset="-128"/>
                <a:cs typeface="Arial"/>
              </a:rPr>
              <a:t>VP681 JP 1220</a:t>
            </a:r>
            <a:endParaRPr lang="ja-JP" sz="800" dirty="0">
              <a:solidFill>
                <a:schemeClr val="bg1">
                  <a:lumMod val="50000"/>
                </a:schemeClr>
              </a:solidFill>
              <a:latin typeface="Meiryo UI" panose="020B0604030504040204" pitchFamily="50" charset="-128"/>
              <a:ea typeface="Meiryo UI" panose="020B0604030504040204" pitchFamily="50" charset="-128"/>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46784"/>
            <a:ext cx="1308100" cy="168351"/>
          </a:xfrm>
          <a:prstGeom prst="rect">
            <a:avLst/>
          </a:prstGeom>
        </p:spPr>
        <p:txBody>
          <a:bodyPr vert="horz" wrap="square" lIns="0" tIns="12700" rIns="0" bIns="0" rtlCol="0">
            <a:spAutoFit/>
          </a:bodyPr>
          <a:lstStyle/>
          <a:p>
            <a:pPr marL="12700">
              <a:lnSpc>
                <a:spcPct val="100000"/>
              </a:lnSpc>
              <a:spcBef>
                <a:spcPts val="100"/>
              </a:spcBef>
            </a:pPr>
            <a:r>
              <a:rPr lang="ja-JP" sz="1000" dirty="0">
                <a:solidFill>
                  <a:srgbClr val="00764D"/>
                </a:solidFill>
                <a:latin typeface="Meiryo UI" panose="020B0604030504040204" pitchFamily="50" charset="-128"/>
                <a:ea typeface="Meiryo UI" panose="020B0604030504040204" pitchFamily="50" charset="-128"/>
                <a:cs typeface="Arial"/>
              </a:rPr>
              <a:t>債券を超え</a:t>
            </a:r>
            <a:r>
              <a:rPr lang="ja-JP" altLang="en-US" sz="1000" dirty="0">
                <a:solidFill>
                  <a:srgbClr val="00764D"/>
                </a:solidFill>
                <a:latin typeface="Meiryo UI" panose="020B0604030504040204" pitchFamily="50" charset="-128"/>
                <a:ea typeface="Meiryo UI" panose="020B0604030504040204" pitchFamily="50" charset="-128"/>
                <a:cs typeface="Arial"/>
              </a:rPr>
              <a:t>る投資効果</a:t>
            </a:r>
            <a:endParaRPr lang="ja-JP" sz="1000" dirty="0">
              <a:solidFill>
                <a:srgbClr val="00764D"/>
              </a:solidFill>
              <a:latin typeface="Meiryo UI" panose="020B0604030504040204" pitchFamily="50" charset="-128"/>
              <a:ea typeface="Meiryo UI" panose="020B0604030504040204" pitchFamily="50" charset="-128"/>
              <a:cs typeface="Arial"/>
            </a:endParaRPr>
          </a:p>
        </p:txBody>
      </p:sp>
      <p:sp>
        <p:nvSpPr>
          <p:cNvPr id="3" name="object 3"/>
          <p:cNvSpPr txBox="1"/>
          <p:nvPr/>
        </p:nvSpPr>
        <p:spPr>
          <a:xfrm>
            <a:off x="444500" y="9554475"/>
            <a:ext cx="1934210" cy="159018"/>
          </a:xfrm>
          <a:prstGeom prst="rect">
            <a:avLst/>
          </a:prstGeom>
        </p:spPr>
        <p:txBody>
          <a:bodyPr vert="horz" wrap="square" lIns="0" tIns="12700" rIns="0" bIns="0" rtlCol="0">
            <a:spAutoFit/>
          </a:bodyPr>
          <a:lstStyle/>
          <a:p>
            <a:pPr marL="12700">
              <a:lnSpc>
                <a:spcPct val="100000"/>
              </a:lnSpc>
              <a:spcBef>
                <a:spcPts val="100"/>
              </a:spcBef>
              <a:tabLst>
                <a:tab pos="266065" algn="l"/>
              </a:tabLst>
            </a:pPr>
            <a:r>
              <a:rPr lang="ja-JP" sz="950" b="1" dirty="0">
                <a:solidFill>
                  <a:srgbClr val="7A7A71"/>
                </a:solidFill>
                <a:latin typeface="Arial Narrow" panose="020B0606020202030204" pitchFamily="34" charset="0"/>
                <a:ea typeface="Meiryo UI" panose="020B0604030504040204" pitchFamily="50" charset="-128"/>
                <a:cs typeface="Arial"/>
              </a:rPr>
              <a:t>2</a:t>
            </a:r>
            <a:r>
              <a:rPr lang="ja-JP" sz="950" b="1" dirty="0">
                <a:solidFill>
                  <a:srgbClr val="7A7A71"/>
                </a:solidFill>
                <a:latin typeface="Meiryo UI" panose="020B0604030504040204" pitchFamily="50" charset="-128"/>
                <a:ea typeface="Meiryo UI" panose="020B0604030504040204" pitchFamily="50" charset="-128"/>
                <a:cs typeface="Arial"/>
              </a:rPr>
              <a:t>	</a:t>
            </a:r>
            <a:endParaRPr lang="ja-JP" sz="950" b="1" dirty="0">
              <a:latin typeface="Meiryo UI" panose="020B0604030504040204" pitchFamily="50" charset="-128"/>
              <a:ea typeface="Meiryo UI" panose="020B0604030504040204" pitchFamily="50" charset="-128"/>
              <a:cs typeface="Arial"/>
            </a:endParaRPr>
          </a:p>
        </p:txBody>
      </p:sp>
      <p:sp>
        <p:nvSpPr>
          <p:cNvPr id="4" name="object 4"/>
          <p:cNvSpPr txBox="1"/>
          <p:nvPr/>
        </p:nvSpPr>
        <p:spPr>
          <a:xfrm>
            <a:off x="1612900" y="996147"/>
            <a:ext cx="5702871" cy="3378297"/>
          </a:xfrm>
          <a:prstGeom prst="rect">
            <a:avLst/>
          </a:prstGeom>
        </p:spPr>
        <p:txBody>
          <a:bodyPr vert="horz" wrap="square" lIns="0" tIns="78105" rIns="0" bIns="0" rtlCol="0">
            <a:spAutoFit/>
          </a:bodyPr>
          <a:lstStyle/>
          <a:p>
            <a:pPr marL="12700">
              <a:lnSpc>
                <a:spcPct val="100000"/>
              </a:lnSpc>
              <a:spcBef>
                <a:spcPts val="615"/>
              </a:spcBef>
            </a:pPr>
            <a:r>
              <a:rPr lang="ja-JP" sz="1200" b="1" dirty="0">
                <a:solidFill>
                  <a:srgbClr val="00764D"/>
                </a:solidFill>
                <a:latin typeface="Meiryo UI" panose="020B0604030504040204" pitchFamily="50" charset="-128"/>
                <a:ea typeface="Meiryo UI" panose="020B0604030504040204" pitchFamily="50" charset="-128"/>
                <a:cs typeface="Arial"/>
              </a:rPr>
              <a:t>概</a:t>
            </a:r>
            <a:r>
              <a:rPr lang="ja-JP" altLang="en-US" sz="1200" b="1" dirty="0">
                <a:solidFill>
                  <a:srgbClr val="00764D"/>
                </a:solidFill>
                <a:latin typeface="Meiryo UI" panose="020B0604030504040204" pitchFamily="50" charset="-128"/>
                <a:ea typeface="Meiryo UI" panose="020B0604030504040204" pitchFamily="50" charset="-128"/>
                <a:cs typeface="Arial"/>
              </a:rPr>
              <a:t>要</a:t>
            </a:r>
            <a:endParaRPr lang="ja-JP" sz="1200" b="1" dirty="0">
              <a:solidFill>
                <a:srgbClr val="00764D"/>
              </a:solidFill>
              <a:latin typeface="Meiryo UI" panose="020B0604030504040204" pitchFamily="50" charset="-128"/>
              <a:ea typeface="Meiryo UI" panose="020B0604030504040204" pitchFamily="50" charset="-128"/>
              <a:cs typeface="Arial"/>
            </a:endParaRPr>
          </a:p>
          <a:p>
            <a:pPr marL="12700" marR="97790">
              <a:lnSpc>
                <a:spcPts val="1200"/>
              </a:lnSpc>
              <a:spcBef>
                <a:spcPts val="35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ハイブリッド証券は資本市場のなかで独特な役割を果たしています。ハイブリッド証券は発行体にと</a:t>
            </a:r>
            <a:r>
              <a:rPr lang="ja-JP" altLang="en-US" sz="950" dirty="0">
                <a:solidFill>
                  <a:srgbClr val="231F20"/>
                </a:solidFill>
                <a:latin typeface="Meiryo UI" panose="020B0604030504040204" pitchFamily="50" charset="-128"/>
                <a:ea typeface="Meiryo UI" panose="020B0604030504040204" pitchFamily="50" charset="-128"/>
                <a:cs typeface="Arial"/>
              </a:rPr>
              <a:t>って</a:t>
            </a:r>
            <a:r>
              <a:rPr lang="ja-JP" sz="950" dirty="0">
                <a:solidFill>
                  <a:srgbClr val="231F20"/>
                </a:solidFill>
                <a:latin typeface="Meiryo UI" panose="020B0604030504040204" pitchFamily="50" charset="-128"/>
                <a:ea typeface="Meiryo UI" panose="020B0604030504040204" pitchFamily="50" charset="-128"/>
                <a:cs typeface="Arial"/>
              </a:rPr>
              <a:t>自己資本の一種であり、規制当局や格付機関が求める自己資本目標を達成することに役立ちます。</a:t>
            </a:r>
            <a:r>
              <a:rPr lang="ja-JP" altLang="en-US" sz="950" dirty="0">
                <a:solidFill>
                  <a:srgbClr val="231F20"/>
                </a:solidFill>
                <a:latin typeface="Meiryo UI" panose="020B0604030504040204" pitchFamily="50" charset="-128"/>
                <a:ea typeface="Meiryo UI" panose="020B0604030504040204" pitchFamily="50" charset="-128"/>
                <a:cs typeface="Arial"/>
              </a:rPr>
              <a:t>一方で</a:t>
            </a:r>
            <a:r>
              <a:rPr lang="ja-JP" sz="950" dirty="0">
                <a:solidFill>
                  <a:srgbClr val="231F20"/>
                </a:solidFill>
                <a:latin typeface="Meiryo UI" panose="020B0604030504040204" pitchFamily="50" charset="-128"/>
                <a:ea typeface="Meiryo UI" panose="020B0604030504040204" pitchFamily="50" charset="-128"/>
                <a:cs typeface="Arial"/>
              </a:rPr>
              <a:t>、投資家の立場から見ると、ハイブリッド証券は、額面価格で発行され、固定金利または変動金利を支払っており、</a:t>
            </a:r>
            <a:r>
              <a:rPr lang="ja-JP" altLang="en-US" sz="950" dirty="0">
                <a:solidFill>
                  <a:srgbClr val="231F20"/>
                </a:solidFill>
                <a:latin typeface="Meiryo UI" panose="020B0604030504040204" pitchFamily="50" charset="-128"/>
                <a:ea typeface="Meiryo UI" panose="020B0604030504040204" pitchFamily="50" charset="-128"/>
                <a:cs typeface="Arial"/>
              </a:rPr>
              <a:t>より</a:t>
            </a:r>
            <a:r>
              <a:rPr lang="ja-JP" sz="950" dirty="0">
                <a:solidFill>
                  <a:srgbClr val="231F20"/>
                </a:solidFill>
                <a:latin typeface="Meiryo UI" panose="020B0604030504040204" pitchFamily="50" charset="-128"/>
                <a:ea typeface="Meiryo UI" panose="020B0604030504040204" pitchFamily="50" charset="-128"/>
                <a:cs typeface="Arial"/>
              </a:rPr>
              <a:t>債券に類似する役割を果たします。ハイブリッド証券は株式と債券の両方の特性を</a:t>
            </a:r>
            <a:r>
              <a:rPr lang="ja-JP" altLang="en-US" sz="950" dirty="0">
                <a:solidFill>
                  <a:srgbClr val="231F20"/>
                </a:solidFill>
                <a:latin typeface="Meiryo UI" panose="020B0604030504040204" pitchFamily="50" charset="-128"/>
                <a:ea typeface="Meiryo UI" panose="020B0604030504040204" pitchFamily="50" charset="-128"/>
                <a:cs typeface="Arial"/>
              </a:rPr>
              <a:t>兼ね備えており、複雑性を有するため、多くの場合</a:t>
            </a:r>
            <a:r>
              <a:rPr lang="ja-JP" sz="950" dirty="0">
                <a:solidFill>
                  <a:srgbClr val="231F20"/>
                </a:solidFill>
                <a:latin typeface="Meiryo UI" panose="020B0604030504040204" pitchFamily="50" charset="-128"/>
                <a:ea typeface="Meiryo UI" panose="020B0604030504040204" pitchFamily="50" charset="-128"/>
                <a:cs typeface="Arial"/>
              </a:rPr>
              <a:t>、機関投資家が活用しきれておらず、従来型の株式や債券への資産配分に必ずしも含まれていません。</a:t>
            </a:r>
          </a:p>
          <a:p>
            <a:pPr marL="12700" marR="5080">
              <a:lnSpc>
                <a:spcPts val="1200"/>
              </a:lnSpc>
              <a:spcBef>
                <a:spcPts val="800"/>
              </a:spcBef>
            </a:pPr>
            <a:r>
              <a:rPr lang="ja-JP" sz="950" dirty="0">
                <a:solidFill>
                  <a:srgbClr val="231F20"/>
                </a:solidFill>
                <a:latin typeface="Meiryo UI" panose="020B0604030504040204" pitchFamily="50" charset="-128"/>
                <a:ea typeface="Meiryo UI" panose="020B0604030504040204" pitchFamily="50" charset="-128"/>
                <a:cs typeface="Arial"/>
              </a:rPr>
              <a:t>しかしながら、ハイブリッド証券には、歴史的に高い利回り、</a:t>
            </a:r>
            <a:r>
              <a:rPr lang="ja-JP" altLang="en-US" sz="950" dirty="0">
                <a:solidFill>
                  <a:srgbClr val="231F20"/>
                </a:solidFill>
                <a:latin typeface="Meiryo UI" panose="020B0604030504040204" pitchFamily="50" charset="-128"/>
                <a:ea typeface="Meiryo UI" panose="020B0604030504040204" pitchFamily="50" charset="-128"/>
                <a:cs typeface="Arial"/>
              </a:rPr>
              <a:t>力強い</a:t>
            </a:r>
            <a:r>
              <a:rPr lang="ja-JP" sz="950" dirty="0">
                <a:solidFill>
                  <a:srgbClr val="231F20"/>
                </a:solidFill>
                <a:latin typeface="Meiryo UI" panose="020B0604030504040204" pitchFamily="50" charset="-128"/>
                <a:ea typeface="Meiryo UI" panose="020B0604030504040204" pitchFamily="50" charset="-128"/>
                <a:cs typeface="Arial"/>
              </a:rPr>
              <a:t>トータル・リターン、その他の資産クラスとの低い相関による分散効果など、魅力的な投資特性があります。ハイブリッド証券は、主に銀行や保険会社を始めとする、景気感応度の低</a:t>
            </a:r>
            <a:r>
              <a:rPr lang="ja-JP" altLang="en-US" sz="950" dirty="0">
                <a:solidFill>
                  <a:srgbClr val="231F20"/>
                </a:solidFill>
                <a:latin typeface="Meiryo UI" panose="020B0604030504040204" pitchFamily="50" charset="-128"/>
                <a:ea typeface="Meiryo UI" panose="020B0604030504040204" pitchFamily="50" charset="-128"/>
                <a:cs typeface="Arial"/>
              </a:rPr>
              <a:t>い投資適格の</a:t>
            </a:r>
            <a:r>
              <a:rPr lang="ja-JP" sz="950" dirty="0">
                <a:solidFill>
                  <a:srgbClr val="231F20"/>
                </a:solidFill>
                <a:latin typeface="Meiryo UI" panose="020B0604030504040204" pitchFamily="50" charset="-128"/>
                <a:ea typeface="Meiryo UI" panose="020B0604030504040204" pitchFamily="50" charset="-128"/>
                <a:cs typeface="Arial"/>
              </a:rPr>
              <a:t>企業により発行されている結果として、ハイ・イールド債や普通社債市場とのセクターの重複が少なくなっています。</a:t>
            </a:r>
            <a:endParaRPr lang="en-US" altLang="ja-JP" sz="950" dirty="0">
              <a:solidFill>
                <a:srgbClr val="231F20"/>
              </a:solidFill>
              <a:latin typeface="Meiryo UI" panose="020B0604030504040204" pitchFamily="50" charset="-128"/>
              <a:ea typeface="Meiryo UI" panose="020B0604030504040204" pitchFamily="50" charset="-128"/>
              <a:cs typeface="Arial"/>
            </a:endParaRPr>
          </a:p>
          <a:p>
            <a:pPr marL="12700" marR="5080">
              <a:lnSpc>
                <a:spcPts val="1200"/>
              </a:lnSpc>
              <a:spcBef>
                <a:spcPts val="800"/>
              </a:spcBef>
            </a:pPr>
            <a:r>
              <a:rPr lang="ja-JP" sz="950" dirty="0">
                <a:solidFill>
                  <a:srgbClr val="231F20"/>
                </a:solidFill>
                <a:latin typeface="Meiryo UI" panose="020B0604030504040204" pitchFamily="50" charset="-128"/>
                <a:ea typeface="Meiryo UI" panose="020B0604030504040204" pitchFamily="50" charset="-128"/>
                <a:cs typeface="Arial"/>
              </a:rPr>
              <a:t>さらに、ハイブリッド証券は、多様な金利リセット構造</a:t>
            </a:r>
            <a:r>
              <a:rPr lang="ja-JP" altLang="en-US" sz="950" dirty="0">
                <a:solidFill>
                  <a:srgbClr val="231F20"/>
                </a:solidFill>
                <a:latin typeface="Meiryo UI" panose="020B0604030504040204" pitchFamily="50" charset="-128"/>
                <a:ea typeface="Meiryo UI" panose="020B0604030504040204" pitchFamily="50" charset="-128"/>
                <a:cs typeface="Arial"/>
              </a:rPr>
              <a:t>を有するため</a:t>
            </a:r>
            <a:r>
              <a:rPr lang="ja-JP" sz="950" dirty="0">
                <a:solidFill>
                  <a:srgbClr val="231F20"/>
                </a:solidFill>
                <a:latin typeface="Meiryo UI" panose="020B0604030504040204" pitchFamily="50" charset="-128"/>
                <a:ea typeface="Meiryo UI" panose="020B0604030504040204" pitchFamily="50" charset="-128"/>
                <a:cs typeface="Arial"/>
              </a:rPr>
              <a:t>、投資家がポートフォリオにおいて金利リスクをより</a:t>
            </a:r>
            <a:r>
              <a:rPr lang="ja-JP" altLang="en-US" sz="950" dirty="0">
                <a:solidFill>
                  <a:srgbClr val="231F20"/>
                </a:solidFill>
                <a:latin typeface="Meiryo UI" panose="020B0604030504040204" pitchFamily="50" charset="-128"/>
                <a:ea typeface="Meiryo UI" panose="020B0604030504040204" pitchFamily="50" charset="-128"/>
                <a:cs typeface="Arial"/>
              </a:rPr>
              <a:t>適切に</a:t>
            </a:r>
            <a:r>
              <a:rPr lang="ja-JP" sz="950" dirty="0">
                <a:solidFill>
                  <a:srgbClr val="231F20"/>
                </a:solidFill>
                <a:latin typeface="Meiryo UI" panose="020B0604030504040204" pitchFamily="50" charset="-128"/>
                <a:ea typeface="Meiryo UI" panose="020B0604030504040204" pitchFamily="50" charset="-128"/>
                <a:cs typeface="Arial"/>
              </a:rPr>
              <a:t>管理することに役立ちます。実際に、ハイブリッド証券の構造には繰上償還（コール）特性があるため、ほとんどのハイブリッド証券は現在、</a:t>
            </a:r>
            <a:r>
              <a:rPr lang="ja-JP" altLang="en-US" sz="950" dirty="0">
                <a:solidFill>
                  <a:srgbClr val="231F20"/>
                </a:solidFill>
                <a:latin typeface="Meiryo UI" panose="020B0604030504040204" pitchFamily="50" charset="-128"/>
                <a:ea typeface="Meiryo UI" panose="020B0604030504040204" pitchFamily="50" charset="-128"/>
                <a:cs typeface="Arial"/>
              </a:rPr>
              <a:t>高水準のインカムを生み出しているにも関わらず、デュレーションは短期から中期程度に留まっています。</a:t>
            </a:r>
            <a:r>
              <a:rPr lang="ja-JP" sz="950" dirty="0">
                <a:solidFill>
                  <a:srgbClr val="231F20"/>
                </a:solidFill>
                <a:latin typeface="Meiryo UI" panose="020B0604030504040204" pitchFamily="50" charset="-128"/>
                <a:ea typeface="Meiryo UI" panose="020B0604030504040204" pitchFamily="50" charset="-128"/>
                <a:cs typeface="Arial"/>
              </a:rPr>
              <a:t>加えて、豊富な知識を有するアクティブ運用マネージャーは、こららの複雑な構造や市場の非効率性を活用して、超過リターンを生み出す可能性があります。</a:t>
            </a:r>
            <a:endParaRPr lang="en-US" altLang="ja-JP" sz="950" dirty="0">
              <a:solidFill>
                <a:srgbClr val="231F20"/>
              </a:solidFill>
              <a:latin typeface="Meiryo UI" panose="020B0604030504040204" pitchFamily="50" charset="-128"/>
              <a:ea typeface="Meiryo UI" panose="020B0604030504040204" pitchFamily="50" charset="-128"/>
              <a:cs typeface="Arial"/>
            </a:endParaRPr>
          </a:p>
          <a:p>
            <a:pPr marL="12700" marR="5080">
              <a:lnSpc>
                <a:spcPts val="1200"/>
              </a:lnSpc>
              <a:spcBef>
                <a:spcPts val="800"/>
              </a:spcBef>
            </a:pPr>
            <a:r>
              <a:rPr lang="ja-JP" sz="950" dirty="0">
                <a:solidFill>
                  <a:srgbClr val="231F20"/>
                </a:solidFill>
                <a:latin typeface="Meiryo UI" panose="020B0604030504040204" pitchFamily="50" charset="-128"/>
                <a:ea typeface="Meiryo UI" panose="020B0604030504040204" pitchFamily="50" charset="-128"/>
                <a:cs typeface="Arial"/>
              </a:rPr>
              <a:t>歴史的な低金利の時期において、現在のハイブリッド証券は普通社債に対するイールド・スプレッドが過去平均を</a:t>
            </a:r>
            <a:r>
              <a:rPr lang="ja-JP" altLang="en-US" sz="950" dirty="0">
                <a:solidFill>
                  <a:srgbClr val="231F20"/>
                </a:solidFill>
                <a:latin typeface="Meiryo UI" panose="020B0604030504040204" pitchFamily="50" charset="-128"/>
                <a:ea typeface="Meiryo UI" panose="020B0604030504040204" pitchFamily="50" charset="-128"/>
                <a:cs typeface="Arial"/>
              </a:rPr>
              <a:t>大きく</a:t>
            </a:r>
            <a:r>
              <a:rPr lang="ja-JP" sz="950" dirty="0">
                <a:solidFill>
                  <a:srgbClr val="231F20"/>
                </a:solidFill>
                <a:latin typeface="Meiryo UI" panose="020B0604030504040204" pitchFamily="50" charset="-128"/>
                <a:ea typeface="Meiryo UI" panose="020B0604030504040204" pitchFamily="50" charset="-128"/>
                <a:cs typeface="Arial"/>
              </a:rPr>
              <a:t>上回っており、相対的に高く安定した利回りを提供する可能性があることから、特に魅力的であると考えています。機関投資家の包括的な債券ポートフォリオにおいて、ハイブリッド証券を独立した資産クラスとして長期投資の対象にすること</a:t>
            </a:r>
            <a:r>
              <a:rPr lang="ja-JP" altLang="en-US" sz="950" dirty="0">
                <a:solidFill>
                  <a:srgbClr val="231F20"/>
                </a:solidFill>
                <a:latin typeface="Meiryo UI" panose="020B0604030504040204" pitchFamily="50" charset="-128"/>
                <a:ea typeface="Meiryo UI" panose="020B0604030504040204" pitchFamily="50" charset="-128"/>
                <a:cs typeface="Arial"/>
              </a:rPr>
              <a:t>によって</a:t>
            </a:r>
            <a:r>
              <a:rPr lang="ja-JP" sz="950" dirty="0">
                <a:solidFill>
                  <a:srgbClr val="231F20"/>
                </a:solidFill>
                <a:latin typeface="Meiryo UI" panose="020B0604030504040204" pitchFamily="50" charset="-128"/>
                <a:ea typeface="Meiryo UI" panose="020B0604030504040204" pitchFamily="50" charset="-128"/>
                <a:cs typeface="Arial"/>
              </a:rPr>
              <a:t>、付加価値を生み出すことができると見ています。</a:t>
            </a:r>
          </a:p>
        </p:txBody>
      </p:sp>
      <p:sp>
        <p:nvSpPr>
          <p:cNvPr id="5" name="object 5"/>
          <p:cNvSpPr txBox="1"/>
          <p:nvPr/>
        </p:nvSpPr>
        <p:spPr>
          <a:xfrm>
            <a:off x="444525" y="4946291"/>
            <a:ext cx="1807845" cy="159018"/>
          </a:xfrm>
          <a:prstGeom prst="rect">
            <a:avLst/>
          </a:prstGeom>
        </p:spPr>
        <p:txBody>
          <a:bodyPr vert="horz" wrap="square" lIns="0" tIns="12700" rIns="0" bIns="0" rtlCol="0">
            <a:spAutoFit/>
          </a:bodyPr>
          <a:lstStyle/>
          <a:p>
            <a:pPr marL="12700">
              <a:lnSpc>
                <a:spcPct val="100000"/>
              </a:lnSpc>
              <a:spcBef>
                <a:spcPts val="100"/>
              </a:spcBef>
            </a:pPr>
            <a:r>
              <a:rPr lang="ja-JP" sz="950" b="1" dirty="0">
                <a:solidFill>
                  <a:srgbClr val="231F20"/>
                </a:solidFill>
                <a:latin typeface="Meiryo UI" panose="020B0604030504040204" pitchFamily="50" charset="-128"/>
                <a:ea typeface="Meiryo UI" panose="020B0604030504040204" pitchFamily="50" charset="-128"/>
                <a:cs typeface="Arial"/>
              </a:rPr>
              <a:t>ハイブリッド証券の利点</a:t>
            </a:r>
          </a:p>
        </p:txBody>
      </p:sp>
      <p:sp>
        <p:nvSpPr>
          <p:cNvPr id="6" name="object 6"/>
          <p:cNvSpPr txBox="1"/>
          <p:nvPr/>
        </p:nvSpPr>
        <p:spPr>
          <a:xfrm>
            <a:off x="444525" y="5486321"/>
            <a:ext cx="1500505" cy="152414"/>
          </a:xfrm>
          <a:prstGeom prst="rect">
            <a:avLst/>
          </a:prstGeom>
        </p:spPr>
        <p:txBody>
          <a:bodyPr vert="horz" wrap="square" lIns="0" tIns="12700" rIns="0" bIns="0" rtlCol="0">
            <a:spAutoFit/>
          </a:bodyPr>
          <a:lstStyle/>
          <a:p>
            <a:pPr marL="12700">
              <a:lnSpc>
                <a:spcPts val="1200"/>
              </a:lnSpc>
              <a:spcBef>
                <a:spcPts val="100"/>
              </a:spcBef>
            </a:pPr>
            <a:r>
              <a:rPr lang="ja-JP" sz="950" b="1" dirty="0">
                <a:solidFill>
                  <a:srgbClr val="00764D"/>
                </a:solidFill>
                <a:latin typeface="Meiryo UI" panose="020B0604030504040204" pitchFamily="50" charset="-128"/>
                <a:ea typeface="Meiryo UI" panose="020B0604030504040204" pitchFamily="50" charset="-128"/>
                <a:cs typeface="Arial"/>
              </a:rPr>
              <a:t>高インカムの代替資産</a:t>
            </a:r>
          </a:p>
        </p:txBody>
      </p:sp>
      <p:sp>
        <p:nvSpPr>
          <p:cNvPr id="7" name="object 7"/>
          <p:cNvSpPr txBox="1"/>
          <p:nvPr/>
        </p:nvSpPr>
        <p:spPr>
          <a:xfrm>
            <a:off x="444524" y="5751389"/>
            <a:ext cx="2197507" cy="665375"/>
          </a:xfrm>
          <a:prstGeom prst="rect">
            <a:avLst/>
          </a:prstGeom>
        </p:spPr>
        <p:txBody>
          <a:bodyPr vert="horz" wrap="square" lIns="0" tIns="12700" rIns="0" bIns="0" rtlCol="0">
            <a:spAutoFit/>
          </a:bodyPr>
          <a:lstStyle/>
          <a:p>
            <a:pPr marL="215265" marR="5080" indent="-203200">
              <a:lnSpc>
                <a:spcPts val="1200"/>
              </a:lnSpc>
              <a:spcBef>
                <a:spcPts val="100"/>
              </a:spcBef>
              <a:buChar char="•"/>
              <a:tabLst>
                <a:tab pos="215265" algn="l"/>
                <a:tab pos="215900" algn="l"/>
              </a:tabLst>
            </a:pPr>
            <a:r>
              <a:rPr lang="ja-JP" sz="950" dirty="0">
                <a:solidFill>
                  <a:srgbClr val="231F20"/>
                </a:solidFill>
                <a:latin typeface="Meiryo UI" panose="020B0604030504040204" pitchFamily="50" charset="-128"/>
                <a:ea typeface="Meiryo UI" panose="020B0604030504040204" pitchFamily="50" charset="-128"/>
                <a:cs typeface="Arial"/>
              </a:rPr>
              <a:t>魅力的な直接利回りと歴史的に高いトータル・リターン</a:t>
            </a:r>
          </a:p>
          <a:p>
            <a:pPr marL="215265" marR="114935" indent="-203200">
              <a:lnSpc>
                <a:spcPts val="1200"/>
              </a:lnSpc>
              <a:spcBef>
                <a:spcPts val="395"/>
              </a:spcBef>
              <a:buChar char="•"/>
              <a:tabLst>
                <a:tab pos="215265" algn="l"/>
                <a:tab pos="215900" algn="l"/>
              </a:tabLst>
            </a:pPr>
            <a:r>
              <a:rPr lang="ja-JP" sz="950" dirty="0">
                <a:solidFill>
                  <a:srgbClr val="231F20"/>
                </a:solidFill>
                <a:latin typeface="Meiryo UI" panose="020B0604030504040204" pitchFamily="50" charset="-128"/>
                <a:ea typeface="Meiryo UI" panose="020B0604030504040204" pitchFamily="50" charset="-128"/>
                <a:cs typeface="Arial"/>
              </a:rPr>
              <a:t>主に景気感応度の低い投資適格の発行体による</a:t>
            </a:r>
            <a:r>
              <a:rPr lang="ja-JP" altLang="en-US" sz="950" dirty="0">
                <a:solidFill>
                  <a:srgbClr val="231F20"/>
                </a:solidFill>
                <a:latin typeface="Meiryo UI" panose="020B0604030504040204" pitchFamily="50" charset="-128"/>
                <a:ea typeface="Meiryo UI" panose="020B0604030504040204" pitchFamily="50" charset="-128"/>
                <a:cs typeface="Arial"/>
              </a:rPr>
              <a:t>、</a:t>
            </a:r>
            <a:r>
              <a:rPr lang="ja-JP" sz="950" dirty="0">
                <a:solidFill>
                  <a:srgbClr val="231F20"/>
                </a:solidFill>
                <a:latin typeface="Meiryo UI" panose="020B0604030504040204" pitchFamily="50" charset="-128"/>
                <a:ea typeface="Meiryo UI" panose="020B0604030504040204" pitchFamily="50" charset="-128"/>
                <a:cs typeface="Arial"/>
              </a:rPr>
              <a:t>総じて持続可能な分配</a:t>
            </a:r>
          </a:p>
        </p:txBody>
      </p:sp>
      <p:sp>
        <p:nvSpPr>
          <p:cNvPr id="8" name="object 8"/>
          <p:cNvSpPr txBox="1"/>
          <p:nvPr/>
        </p:nvSpPr>
        <p:spPr>
          <a:xfrm>
            <a:off x="2778379" y="5486200"/>
            <a:ext cx="2009139" cy="152414"/>
          </a:xfrm>
          <a:prstGeom prst="rect">
            <a:avLst/>
          </a:prstGeom>
        </p:spPr>
        <p:txBody>
          <a:bodyPr vert="horz" wrap="square" lIns="0" tIns="12700" rIns="0" bIns="0" rtlCol="0">
            <a:spAutoFit/>
          </a:bodyPr>
          <a:lstStyle/>
          <a:p>
            <a:pPr marL="12700">
              <a:lnSpc>
                <a:spcPts val="1200"/>
              </a:lnSpc>
              <a:spcBef>
                <a:spcPts val="100"/>
              </a:spcBef>
            </a:pPr>
            <a:r>
              <a:rPr lang="ja-JP" sz="950" b="1">
                <a:solidFill>
                  <a:srgbClr val="00764D"/>
                </a:solidFill>
                <a:latin typeface="Meiryo UI" panose="020B0604030504040204" pitchFamily="50" charset="-128"/>
                <a:ea typeface="Meiryo UI" panose="020B0604030504040204" pitchFamily="50" charset="-128"/>
                <a:cs typeface="Arial"/>
              </a:rPr>
              <a:t>債券ポートフォリオの補完</a:t>
            </a:r>
          </a:p>
        </p:txBody>
      </p:sp>
      <p:sp>
        <p:nvSpPr>
          <p:cNvPr id="9" name="object 9"/>
          <p:cNvSpPr txBox="1"/>
          <p:nvPr/>
        </p:nvSpPr>
        <p:spPr>
          <a:xfrm>
            <a:off x="2778379" y="5751269"/>
            <a:ext cx="2184400" cy="868764"/>
          </a:xfrm>
          <a:prstGeom prst="rect">
            <a:avLst/>
          </a:prstGeom>
        </p:spPr>
        <p:txBody>
          <a:bodyPr vert="horz" wrap="square" lIns="0" tIns="12700" rIns="0" bIns="0" rtlCol="0">
            <a:spAutoFit/>
          </a:bodyPr>
          <a:lstStyle/>
          <a:p>
            <a:pPr marL="215265" marR="5080" indent="-203200">
              <a:lnSpc>
                <a:spcPts val="1200"/>
              </a:lnSpc>
              <a:spcBef>
                <a:spcPts val="100"/>
              </a:spcBef>
              <a:buChar char="•"/>
              <a:tabLst>
                <a:tab pos="215265" algn="l"/>
                <a:tab pos="215900" algn="l"/>
              </a:tabLst>
            </a:pPr>
            <a:r>
              <a:rPr lang="ja-JP" sz="950" dirty="0">
                <a:solidFill>
                  <a:srgbClr val="231F20"/>
                </a:solidFill>
                <a:latin typeface="Meiryo UI" panose="020B0604030504040204" pitchFamily="50" charset="-128"/>
                <a:ea typeface="Meiryo UI" panose="020B0604030504040204" pitchFamily="50" charset="-128"/>
                <a:cs typeface="Arial"/>
              </a:rPr>
              <a:t>他の資産クラスとの歴史的に低い相関</a:t>
            </a:r>
          </a:p>
          <a:p>
            <a:pPr marL="215265" marR="52069" indent="-203200">
              <a:lnSpc>
                <a:spcPts val="1200"/>
              </a:lnSpc>
              <a:spcBef>
                <a:spcPts val="400"/>
              </a:spcBef>
              <a:buChar char="•"/>
              <a:tabLst>
                <a:tab pos="215265" algn="l"/>
                <a:tab pos="215900" algn="l"/>
              </a:tabLst>
            </a:pPr>
            <a:r>
              <a:rPr lang="ja-JP" sz="950" dirty="0">
                <a:solidFill>
                  <a:srgbClr val="231F20"/>
                </a:solidFill>
                <a:latin typeface="Meiryo UI" panose="020B0604030504040204" pitchFamily="50" charset="-128"/>
                <a:ea typeface="Meiryo UI" panose="020B0604030504040204" pitchFamily="50" charset="-128"/>
                <a:cs typeface="Arial"/>
              </a:rPr>
              <a:t>ポートフォリオのリスク調整後リターン</a:t>
            </a:r>
            <a:r>
              <a:rPr lang="ja-JP" altLang="en-US" sz="950" dirty="0">
                <a:solidFill>
                  <a:srgbClr val="231F20"/>
                </a:solidFill>
                <a:latin typeface="Meiryo UI" panose="020B0604030504040204" pitchFamily="50" charset="-128"/>
                <a:ea typeface="Meiryo UI" panose="020B0604030504040204" pitchFamily="50" charset="-128"/>
                <a:cs typeface="Arial"/>
              </a:rPr>
              <a:t>を</a:t>
            </a:r>
            <a:r>
              <a:rPr lang="ja-JP" sz="950" dirty="0">
                <a:solidFill>
                  <a:srgbClr val="231F20"/>
                </a:solidFill>
                <a:latin typeface="Meiryo UI" panose="020B0604030504040204" pitchFamily="50" charset="-128"/>
                <a:ea typeface="Meiryo UI" panose="020B0604030504040204" pitchFamily="50" charset="-128"/>
                <a:cs typeface="Arial"/>
              </a:rPr>
              <a:t>向上</a:t>
            </a:r>
            <a:r>
              <a:rPr lang="ja-JP" altLang="en-US" sz="950" dirty="0">
                <a:solidFill>
                  <a:srgbClr val="231F20"/>
                </a:solidFill>
                <a:latin typeface="Meiryo UI" panose="020B0604030504040204" pitchFamily="50" charset="-128"/>
                <a:ea typeface="Meiryo UI" panose="020B0604030504040204" pitchFamily="50" charset="-128"/>
                <a:cs typeface="Arial"/>
              </a:rPr>
              <a:t>させる</a:t>
            </a:r>
            <a:r>
              <a:rPr lang="ja-JP" sz="950" dirty="0">
                <a:solidFill>
                  <a:srgbClr val="231F20"/>
                </a:solidFill>
                <a:latin typeface="Meiryo UI" panose="020B0604030504040204" pitchFamily="50" charset="-128"/>
                <a:ea typeface="Meiryo UI" panose="020B0604030504040204" pitchFamily="50" charset="-128"/>
                <a:cs typeface="Arial"/>
              </a:rPr>
              <a:t>可能性</a:t>
            </a:r>
          </a:p>
          <a:p>
            <a:pPr marL="215265" marR="52069" indent="-203200">
              <a:lnSpc>
                <a:spcPts val="1200"/>
              </a:lnSpc>
              <a:spcBef>
                <a:spcPts val="400"/>
              </a:spcBef>
              <a:buChar char="•"/>
              <a:tabLst>
                <a:tab pos="215265" algn="l"/>
                <a:tab pos="215900" algn="l"/>
              </a:tabLst>
            </a:pPr>
            <a:r>
              <a:rPr lang="ja-JP" sz="950" dirty="0">
                <a:solidFill>
                  <a:srgbClr val="231F20"/>
                </a:solidFill>
                <a:latin typeface="Meiryo UI" panose="020B0604030504040204" pitchFamily="50" charset="-128"/>
                <a:ea typeface="Meiryo UI" panose="020B0604030504040204" pitchFamily="50" charset="-128"/>
                <a:cs typeface="Arial"/>
              </a:rPr>
              <a:t>ハイ・イールド債との潜在的に有効な組み合わせ</a:t>
            </a:r>
          </a:p>
        </p:txBody>
      </p:sp>
      <p:sp>
        <p:nvSpPr>
          <p:cNvPr id="10" name="object 10"/>
          <p:cNvSpPr txBox="1"/>
          <p:nvPr/>
        </p:nvSpPr>
        <p:spPr>
          <a:xfrm>
            <a:off x="5112232" y="5478478"/>
            <a:ext cx="1654810" cy="160108"/>
          </a:xfrm>
          <a:prstGeom prst="rect">
            <a:avLst/>
          </a:prstGeom>
        </p:spPr>
        <p:txBody>
          <a:bodyPr vert="horz" wrap="square" lIns="0" tIns="20320" rIns="0" bIns="0" rtlCol="0">
            <a:spAutoFit/>
          </a:bodyPr>
          <a:lstStyle/>
          <a:p>
            <a:pPr marL="12700">
              <a:lnSpc>
                <a:spcPts val="1200"/>
              </a:lnSpc>
              <a:spcBef>
                <a:spcPts val="160"/>
              </a:spcBef>
            </a:pPr>
            <a:r>
              <a:rPr lang="ja-JP" sz="950" b="1" dirty="0">
                <a:solidFill>
                  <a:srgbClr val="00764D"/>
                </a:solidFill>
                <a:latin typeface="Meiryo UI" panose="020B0604030504040204" pitchFamily="50" charset="-128"/>
                <a:ea typeface="Meiryo UI" panose="020B0604030504040204" pitchFamily="50" charset="-128"/>
                <a:cs typeface="Arial"/>
              </a:rPr>
              <a:t>リスク管理とアルファ創出</a:t>
            </a:r>
          </a:p>
        </p:txBody>
      </p:sp>
      <p:sp>
        <p:nvSpPr>
          <p:cNvPr id="11" name="object 11"/>
          <p:cNvSpPr txBox="1"/>
          <p:nvPr/>
        </p:nvSpPr>
        <p:spPr>
          <a:xfrm>
            <a:off x="5112232" y="5715000"/>
            <a:ext cx="2041525" cy="665375"/>
          </a:xfrm>
          <a:prstGeom prst="rect">
            <a:avLst/>
          </a:prstGeom>
        </p:spPr>
        <p:txBody>
          <a:bodyPr vert="horz" wrap="square" lIns="0" tIns="12700" rIns="0" bIns="0" rtlCol="0">
            <a:spAutoFit/>
          </a:bodyPr>
          <a:lstStyle/>
          <a:p>
            <a:pPr marL="215265" marR="42545" indent="-203200">
              <a:lnSpc>
                <a:spcPts val="1200"/>
              </a:lnSpc>
              <a:spcBef>
                <a:spcPts val="100"/>
              </a:spcBef>
              <a:buChar char="•"/>
              <a:tabLst>
                <a:tab pos="215265" algn="l"/>
                <a:tab pos="215900" algn="l"/>
              </a:tabLst>
            </a:pPr>
            <a:r>
              <a:rPr lang="ja-JP" sz="950" dirty="0">
                <a:solidFill>
                  <a:srgbClr val="231F20"/>
                </a:solidFill>
                <a:latin typeface="Meiryo UI" panose="020B0604030504040204" pitchFamily="50" charset="-128"/>
                <a:ea typeface="Meiryo UI" panose="020B0604030504040204" pitchFamily="50" charset="-128"/>
                <a:cs typeface="Arial"/>
              </a:rPr>
              <a:t>金利リスクの管理に役立つデュレーションの短い構造</a:t>
            </a:r>
          </a:p>
          <a:p>
            <a:pPr marL="215265" marR="5080" indent="-203200">
              <a:lnSpc>
                <a:spcPts val="1200"/>
              </a:lnSpc>
              <a:spcBef>
                <a:spcPts val="395"/>
              </a:spcBef>
              <a:buChar char="•"/>
              <a:tabLst>
                <a:tab pos="215265" algn="l"/>
                <a:tab pos="215900" algn="l"/>
              </a:tabLst>
            </a:pPr>
            <a:r>
              <a:rPr lang="ja-JP" sz="950" dirty="0">
                <a:solidFill>
                  <a:srgbClr val="231F20"/>
                </a:solidFill>
                <a:latin typeface="Meiryo UI" panose="020B0604030504040204" pitchFamily="50" charset="-128"/>
                <a:ea typeface="Meiryo UI" panose="020B0604030504040204" pitchFamily="50" charset="-128"/>
                <a:cs typeface="Arial"/>
              </a:rPr>
              <a:t>アクティブ運用マネージャーに投資機会をもたら</a:t>
            </a:r>
            <a:r>
              <a:rPr lang="ja-JP" altLang="en-US" sz="950" dirty="0">
                <a:solidFill>
                  <a:srgbClr val="231F20"/>
                </a:solidFill>
                <a:latin typeface="Meiryo UI" panose="020B0604030504040204" pitchFamily="50" charset="-128"/>
                <a:ea typeface="Meiryo UI" panose="020B0604030504040204" pitchFamily="50" charset="-128"/>
                <a:cs typeface="Arial"/>
              </a:rPr>
              <a:t>し得る</a:t>
            </a:r>
            <a:r>
              <a:rPr lang="ja-JP" sz="950" dirty="0">
                <a:solidFill>
                  <a:srgbClr val="231F20"/>
                </a:solidFill>
                <a:latin typeface="Meiryo UI" panose="020B0604030504040204" pitchFamily="50" charset="-128"/>
                <a:ea typeface="Meiryo UI" panose="020B0604030504040204" pitchFamily="50" charset="-128"/>
                <a:cs typeface="Arial"/>
              </a:rPr>
              <a:t>市場の非効率性</a:t>
            </a:r>
          </a:p>
        </p:txBody>
      </p:sp>
      <p:sp>
        <p:nvSpPr>
          <p:cNvPr id="12" name="object 12"/>
          <p:cNvSpPr/>
          <p:nvPr/>
        </p:nvSpPr>
        <p:spPr>
          <a:xfrm>
            <a:off x="467791" y="5311203"/>
            <a:ext cx="2174240" cy="0"/>
          </a:xfrm>
          <a:custGeom>
            <a:avLst/>
            <a:gdLst/>
            <a:ahLst/>
            <a:cxnLst/>
            <a:rect l="l" t="t" r="r" b="b"/>
            <a:pathLst>
              <a:path w="2174240">
                <a:moveTo>
                  <a:pt x="0" y="0"/>
                </a:moveTo>
                <a:lnTo>
                  <a:pt x="2173808" y="0"/>
                </a:lnTo>
              </a:path>
            </a:pathLst>
          </a:custGeom>
          <a:ln w="38100">
            <a:solidFill>
              <a:srgbClr val="00764D"/>
            </a:solidFill>
          </a:ln>
        </p:spPr>
        <p:txBody>
          <a:bodyPr wrap="square" lIns="0" tIns="0" rIns="0" bIns="0" rtlCol="0"/>
          <a:lstStyle/>
          <a:p>
            <a:endParaRPr/>
          </a:p>
        </p:txBody>
      </p:sp>
      <p:sp>
        <p:nvSpPr>
          <p:cNvPr id="13" name="object 13"/>
          <p:cNvSpPr/>
          <p:nvPr/>
        </p:nvSpPr>
        <p:spPr>
          <a:xfrm>
            <a:off x="2799295" y="5311203"/>
            <a:ext cx="2174240" cy="0"/>
          </a:xfrm>
          <a:custGeom>
            <a:avLst/>
            <a:gdLst/>
            <a:ahLst/>
            <a:cxnLst/>
            <a:rect l="l" t="t" r="r" b="b"/>
            <a:pathLst>
              <a:path w="2174240">
                <a:moveTo>
                  <a:pt x="0" y="0"/>
                </a:moveTo>
                <a:lnTo>
                  <a:pt x="2173808" y="0"/>
                </a:lnTo>
              </a:path>
            </a:pathLst>
          </a:custGeom>
          <a:ln w="38100">
            <a:solidFill>
              <a:srgbClr val="00764D"/>
            </a:solidFill>
          </a:ln>
        </p:spPr>
        <p:txBody>
          <a:bodyPr wrap="square" lIns="0" tIns="0" rIns="0" bIns="0" rtlCol="0"/>
          <a:lstStyle/>
          <a:p>
            <a:endParaRPr/>
          </a:p>
        </p:txBody>
      </p:sp>
      <p:sp>
        <p:nvSpPr>
          <p:cNvPr id="14" name="object 14"/>
          <p:cNvSpPr/>
          <p:nvPr/>
        </p:nvSpPr>
        <p:spPr>
          <a:xfrm>
            <a:off x="5141531" y="5311203"/>
            <a:ext cx="2174240" cy="0"/>
          </a:xfrm>
          <a:custGeom>
            <a:avLst/>
            <a:gdLst/>
            <a:ahLst/>
            <a:cxnLst/>
            <a:rect l="l" t="t" r="r" b="b"/>
            <a:pathLst>
              <a:path w="2174240">
                <a:moveTo>
                  <a:pt x="0" y="0"/>
                </a:moveTo>
                <a:lnTo>
                  <a:pt x="2173808" y="0"/>
                </a:lnTo>
              </a:path>
            </a:pathLst>
          </a:custGeom>
          <a:ln w="38100">
            <a:solidFill>
              <a:srgbClr val="00764D"/>
            </a:solidFill>
          </a:ln>
        </p:spPr>
        <p:txBody>
          <a:bodyPr wrap="square" lIns="0" tIns="0" rIns="0" bIns="0" rtlCol="0"/>
          <a:lstStyle/>
          <a:p>
            <a:endParaRPr/>
          </a:p>
        </p:txBody>
      </p:sp>
      <p:sp>
        <p:nvSpPr>
          <p:cNvPr id="15" name="object 15"/>
          <p:cNvSpPr txBox="1"/>
          <p:nvPr/>
        </p:nvSpPr>
        <p:spPr>
          <a:xfrm>
            <a:off x="1612899" y="7187397"/>
            <a:ext cx="5702872" cy="1377749"/>
          </a:xfrm>
          <a:prstGeom prst="rect">
            <a:avLst/>
          </a:prstGeom>
        </p:spPr>
        <p:txBody>
          <a:bodyPr vert="horz" wrap="square" lIns="0" tIns="78105" rIns="0" bIns="0" rtlCol="0">
            <a:spAutoFit/>
          </a:bodyPr>
          <a:lstStyle/>
          <a:p>
            <a:pPr marL="12700">
              <a:lnSpc>
                <a:spcPct val="100000"/>
              </a:lnSpc>
              <a:spcBef>
                <a:spcPts val="615"/>
              </a:spcBef>
            </a:pPr>
            <a:r>
              <a:rPr lang="ja-JP" sz="1200" b="1" dirty="0">
                <a:solidFill>
                  <a:srgbClr val="00764D"/>
                </a:solidFill>
                <a:latin typeface="Meiryo UI" panose="020B0604030504040204" pitchFamily="50" charset="-128"/>
                <a:ea typeface="Meiryo UI" panose="020B0604030504040204" pitchFamily="50" charset="-128"/>
                <a:cs typeface="Arial"/>
              </a:rPr>
              <a:t>高インカムの代替資産</a:t>
            </a:r>
          </a:p>
          <a:p>
            <a:pPr marL="12700" marR="5080">
              <a:lnSpc>
                <a:spcPts val="1200"/>
              </a:lnSpc>
              <a:spcBef>
                <a:spcPts val="350"/>
              </a:spcBef>
            </a:pPr>
            <a:r>
              <a:rPr lang="ja-JP" altLang="en-US" sz="950" dirty="0">
                <a:solidFill>
                  <a:srgbClr val="231F20"/>
                </a:solidFill>
                <a:latin typeface="Meiryo UI" panose="020B0604030504040204" pitchFamily="50" charset="-128"/>
                <a:ea typeface="Meiryo UI" panose="020B0604030504040204" pitchFamily="50" charset="-128"/>
                <a:cs typeface="Arial"/>
              </a:rPr>
              <a:t>足元</a:t>
            </a:r>
            <a:r>
              <a:rPr lang="ja-JP" sz="950" dirty="0">
                <a:solidFill>
                  <a:srgbClr val="231F20"/>
                </a:solidFill>
                <a:latin typeface="Meiryo UI" panose="020B0604030504040204" pitchFamily="50" charset="-128"/>
                <a:ea typeface="Meiryo UI" panose="020B0604030504040204" pitchFamily="50" charset="-128"/>
                <a:cs typeface="Arial"/>
              </a:rPr>
              <a:t>、債券投資家は前例のない課題に直面しています。世界各</a:t>
            </a:r>
            <a:r>
              <a:rPr lang="ja-JP" altLang="en-US" sz="950" dirty="0">
                <a:solidFill>
                  <a:srgbClr val="231F20"/>
                </a:solidFill>
                <a:latin typeface="Meiryo UI" panose="020B0604030504040204" pitchFamily="50" charset="-128"/>
                <a:ea typeface="Meiryo UI" panose="020B0604030504040204" pitchFamily="50" charset="-128"/>
                <a:cs typeface="Arial"/>
              </a:rPr>
              <a:t>国</a:t>
            </a:r>
            <a:r>
              <a:rPr lang="ja-JP" sz="950" dirty="0">
                <a:solidFill>
                  <a:srgbClr val="231F20"/>
                </a:solidFill>
                <a:latin typeface="Meiryo UI" panose="020B0604030504040204" pitchFamily="50" charset="-128"/>
                <a:ea typeface="Meiryo UI" panose="020B0604030504040204" pitchFamily="50" charset="-128"/>
                <a:cs typeface="Arial"/>
              </a:rPr>
              <a:t>の中央銀行が</a:t>
            </a:r>
            <a:r>
              <a:rPr lang="ja-JP" altLang="en-US" sz="950" dirty="0">
                <a:solidFill>
                  <a:srgbClr val="231F20"/>
                </a:solidFill>
                <a:latin typeface="Meiryo UI" panose="020B0604030504040204" pitchFamily="50" charset="-128"/>
                <a:ea typeface="Meiryo UI" panose="020B0604030504040204" pitchFamily="50" charset="-128"/>
                <a:cs typeface="Arial"/>
              </a:rPr>
              <a:t>、</a:t>
            </a:r>
            <a:r>
              <a:rPr lang="ja-JP" sz="950" dirty="0">
                <a:solidFill>
                  <a:srgbClr val="231F20"/>
                </a:solidFill>
                <a:latin typeface="Meiryo UI" panose="020B0604030504040204" pitchFamily="50" charset="-128"/>
                <a:ea typeface="Meiryo UI" panose="020B0604030504040204" pitchFamily="50" charset="-128"/>
                <a:cs typeface="Arial"/>
              </a:rPr>
              <a:t>インフレが過熱するまで</a:t>
            </a:r>
            <a:r>
              <a:rPr lang="ja-JP" altLang="en-US" sz="950" dirty="0">
                <a:solidFill>
                  <a:srgbClr val="231F20"/>
                </a:solidFill>
                <a:latin typeface="Meiryo UI" panose="020B0604030504040204" pitchFamily="50" charset="-128"/>
                <a:ea typeface="Meiryo UI" panose="020B0604030504040204" pitchFamily="50" charset="-128"/>
                <a:cs typeface="Arial"/>
              </a:rPr>
              <a:t>は引き締め策</a:t>
            </a:r>
            <a:r>
              <a:rPr lang="ja-JP" sz="950" dirty="0">
                <a:solidFill>
                  <a:srgbClr val="231F20"/>
                </a:solidFill>
                <a:latin typeface="Meiryo UI" panose="020B0604030504040204" pitchFamily="50" charset="-128"/>
                <a:ea typeface="Meiryo UI" panose="020B0604030504040204" pitchFamily="50" charset="-128"/>
                <a:cs typeface="Arial"/>
              </a:rPr>
              <a:t>を講じない姿勢を示しているなか、債券の利回りは低く、金利は低水準に留まると予想されます。一方で、各国政府は景気を浮揚させるために支出を増やしており、低金利に依存して当該支出を賄うための資金調達を行っていることから、債券利回りの上昇</a:t>
            </a:r>
            <a:r>
              <a:rPr lang="ja-JP" altLang="en-US" sz="950" dirty="0">
                <a:solidFill>
                  <a:srgbClr val="231F20"/>
                </a:solidFill>
                <a:latin typeface="Meiryo UI" panose="020B0604030504040204" pitchFamily="50" charset="-128"/>
                <a:ea typeface="Meiryo UI" panose="020B0604030504040204" pitchFamily="50" charset="-128"/>
                <a:cs typeface="Arial"/>
              </a:rPr>
              <a:t>または</a:t>
            </a:r>
            <a:r>
              <a:rPr lang="ja-JP" sz="950" dirty="0">
                <a:solidFill>
                  <a:srgbClr val="231F20"/>
                </a:solidFill>
                <a:latin typeface="Meiryo UI" panose="020B0604030504040204" pitchFamily="50" charset="-128"/>
                <a:ea typeface="Meiryo UI" panose="020B0604030504040204" pitchFamily="50" charset="-128"/>
                <a:cs typeface="Arial"/>
              </a:rPr>
              <a:t>インフレ率の上昇</a:t>
            </a:r>
            <a:r>
              <a:rPr lang="ja-JP" altLang="en-US" sz="950" dirty="0">
                <a:solidFill>
                  <a:srgbClr val="231F20"/>
                </a:solidFill>
                <a:latin typeface="Meiryo UI" panose="020B0604030504040204" pitchFamily="50" charset="-128"/>
                <a:ea typeface="Meiryo UI" panose="020B0604030504040204" pitchFamily="50" charset="-128"/>
                <a:cs typeface="Arial"/>
              </a:rPr>
              <a:t>、もしくは</a:t>
            </a:r>
            <a:r>
              <a:rPr lang="ja-JP" sz="950" dirty="0">
                <a:solidFill>
                  <a:srgbClr val="231F20"/>
                </a:solidFill>
                <a:latin typeface="Meiryo UI" panose="020B0604030504040204" pitchFamily="50" charset="-128"/>
                <a:ea typeface="Meiryo UI" panose="020B0604030504040204" pitchFamily="50" charset="-128"/>
                <a:cs typeface="Arial"/>
              </a:rPr>
              <a:t>その</a:t>
            </a:r>
            <a:r>
              <a:rPr lang="ja-JP" altLang="en-US" sz="950" dirty="0">
                <a:solidFill>
                  <a:srgbClr val="231F20"/>
                </a:solidFill>
                <a:latin typeface="Meiryo UI" panose="020B0604030504040204" pitchFamily="50" charset="-128"/>
                <a:ea typeface="Meiryo UI" panose="020B0604030504040204" pitchFamily="50" charset="-128"/>
                <a:cs typeface="Arial"/>
              </a:rPr>
              <a:t>両方</a:t>
            </a:r>
            <a:r>
              <a:rPr lang="ja-JP" sz="950" dirty="0">
                <a:solidFill>
                  <a:srgbClr val="231F20"/>
                </a:solidFill>
                <a:latin typeface="Meiryo UI" panose="020B0604030504040204" pitchFamily="50" charset="-128"/>
                <a:ea typeface="Meiryo UI" panose="020B0604030504040204" pitchFamily="50" charset="-128"/>
                <a:cs typeface="Arial"/>
              </a:rPr>
              <a:t>のリスクが高まっています。従来型の債券</a:t>
            </a:r>
            <a:r>
              <a:rPr lang="ja-JP" altLang="en-US" sz="950" dirty="0">
                <a:solidFill>
                  <a:srgbClr val="231F20"/>
                </a:solidFill>
                <a:latin typeface="Meiryo UI" panose="020B0604030504040204" pitchFamily="50" charset="-128"/>
                <a:ea typeface="Meiryo UI" panose="020B0604030504040204" pitchFamily="50" charset="-128"/>
                <a:cs typeface="Arial"/>
              </a:rPr>
              <a:t>以外の</a:t>
            </a:r>
            <a:r>
              <a:rPr lang="ja-JP" sz="950" dirty="0">
                <a:solidFill>
                  <a:srgbClr val="231F20"/>
                </a:solidFill>
                <a:latin typeface="Meiryo UI" panose="020B0604030504040204" pitchFamily="50" charset="-128"/>
                <a:ea typeface="Meiryo UI" panose="020B0604030504040204" pitchFamily="50" charset="-128"/>
                <a:cs typeface="Arial"/>
              </a:rPr>
              <a:t>投資先を検討している投資家にとって、ハイブリッド証券は、金利リスクの</a:t>
            </a:r>
            <a:r>
              <a:rPr lang="ja-JP" altLang="en-US" sz="950" dirty="0">
                <a:solidFill>
                  <a:srgbClr val="231F20"/>
                </a:solidFill>
                <a:latin typeface="Meiryo UI" panose="020B0604030504040204" pitchFamily="50" charset="-128"/>
                <a:ea typeface="Meiryo UI" panose="020B0604030504040204" pitchFamily="50" charset="-128"/>
                <a:cs typeface="Arial"/>
              </a:rPr>
              <a:t>抑制</a:t>
            </a:r>
            <a:r>
              <a:rPr lang="ja-JP" sz="950" dirty="0">
                <a:solidFill>
                  <a:srgbClr val="231F20"/>
                </a:solidFill>
                <a:latin typeface="Meiryo UI" panose="020B0604030504040204" pitchFamily="50" charset="-128"/>
                <a:ea typeface="Meiryo UI" panose="020B0604030504040204" pitchFamily="50" charset="-128"/>
                <a:cs typeface="Arial"/>
              </a:rPr>
              <a:t>に役立つ証券構造</a:t>
            </a:r>
            <a:r>
              <a:rPr lang="ja-JP" altLang="en-US" sz="950" dirty="0">
                <a:solidFill>
                  <a:srgbClr val="231F20"/>
                </a:solidFill>
                <a:latin typeface="Meiryo UI" panose="020B0604030504040204" pitchFamily="50" charset="-128"/>
                <a:ea typeface="Meiryo UI" panose="020B0604030504040204" pitchFamily="50" charset="-128"/>
                <a:cs typeface="Arial"/>
              </a:rPr>
              <a:t>を有しつつ</a:t>
            </a:r>
            <a:r>
              <a:rPr lang="ja-JP" sz="950" dirty="0">
                <a:solidFill>
                  <a:srgbClr val="231F20"/>
                </a:solidFill>
                <a:latin typeface="Meiryo UI" panose="020B0604030504040204" pitchFamily="50" charset="-128"/>
                <a:ea typeface="Meiryo UI" panose="020B0604030504040204" pitchFamily="50" charset="-128"/>
                <a:cs typeface="Arial"/>
              </a:rPr>
              <a:t>、主に景気感応度の低い企業へ</a:t>
            </a:r>
            <a:r>
              <a:rPr lang="ja-JP" altLang="en-US" sz="950" dirty="0">
                <a:solidFill>
                  <a:srgbClr val="231F20"/>
                </a:solidFill>
                <a:latin typeface="Meiryo UI" panose="020B0604030504040204" pitchFamily="50" charset="-128"/>
                <a:ea typeface="Meiryo UI" panose="020B0604030504040204" pitchFamily="50" charset="-128"/>
                <a:cs typeface="Arial"/>
              </a:rPr>
              <a:t>のエクスポージャーを取ることを通じて</a:t>
            </a:r>
            <a:r>
              <a:rPr lang="ja-JP" sz="950" dirty="0">
                <a:solidFill>
                  <a:srgbClr val="231F20"/>
                </a:solidFill>
                <a:latin typeface="Meiryo UI" panose="020B0604030504040204" pitchFamily="50" charset="-128"/>
                <a:ea typeface="Meiryo UI" panose="020B0604030504040204" pitchFamily="50" charset="-128"/>
                <a:cs typeface="Arial"/>
              </a:rPr>
              <a:t>、潜在的に高い利回り</a:t>
            </a:r>
            <a:r>
              <a:rPr lang="ja-JP" altLang="en-US" sz="950" dirty="0">
                <a:solidFill>
                  <a:srgbClr val="231F20"/>
                </a:solidFill>
                <a:latin typeface="Meiryo UI" panose="020B0604030504040204" pitchFamily="50" charset="-128"/>
                <a:ea typeface="Meiryo UI" panose="020B0604030504040204" pitchFamily="50" charset="-128"/>
                <a:cs typeface="Arial"/>
              </a:rPr>
              <a:t>と</a:t>
            </a:r>
            <a:r>
              <a:rPr lang="ja-JP" sz="950" dirty="0">
                <a:solidFill>
                  <a:srgbClr val="231F20"/>
                </a:solidFill>
                <a:latin typeface="Meiryo UI" panose="020B0604030504040204" pitchFamily="50" charset="-128"/>
                <a:ea typeface="Meiryo UI" panose="020B0604030504040204" pitchFamily="50" charset="-128"/>
                <a:cs typeface="Arial"/>
              </a:rPr>
              <a:t>分散効果</a:t>
            </a:r>
            <a:r>
              <a:rPr lang="ja-JP" altLang="en-US" sz="950" dirty="0">
                <a:solidFill>
                  <a:srgbClr val="231F20"/>
                </a:solidFill>
                <a:latin typeface="Meiryo UI" panose="020B0604030504040204" pitchFamily="50" charset="-128"/>
                <a:ea typeface="Meiryo UI" panose="020B0604030504040204" pitchFamily="50" charset="-128"/>
                <a:cs typeface="Arial"/>
              </a:rPr>
              <a:t>の両方を</a:t>
            </a:r>
            <a:r>
              <a:rPr lang="ja-JP" sz="950" dirty="0">
                <a:solidFill>
                  <a:srgbClr val="231F20"/>
                </a:solidFill>
                <a:latin typeface="Meiryo UI" panose="020B0604030504040204" pitchFamily="50" charset="-128"/>
                <a:ea typeface="Meiryo UI" panose="020B0604030504040204" pitchFamily="50" charset="-128"/>
                <a:cs typeface="Arial"/>
              </a:rPr>
              <a:t>もたらす魅力的な</a:t>
            </a:r>
            <a:r>
              <a:rPr lang="ja-JP" altLang="en-US" sz="950" dirty="0">
                <a:solidFill>
                  <a:srgbClr val="231F20"/>
                </a:solidFill>
                <a:latin typeface="Meiryo UI" panose="020B0604030504040204" pitchFamily="50" charset="-128"/>
                <a:ea typeface="Meiryo UI" panose="020B0604030504040204" pitchFamily="50" charset="-128"/>
                <a:cs typeface="Arial"/>
              </a:rPr>
              <a:t>ソリューション</a:t>
            </a:r>
            <a:r>
              <a:rPr lang="ja-JP" sz="950" dirty="0">
                <a:solidFill>
                  <a:srgbClr val="231F20"/>
                </a:solidFill>
                <a:latin typeface="Meiryo UI" panose="020B0604030504040204" pitchFamily="50" charset="-128"/>
                <a:ea typeface="Meiryo UI" panose="020B0604030504040204" pitchFamily="50" charset="-128"/>
                <a:cs typeface="Arial"/>
              </a:rPr>
              <a:t>を提供することができます。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235418" y="9554475"/>
            <a:ext cx="92710" cy="170180"/>
          </a:xfrm>
          <a:prstGeom prst="rect">
            <a:avLst/>
          </a:prstGeom>
        </p:spPr>
        <p:txBody>
          <a:bodyPr vert="horz" wrap="square" lIns="0" tIns="12700" rIns="0" bIns="0" rtlCol="0">
            <a:spAutoFit/>
          </a:bodyPr>
          <a:lstStyle/>
          <a:p>
            <a:pPr marL="12700">
              <a:lnSpc>
                <a:spcPct val="100000"/>
              </a:lnSpc>
              <a:spcBef>
                <a:spcPts val="100"/>
              </a:spcBef>
            </a:pPr>
            <a:r>
              <a:rPr lang="ja-JP" sz="950" b="1">
                <a:solidFill>
                  <a:srgbClr val="7A7A71"/>
                </a:solidFill>
                <a:latin typeface="Arial"/>
                <a:ea typeface="MS Mincho"/>
                <a:cs typeface="Arial"/>
              </a:rPr>
              <a:t>3</a:t>
            </a:r>
          </a:p>
        </p:txBody>
      </p:sp>
      <p:graphicFrame>
        <p:nvGraphicFramePr>
          <p:cNvPr id="4" name="object 4"/>
          <p:cNvGraphicFramePr>
            <a:graphicFrameLocks noGrp="1"/>
          </p:cNvGraphicFramePr>
          <p:nvPr>
            <p:extLst>
              <p:ext uri="{D42A27DB-BD31-4B8C-83A1-F6EECF244321}">
                <p14:modId xmlns:p14="http://schemas.microsoft.com/office/powerpoint/2010/main" val="1846752268"/>
              </p:ext>
            </p:extLst>
          </p:nvPr>
        </p:nvGraphicFramePr>
        <p:xfrm>
          <a:off x="454025" y="6483629"/>
          <a:ext cx="6851650" cy="2275878"/>
        </p:xfrm>
        <a:graphic>
          <a:graphicData uri="http://schemas.openxmlformats.org/drawingml/2006/table">
            <a:tbl>
              <a:tblPr firstRow="1" bandRow="1">
                <a:tableStyleId>{2D5ABB26-0587-4C30-8999-92F81FD0307C}</a:tableStyleId>
              </a:tblPr>
              <a:tblGrid>
                <a:gridCol w="1295400">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361950">
                  <a:extLst>
                    <a:ext uri="{9D8B030D-6E8A-4147-A177-3AD203B41FA5}">
                      <a16:colId xmlns:a16="http://schemas.microsoft.com/office/drawing/2014/main" val="20002"/>
                    </a:ext>
                  </a:extLst>
                </a:gridCol>
                <a:gridCol w="361950">
                  <a:extLst>
                    <a:ext uri="{9D8B030D-6E8A-4147-A177-3AD203B41FA5}">
                      <a16:colId xmlns:a16="http://schemas.microsoft.com/office/drawing/2014/main" val="20003"/>
                    </a:ext>
                  </a:extLst>
                </a:gridCol>
                <a:gridCol w="361950">
                  <a:extLst>
                    <a:ext uri="{9D8B030D-6E8A-4147-A177-3AD203B41FA5}">
                      <a16:colId xmlns:a16="http://schemas.microsoft.com/office/drawing/2014/main" val="20004"/>
                    </a:ext>
                  </a:extLst>
                </a:gridCol>
                <a:gridCol w="361950">
                  <a:extLst>
                    <a:ext uri="{9D8B030D-6E8A-4147-A177-3AD203B41FA5}">
                      <a16:colId xmlns:a16="http://schemas.microsoft.com/office/drawing/2014/main" val="20005"/>
                    </a:ext>
                  </a:extLst>
                </a:gridCol>
                <a:gridCol w="361950">
                  <a:extLst>
                    <a:ext uri="{9D8B030D-6E8A-4147-A177-3AD203B41FA5}">
                      <a16:colId xmlns:a16="http://schemas.microsoft.com/office/drawing/2014/main" val="20006"/>
                    </a:ext>
                  </a:extLst>
                </a:gridCol>
                <a:gridCol w="361950">
                  <a:extLst>
                    <a:ext uri="{9D8B030D-6E8A-4147-A177-3AD203B41FA5}">
                      <a16:colId xmlns:a16="http://schemas.microsoft.com/office/drawing/2014/main" val="20007"/>
                    </a:ext>
                  </a:extLst>
                </a:gridCol>
                <a:gridCol w="361950">
                  <a:extLst>
                    <a:ext uri="{9D8B030D-6E8A-4147-A177-3AD203B41FA5}">
                      <a16:colId xmlns:a16="http://schemas.microsoft.com/office/drawing/2014/main" val="20008"/>
                    </a:ext>
                  </a:extLst>
                </a:gridCol>
                <a:gridCol w="361950">
                  <a:extLst>
                    <a:ext uri="{9D8B030D-6E8A-4147-A177-3AD203B41FA5}">
                      <a16:colId xmlns:a16="http://schemas.microsoft.com/office/drawing/2014/main" val="20009"/>
                    </a:ext>
                  </a:extLst>
                </a:gridCol>
                <a:gridCol w="361950">
                  <a:extLst>
                    <a:ext uri="{9D8B030D-6E8A-4147-A177-3AD203B41FA5}">
                      <a16:colId xmlns:a16="http://schemas.microsoft.com/office/drawing/2014/main" val="20010"/>
                    </a:ext>
                  </a:extLst>
                </a:gridCol>
                <a:gridCol w="361950">
                  <a:extLst>
                    <a:ext uri="{9D8B030D-6E8A-4147-A177-3AD203B41FA5}">
                      <a16:colId xmlns:a16="http://schemas.microsoft.com/office/drawing/2014/main" val="20011"/>
                    </a:ext>
                  </a:extLst>
                </a:gridCol>
                <a:gridCol w="361950">
                  <a:extLst>
                    <a:ext uri="{9D8B030D-6E8A-4147-A177-3AD203B41FA5}">
                      <a16:colId xmlns:a16="http://schemas.microsoft.com/office/drawing/2014/main" val="20012"/>
                    </a:ext>
                  </a:extLst>
                </a:gridCol>
                <a:gridCol w="361950">
                  <a:extLst>
                    <a:ext uri="{9D8B030D-6E8A-4147-A177-3AD203B41FA5}">
                      <a16:colId xmlns:a16="http://schemas.microsoft.com/office/drawing/2014/main" val="20013"/>
                    </a:ext>
                  </a:extLst>
                </a:gridCol>
                <a:gridCol w="381000">
                  <a:extLst>
                    <a:ext uri="{9D8B030D-6E8A-4147-A177-3AD203B41FA5}">
                      <a16:colId xmlns:a16="http://schemas.microsoft.com/office/drawing/2014/main" val="20014"/>
                    </a:ext>
                  </a:extLst>
                </a:gridCol>
                <a:gridCol w="361950">
                  <a:extLst>
                    <a:ext uri="{9D8B030D-6E8A-4147-A177-3AD203B41FA5}">
                      <a16:colId xmlns:a16="http://schemas.microsoft.com/office/drawing/2014/main" val="20015"/>
                    </a:ext>
                  </a:extLst>
                </a:gridCol>
              </a:tblGrid>
              <a:tr h="203200">
                <a:tc rowSpan="2" gridSpan="2">
                  <a:txBody>
                    <a:bodyPr/>
                    <a:lstStyle/>
                    <a:p>
                      <a:pPr algn="l" rtl="0">
                        <a:lnSpc>
                          <a:spcPct val="100000"/>
                        </a:lnSpc>
                        <a:spcBef>
                          <a:spcPts val="45"/>
                        </a:spcBef>
                      </a:pPr>
                      <a:endParaRPr sz="950" spc="0" baseline="0" dirty="0">
                        <a:latin typeface="Arial Narrow" panose="020B0606020202030204" pitchFamily="34" charset="0"/>
                        <a:ea typeface="Meiryo UI" panose="020B0604030504040204" pitchFamily="50" charset="-128"/>
                        <a:cs typeface="Times New Roman"/>
                      </a:endParaRPr>
                    </a:p>
                    <a:p>
                      <a:pPr marL="1322705" marR="19685" indent="-635" algn="ctr">
                        <a:lnSpc>
                          <a:spcPts val="800"/>
                        </a:lnSpc>
                      </a:pPr>
                      <a:r>
                        <a:rPr lang="ja-JP" sz="800" b="1" baseline="0" dirty="0">
                          <a:solidFill>
                            <a:srgbClr val="231F20"/>
                          </a:solidFill>
                          <a:latin typeface="Arial Narrow" panose="020B0606020202030204" pitchFamily="34" charset="0"/>
                          <a:ea typeface="Meiryo UI" panose="020B0604030504040204" pitchFamily="50" charset="-128"/>
                          <a:cs typeface="Arial"/>
                        </a:rPr>
                        <a:t>平均リターン 2010～2020年</a:t>
                      </a:r>
                    </a:p>
                  </a:txBody>
                  <a:tcPr marL="0" marR="0" marT="5715" marB="0">
                    <a:lnR w="6350">
                      <a:solidFill>
                        <a:srgbClr val="BCBEC0"/>
                      </a:solidFill>
                      <a:prstDash val="solid"/>
                    </a:lnR>
                    <a:lnB w="3175">
                      <a:solidFill>
                        <a:srgbClr val="231F20"/>
                      </a:solidFill>
                      <a:prstDash val="solid"/>
                    </a:lnB>
                  </a:tcPr>
                </a:tc>
                <a:tc rowSpan="2" hMerge="1">
                  <a:txBody>
                    <a:bodyPr/>
                    <a:lstStyle/>
                    <a:p>
                      <a:endParaRPr/>
                    </a:p>
                  </a:txBody>
                  <a:tcPr marL="0" marR="0" marT="0" marB="0"/>
                </a:tc>
                <a:tc gridSpan="11">
                  <a:txBody>
                    <a:bodyPr/>
                    <a:lstStyle/>
                    <a:p>
                      <a:pPr algn="ctr">
                        <a:lnSpc>
                          <a:spcPct val="100000"/>
                        </a:lnSpc>
                        <a:spcBef>
                          <a:spcPts val="400"/>
                        </a:spcBef>
                      </a:pPr>
                      <a:r>
                        <a:rPr lang="ja-JP" altLang="en-US" sz="800" b="1" i="1" baseline="0" dirty="0">
                          <a:solidFill>
                            <a:srgbClr val="00764D"/>
                          </a:solidFill>
                          <a:latin typeface="Arial Narrow" panose="020B0606020202030204" pitchFamily="34" charset="0"/>
                          <a:ea typeface="Meiryo UI" panose="020B0604030504040204" pitchFamily="50" charset="-128"/>
                          <a:cs typeface="Calibri"/>
                        </a:rPr>
                        <a:t>世界金融</a:t>
                      </a:r>
                      <a:r>
                        <a:rPr lang="ja-JP" sz="800" b="1" i="1" baseline="0" dirty="0">
                          <a:solidFill>
                            <a:srgbClr val="00764D"/>
                          </a:solidFill>
                          <a:latin typeface="Arial Narrow" panose="020B0606020202030204" pitchFamily="34" charset="0"/>
                          <a:ea typeface="Meiryo UI" panose="020B0604030504040204" pitchFamily="50" charset="-128"/>
                          <a:cs typeface="Calibri"/>
                        </a:rPr>
                        <a:t>危機後</a:t>
                      </a:r>
                    </a:p>
                  </a:txBody>
                  <a:tcPr marL="0" marR="0" marT="50800" marB="0">
                    <a:lnL w="6350">
                      <a:solidFill>
                        <a:srgbClr val="BCBEC0"/>
                      </a:solidFill>
                      <a:prstDash val="solid"/>
                    </a:lnL>
                    <a:lnR w="6350">
                      <a:solidFill>
                        <a:srgbClr val="BCBEC0"/>
                      </a:solidFill>
                      <a:prstDash val="solid"/>
                    </a:lnR>
                    <a:lnT w="3175">
                      <a:solidFill>
                        <a:srgbClr val="231F20"/>
                      </a:solidFill>
                      <a:prstDash val="solid"/>
                    </a:lnT>
                    <a:lnB w="3175">
                      <a:solidFill>
                        <a:srgbClr val="BCBEC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marL="143510">
                        <a:lnSpc>
                          <a:spcPct val="100000"/>
                        </a:lnSpc>
                        <a:spcBef>
                          <a:spcPts val="400"/>
                        </a:spcBef>
                      </a:pPr>
                      <a:r>
                        <a:rPr lang="ja-JP" sz="800" b="1" i="1" baseline="0">
                          <a:solidFill>
                            <a:srgbClr val="00764D"/>
                          </a:solidFill>
                          <a:latin typeface="Arial Narrow" panose="020B0606020202030204" pitchFamily="34" charset="0"/>
                          <a:ea typeface="Meiryo UI" panose="020B0604030504040204" pitchFamily="50" charset="-128"/>
                          <a:cs typeface="Calibri"/>
                        </a:rPr>
                        <a:t>危機時および危機前</a:t>
                      </a:r>
                    </a:p>
                  </a:txBody>
                  <a:tcPr marL="0" marR="0" marT="50800" marB="0">
                    <a:lnL w="6350">
                      <a:solidFill>
                        <a:srgbClr val="BCBEC0"/>
                      </a:solidFill>
                      <a:prstDash val="solid"/>
                    </a:lnL>
                    <a:lnT w="3175">
                      <a:solidFill>
                        <a:srgbClr val="231F20"/>
                      </a:solidFill>
                      <a:prstDash val="solid"/>
                    </a:lnT>
                    <a:lnB w="3175">
                      <a:solidFill>
                        <a:srgbClr val="BCBEC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76961">
                <a:tc gridSpan="2" vMerge="1">
                  <a:txBody>
                    <a:bodyPr/>
                    <a:lstStyle/>
                    <a:p>
                      <a:endParaRPr/>
                    </a:p>
                  </a:txBody>
                  <a:tcPr marL="0" marR="0" marT="5715" marB="0">
                    <a:lnR w="6350">
                      <a:solidFill>
                        <a:srgbClr val="BCBEC0"/>
                      </a:solidFill>
                      <a:prstDash val="solid"/>
                    </a:lnR>
                    <a:lnB w="3175">
                      <a:solidFill>
                        <a:srgbClr val="231F20"/>
                      </a:solidFill>
                      <a:prstDash val="solid"/>
                    </a:lnB>
                  </a:tcPr>
                </a:tc>
                <a:tc hMerge="1" vMerge="1">
                  <a:txBody>
                    <a:bodyPr/>
                    <a:lstStyle/>
                    <a:p>
                      <a:endParaRPr/>
                    </a:p>
                  </a:txBody>
                  <a:tcPr marL="0" marR="0" marT="0" marB="0"/>
                </a:tc>
                <a:tc>
                  <a:txBody>
                    <a:bodyPr/>
                    <a:lstStyle/>
                    <a:p>
                      <a:pPr marL="88900" marR="81280" indent="8255">
                        <a:lnSpc>
                          <a:spcPts val="800"/>
                        </a:lnSpc>
                        <a:spcBef>
                          <a:spcPts val="340"/>
                        </a:spcBef>
                      </a:pPr>
                      <a:r>
                        <a:rPr lang="en-US" altLang="ja-JP" sz="800" b="1" baseline="0" dirty="0">
                          <a:solidFill>
                            <a:srgbClr val="231F20"/>
                          </a:solidFill>
                          <a:latin typeface="Arial Narrow" panose="020B0606020202030204" pitchFamily="34" charset="0"/>
                          <a:ea typeface="Meiryo UI" panose="020B0604030504040204" pitchFamily="50" charset="-128"/>
                          <a:cs typeface="Arial"/>
                        </a:rPr>
                        <a:t>YTD</a:t>
                      </a:r>
                      <a:r>
                        <a:rPr lang="ja-JP" sz="800" b="1" baseline="0" dirty="0">
                          <a:solidFill>
                            <a:srgbClr val="231F20"/>
                          </a:solidFill>
                          <a:latin typeface="Arial Narrow" panose="020B0606020202030204" pitchFamily="34" charset="0"/>
                          <a:ea typeface="Meiryo UI" panose="020B0604030504040204" pitchFamily="50" charset="-128"/>
                          <a:cs typeface="Arial"/>
                        </a:rPr>
                        <a:t>2020</a:t>
                      </a:r>
                    </a:p>
                  </a:txBody>
                  <a:tcPr marL="0" marR="0" marT="43180" marB="0">
                    <a:lnL w="6350">
                      <a:solidFill>
                        <a:srgbClr val="BCBEC0"/>
                      </a:solidFill>
                      <a:prstDash val="solid"/>
                    </a:lnL>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marR="81915" algn="r">
                        <a:lnSpc>
                          <a:spcPct val="100000"/>
                        </a:lnSpc>
                      </a:pPr>
                      <a:r>
                        <a:rPr lang="ja-JP" sz="800" b="1" baseline="0" dirty="0">
                          <a:solidFill>
                            <a:srgbClr val="231F20"/>
                          </a:solidFill>
                          <a:latin typeface="Arial Narrow" panose="020B0606020202030204" pitchFamily="34" charset="0"/>
                          <a:ea typeface="Meiryo UI" panose="020B0604030504040204" pitchFamily="50" charset="-128"/>
                          <a:cs typeface="Arial"/>
                        </a:rPr>
                        <a:t>2019</a:t>
                      </a:r>
                    </a:p>
                  </a:txBody>
                  <a:tcPr marL="0" marR="0" marT="0" marB="0">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algn="ctr">
                        <a:lnSpc>
                          <a:spcPct val="100000"/>
                        </a:lnSpc>
                      </a:pPr>
                      <a:r>
                        <a:rPr lang="ja-JP" sz="800" b="1" baseline="0" dirty="0">
                          <a:solidFill>
                            <a:srgbClr val="231F20"/>
                          </a:solidFill>
                          <a:latin typeface="Arial Narrow" panose="020B0606020202030204" pitchFamily="34" charset="0"/>
                          <a:ea typeface="Meiryo UI" panose="020B0604030504040204" pitchFamily="50" charset="-128"/>
                          <a:cs typeface="Arial"/>
                        </a:rPr>
                        <a:t>2018</a:t>
                      </a:r>
                    </a:p>
                  </a:txBody>
                  <a:tcPr marL="0" marR="0" marT="0" marB="0">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marR="80645" algn="r">
                        <a:lnSpc>
                          <a:spcPct val="100000"/>
                        </a:lnSpc>
                      </a:pPr>
                      <a:r>
                        <a:rPr lang="ja-JP" sz="800" b="1" baseline="0" dirty="0">
                          <a:solidFill>
                            <a:srgbClr val="231F20"/>
                          </a:solidFill>
                          <a:latin typeface="Arial Narrow" panose="020B0606020202030204" pitchFamily="34" charset="0"/>
                          <a:ea typeface="Meiryo UI" panose="020B0604030504040204" pitchFamily="50" charset="-128"/>
                          <a:cs typeface="Arial"/>
                        </a:rPr>
                        <a:t>2017</a:t>
                      </a:r>
                    </a:p>
                  </a:txBody>
                  <a:tcPr marL="0" marR="0" marT="0" marB="0">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marR="80645" algn="r">
                        <a:lnSpc>
                          <a:spcPct val="100000"/>
                        </a:lnSpc>
                      </a:pPr>
                      <a:r>
                        <a:rPr lang="ja-JP" sz="800" b="1" baseline="0" dirty="0">
                          <a:solidFill>
                            <a:srgbClr val="231F20"/>
                          </a:solidFill>
                          <a:latin typeface="Arial Narrow" panose="020B0606020202030204" pitchFamily="34" charset="0"/>
                          <a:ea typeface="Meiryo UI" panose="020B0604030504040204" pitchFamily="50" charset="-128"/>
                          <a:cs typeface="Arial"/>
                        </a:rPr>
                        <a:t>2016</a:t>
                      </a:r>
                    </a:p>
                  </a:txBody>
                  <a:tcPr marL="0" marR="0" marT="0" marB="0">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algn="ctr">
                        <a:lnSpc>
                          <a:spcPct val="100000"/>
                        </a:lnSpc>
                      </a:pPr>
                      <a:r>
                        <a:rPr lang="ja-JP" sz="800" b="1" baseline="0" dirty="0">
                          <a:solidFill>
                            <a:srgbClr val="231F20"/>
                          </a:solidFill>
                          <a:latin typeface="Arial Narrow" panose="020B0606020202030204" pitchFamily="34" charset="0"/>
                          <a:ea typeface="Meiryo UI" panose="020B0604030504040204" pitchFamily="50" charset="-128"/>
                          <a:cs typeface="Arial"/>
                        </a:rPr>
                        <a:t>2015</a:t>
                      </a:r>
                    </a:p>
                  </a:txBody>
                  <a:tcPr marL="0" marR="0" marT="0" marB="0">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marR="80645" algn="r">
                        <a:lnSpc>
                          <a:spcPct val="100000"/>
                        </a:lnSpc>
                      </a:pPr>
                      <a:r>
                        <a:rPr lang="ja-JP" sz="800" b="1" baseline="0">
                          <a:solidFill>
                            <a:srgbClr val="231F20"/>
                          </a:solidFill>
                          <a:latin typeface="Arial Narrow" panose="020B0606020202030204" pitchFamily="34" charset="0"/>
                          <a:ea typeface="Meiryo UI" panose="020B0604030504040204" pitchFamily="50" charset="-128"/>
                          <a:cs typeface="Arial"/>
                        </a:rPr>
                        <a:t>2014</a:t>
                      </a:r>
                    </a:p>
                  </a:txBody>
                  <a:tcPr marL="0" marR="0" marT="0" marB="0">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marR="80645" algn="r">
                        <a:lnSpc>
                          <a:spcPct val="100000"/>
                        </a:lnSpc>
                      </a:pPr>
                      <a:r>
                        <a:rPr lang="ja-JP" sz="800" b="1" baseline="0">
                          <a:solidFill>
                            <a:srgbClr val="231F20"/>
                          </a:solidFill>
                          <a:latin typeface="Arial Narrow" panose="020B0606020202030204" pitchFamily="34" charset="0"/>
                          <a:ea typeface="Meiryo UI" panose="020B0604030504040204" pitchFamily="50" charset="-128"/>
                          <a:cs typeface="Arial"/>
                        </a:rPr>
                        <a:t>2013</a:t>
                      </a:r>
                    </a:p>
                  </a:txBody>
                  <a:tcPr marL="0" marR="0" marT="0" marB="0">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marL="635" algn="ctr">
                        <a:lnSpc>
                          <a:spcPct val="100000"/>
                        </a:lnSpc>
                      </a:pPr>
                      <a:r>
                        <a:rPr lang="ja-JP" sz="800" b="1" baseline="0">
                          <a:solidFill>
                            <a:srgbClr val="231F20"/>
                          </a:solidFill>
                          <a:latin typeface="Arial Narrow" panose="020B0606020202030204" pitchFamily="34" charset="0"/>
                          <a:ea typeface="Meiryo UI" panose="020B0604030504040204" pitchFamily="50" charset="-128"/>
                          <a:cs typeface="Arial"/>
                        </a:rPr>
                        <a:t>2012</a:t>
                      </a:r>
                    </a:p>
                  </a:txBody>
                  <a:tcPr marL="0" marR="0" marT="0" marB="0">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marR="80645" algn="r">
                        <a:lnSpc>
                          <a:spcPct val="100000"/>
                        </a:lnSpc>
                      </a:pPr>
                      <a:r>
                        <a:rPr lang="ja-JP" sz="800" b="1" baseline="0" dirty="0">
                          <a:solidFill>
                            <a:srgbClr val="231F20"/>
                          </a:solidFill>
                          <a:latin typeface="Arial Narrow" panose="020B0606020202030204" pitchFamily="34" charset="0"/>
                          <a:ea typeface="Meiryo UI" panose="020B0604030504040204" pitchFamily="50" charset="-128"/>
                          <a:cs typeface="Arial"/>
                        </a:rPr>
                        <a:t>2011</a:t>
                      </a:r>
                    </a:p>
                  </a:txBody>
                  <a:tcPr marL="0" marR="0" marT="0" marB="0">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marL="635" algn="ctr">
                        <a:lnSpc>
                          <a:spcPct val="100000"/>
                        </a:lnSpc>
                      </a:pPr>
                      <a:r>
                        <a:rPr lang="ja-JP" sz="800" b="1" baseline="0">
                          <a:solidFill>
                            <a:srgbClr val="231F20"/>
                          </a:solidFill>
                          <a:latin typeface="Arial Narrow" panose="020B0606020202030204" pitchFamily="34" charset="0"/>
                          <a:ea typeface="Meiryo UI" panose="020B0604030504040204" pitchFamily="50" charset="-128"/>
                          <a:cs typeface="Arial"/>
                        </a:rPr>
                        <a:t>2010</a:t>
                      </a:r>
                    </a:p>
                  </a:txBody>
                  <a:tcPr marL="0" marR="0" marT="0" marB="0">
                    <a:lnR w="6350">
                      <a:solidFill>
                        <a:srgbClr val="BCBEC0"/>
                      </a:solidFill>
                      <a:prstDash val="solid"/>
                    </a:lnR>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marR="80645" algn="r">
                        <a:lnSpc>
                          <a:spcPct val="100000"/>
                        </a:lnSpc>
                      </a:pPr>
                      <a:r>
                        <a:rPr lang="ja-JP" sz="800" b="1" baseline="0" dirty="0">
                          <a:solidFill>
                            <a:srgbClr val="231F20"/>
                          </a:solidFill>
                          <a:latin typeface="Arial Narrow" panose="020B0606020202030204" pitchFamily="34" charset="0"/>
                          <a:ea typeface="Meiryo UI" panose="020B0604030504040204" pitchFamily="50" charset="-128"/>
                          <a:cs typeface="Arial"/>
                        </a:rPr>
                        <a:t>2009</a:t>
                      </a:r>
                    </a:p>
                  </a:txBody>
                  <a:tcPr marL="0" marR="0" marT="0" marB="0">
                    <a:lnL w="6350">
                      <a:solidFill>
                        <a:srgbClr val="BCBEC0"/>
                      </a:solidFill>
                      <a:prstDash val="solid"/>
                    </a:lnL>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marL="635" algn="ctr">
                        <a:lnSpc>
                          <a:spcPct val="100000"/>
                        </a:lnSpc>
                      </a:pPr>
                      <a:r>
                        <a:rPr lang="ja-JP" sz="800" b="1" baseline="0" dirty="0">
                          <a:solidFill>
                            <a:srgbClr val="231F20"/>
                          </a:solidFill>
                          <a:latin typeface="Arial Narrow" panose="020B0606020202030204" pitchFamily="34" charset="0"/>
                          <a:ea typeface="Meiryo UI" panose="020B0604030504040204" pitchFamily="50" charset="-128"/>
                          <a:cs typeface="Arial"/>
                        </a:rPr>
                        <a:t>2008</a:t>
                      </a:r>
                    </a:p>
                  </a:txBody>
                  <a:tcPr marL="0" marR="0" marT="0" marB="0">
                    <a:lnT w="3175">
                      <a:solidFill>
                        <a:srgbClr val="BCBEC0"/>
                      </a:solidFill>
                      <a:prstDash val="solid"/>
                    </a:lnT>
                    <a:lnB w="3175">
                      <a:solidFill>
                        <a:srgbClr val="231F20"/>
                      </a:solidFill>
                      <a:prstDash val="solid"/>
                    </a:lnB>
                  </a:tcPr>
                </a:tc>
                <a:tc>
                  <a:txBody>
                    <a:bodyPr/>
                    <a:lstStyle/>
                    <a:p>
                      <a:pPr algn="l" rtl="0">
                        <a:lnSpc>
                          <a:spcPct val="100000"/>
                        </a:lnSpc>
                      </a:pPr>
                      <a:endParaRPr sz="850" spc="0" baseline="0" dirty="0">
                        <a:latin typeface="Arial Narrow" panose="020B0606020202030204" pitchFamily="34" charset="0"/>
                        <a:ea typeface="Meiryo UI" panose="020B0604030504040204" pitchFamily="50" charset="-128"/>
                        <a:cs typeface="Times New Roman"/>
                      </a:endParaRPr>
                    </a:p>
                    <a:p>
                      <a:pPr marR="80645" algn="r">
                        <a:lnSpc>
                          <a:spcPct val="100000"/>
                        </a:lnSpc>
                      </a:pPr>
                      <a:r>
                        <a:rPr lang="ja-JP" sz="800" b="1" baseline="0" dirty="0">
                          <a:solidFill>
                            <a:srgbClr val="231F20"/>
                          </a:solidFill>
                          <a:latin typeface="Arial Narrow" panose="020B0606020202030204" pitchFamily="34" charset="0"/>
                          <a:ea typeface="Meiryo UI" panose="020B0604030504040204" pitchFamily="50" charset="-128"/>
                          <a:cs typeface="Arial"/>
                        </a:rPr>
                        <a:t>2007</a:t>
                      </a:r>
                    </a:p>
                  </a:txBody>
                  <a:tcPr marL="0" marR="0" marT="0" marB="0">
                    <a:lnT w="3175">
                      <a:solidFill>
                        <a:srgbClr val="BCBEC0"/>
                      </a:solidFill>
                      <a:prstDash val="solid"/>
                    </a:lnT>
                    <a:lnB w="3175">
                      <a:solidFill>
                        <a:srgbClr val="231F20"/>
                      </a:solidFill>
                      <a:prstDash val="solid"/>
                    </a:lnB>
                  </a:tcPr>
                </a:tc>
                <a:extLst>
                  <a:ext uri="{0D108BD9-81ED-4DB2-BD59-A6C34878D82A}">
                    <a16:rowId xmlns:a16="http://schemas.microsoft.com/office/drawing/2014/main" val="10001"/>
                  </a:ext>
                </a:extLst>
              </a:tr>
              <a:tr h="254000">
                <a:tc>
                  <a:txBody>
                    <a:bodyPr/>
                    <a:lstStyle/>
                    <a:p>
                      <a:pPr marL="50800" marR="23495">
                        <a:lnSpc>
                          <a:spcPts val="900"/>
                        </a:lnSpc>
                        <a:spcBef>
                          <a:spcPts val="135"/>
                        </a:spcBef>
                      </a:pPr>
                      <a:r>
                        <a:rPr lang="ja-JP" sz="850" b="1" baseline="0" dirty="0">
                          <a:solidFill>
                            <a:srgbClr val="231F20"/>
                          </a:solidFill>
                          <a:latin typeface="Meiryo UI" panose="020B0604030504040204" pitchFamily="50" charset="-128"/>
                          <a:ea typeface="Meiryo UI" panose="020B0604030504040204" pitchFamily="50" charset="-128"/>
                          <a:cs typeface="Arial"/>
                        </a:rPr>
                        <a:t>債券セクターのなかでのハイブリッド証券のランキング</a:t>
                      </a:r>
                    </a:p>
                  </a:txBody>
                  <a:tcPr marL="0" marR="0" marT="17145" marB="0">
                    <a:lnT w="3175">
                      <a:solidFill>
                        <a:srgbClr val="231F20"/>
                      </a:solidFill>
                      <a:prstDash val="solid"/>
                    </a:lnT>
                    <a:lnB w="3175">
                      <a:solidFill>
                        <a:srgbClr val="231F20"/>
                      </a:solidFill>
                      <a:prstDash val="solid"/>
                    </a:lnB>
                  </a:tcPr>
                </a:tc>
                <a:tc>
                  <a:txBody>
                    <a:bodyPr/>
                    <a:lstStyle/>
                    <a:p>
                      <a:pPr algn="ctr">
                        <a:lnSpc>
                          <a:spcPct val="100000"/>
                        </a:lnSpc>
                        <a:spcBef>
                          <a:spcPts val="490"/>
                        </a:spcBef>
                      </a:pPr>
                      <a:r>
                        <a:rPr lang="ja-JP" sz="800" b="1" baseline="0" dirty="0">
                          <a:solidFill>
                            <a:srgbClr val="231F20"/>
                          </a:solidFill>
                          <a:latin typeface="Arial Narrow" panose="020B0606020202030204" pitchFamily="34" charset="0"/>
                          <a:ea typeface="MS Mincho"/>
                          <a:cs typeface="Arial"/>
                        </a:rPr>
                        <a:t>1</a:t>
                      </a:r>
                    </a:p>
                  </a:txBody>
                  <a:tcPr marL="0" marR="0" marT="62230" marB="0">
                    <a:lnR w="6350">
                      <a:solidFill>
                        <a:srgbClr val="BCBEC0"/>
                      </a:solidFill>
                      <a:prstDash val="solid"/>
                    </a:lnR>
                    <a:lnT w="3175">
                      <a:solidFill>
                        <a:srgbClr val="231F20"/>
                      </a:solidFill>
                      <a:prstDash val="solid"/>
                    </a:lnT>
                    <a:lnB w="3175">
                      <a:solidFill>
                        <a:srgbClr val="231F20"/>
                      </a:solidFill>
                      <a:prstDash val="solid"/>
                    </a:lnB>
                  </a:tcPr>
                </a:tc>
                <a:tc>
                  <a:txBody>
                    <a:bodyPr/>
                    <a:lstStyle/>
                    <a:p>
                      <a:pPr marL="6350" algn="ctr">
                        <a:lnSpc>
                          <a:spcPct val="100000"/>
                        </a:lnSpc>
                        <a:spcBef>
                          <a:spcPts val="490"/>
                        </a:spcBef>
                      </a:pPr>
                      <a:r>
                        <a:rPr lang="ja-JP" sz="800" b="1" baseline="0" dirty="0">
                          <a:solidFill>
                            <a:srgbClr val="231F20"/>
                          </a:solidFill>
                          <a:latin typeface="Arial Narrow" panose="020B0606020202030204" pitchFamily="34" charset="0"/>
                          <a:ea typeface="MS Mincho"/>
                          <a:cs typeface="Arial"/>
                        </a:rPr>
                        <a:t>5</a:t>
                      </a:r>
                    </a:p>
                  </a:txBody>
                  <a:tcPr marL="0" marR="0" marT="62230" marB="0">
                    <a:lnL w="6350">
                      <a:solidFill>
                        <a:srgbClr val="BCBEC0"/>
                      </a:solidFill>
                      <a:prstDash val="solid"/>
                    </a:lnL>
                    <a:lnT w="3175">
                      <a:solidFill>
                        <a:srgbClr val="231F20"/>
                      </a:solidFill>
                      <a:prstDash val="solid"/>
                    </a:lnT>
                    <a:lnB w="3175">
                      <a:solidFill>
                        <a:srgbClr val="231F20"/>
                      </a:solidFill>
                      <a:prstDash val="solid"/>
                    </a:lnB>
                  </a:tcPr>
                </a:tc>
                <a:tc>
                  <a:txBody>
                    <a:bodyPr/>
                    <a:lstStyle/>
                    <a:p>
                      <a:pPr marL="6350" algn="ctr">
                        <a:lnSpc>
                          <a:spcPct val="100000"/>
                        </a:lnSpc>
                        <a:spcBef>
                          <a:spcPts val="490"/>
                        </a:spcBef>
                      </a:pPr>
                      <a:r>
                        <a:rPr lang="ja-JP" sz="800" b="1" baseline="0">
                          <a:solidFill>
                            <a:srgbClr val="231F20"/>
                          </a:solidFill>
                          <a:latin typeface="Arial Narrow" panose="020B0606020202030204" pitchFamily="34" charset="0"/>
                          <a:ea typeface="MS Mincho"/>
                          <a:cs typeface="Arial"/>
                        </a:rPr>
                        <a:t>1</a:t>
                      </a:r>
                    </a:p>
                  </a:txBody>
                  <a:tcPr marL="0" marR="0" marT="62230" marB="0">
                    <a:lnT w="3175">
                      <a:solidFill>
                        <a:srgbClr val="231F20"/>
                      </a:solidFill>
                      <a:prstDash val="solid"/>
                    </a:lnT>
                    <a:lnB w="3175">
                      <a:solidFill>
                        <a:srgbClr val="231F20"/>
                      </a:solidFill>
                      <a:prstDash val="solid"/>
                    </a:lnB>
                  </a:tcPr>
                </a:tc>
                <a:tc>
                  <a:txBody>
                    <a:bodyPr/>
                    <a:lstStyle/>
                    <a:p>
                      <a:pPr marL="6350" algn="ctr">
                        <a:lnSpc>
                          <a:spcPct val="100000"/>
                        </a:lnSpc>
                        <a:spcBef>
                          <a:spcPts val="490"/>
                        </a:spcBef>
                      </a:pPr>
                      <a:r>
                        <a:rPr lang="ja-JP" sz="800" b="1" baseline="0">
                          <a:solidFill>
                            <a:srgbClr val="231F20"/>
                          </a:solidFill>
                          <a:latin typeface="Arial Narrow" panose="020B0606020202030204" pitchFamily="34" charset="0"/>
                          <a:ea typeface="MS Mincho"/>
                          <a:cs typeface="Arial"/>
                        </a:rPr>
                        <a:t>5</a:t>
                      </a:r>
                    </a:p>
                  </a:txBody>
                  <a:tcPr marL="0" marR="0" marT="62230" marB="0">
                    <a:lnT w="3175">
                      <a:solidFill>
                        <a:srgbClr val="231F20"/>
                      </a:solidFill>
                      <a:prstDash val="solid"/>
                    </a:lnT>
                    <a:lnB w="3175">
                      <a:solidFill>
                        <a:srgbClr val="231F20"/>
                      </a:solidFill>
                      <a:prstDash val="solid"/>
                    </a:lnB>
                  </a:tcPr>
                </a:tc>
                <a:tc>
                  <a:txBody>
                    <a:bodyPr/>
                    <a:lstStyle/>
                    <a:p>
                      <a:pPr marL="6350" algn="ctr">
                        <a:lnSpc>
                          <a:spcPct val="100000"/>
                        </a:lnSpc>
                        <a:spcBef>
                          <a:spcPts val="490"/>
                        </a:spcBef>
                      </a:pPr>
                      <a:r>
                        <a:rPr lang="ja-JP" sz="800" b="1" baseline="0">
                          <a:solidFill>
                            <a:srgbClr val="231F20"/>
                          </a:solidFill>
                          <a:latin typeface="Arial Narrow" panose="020B0606020202030204" pitchFamily="34" charset="0"/>
                          <a:ea typeface="MS Mincho"/>
                          <a:cs typeface="Arial"/>
                        </a:rPr>
                        <a:t>3</a:t>
                      </a:r>
                    </a:p>
                  </a:txBody>
                  <a:tcPr marL="0" marR="0" marT="62230" marB="0">
                    <a:lnT w="3175">
                      <a:solidFill>
                        <a:srgbClr val="231F20"/>
                      </a:solidFill>
                      <a:prstDash val="solid"/>
                    </a:lnT>
                    <a:lnB w="3175">
                      <a:solidFill>
                        <a:srgbClr val="231F20"/>
                      </a:solidFill>
                      <a:prstDash val="solid"/>
                    </a:lnB>
                  </a:tcPr>
                </a:tc>
                <a:tc>
                  <a:txBody>
                    <a:bodyPr/>
                    <a:lstStyle/>
                    <a:p>
                      <a:pPr algn="ctr">
                        <a:lnSpc>
                          <a:spcPct val="100000"/>
                        </a:lnSpc>
                        <a:spcBef>
                          <a:spcPts val="490"/>
                        </a:spcBef>
                      </a:pPr>
                      <a:r>
                        <a:rPr lang="en-US" altLang="ja-JP" sz="800" b="1" baseline="0" dirty="0">
                          <a:solidFill>
                            <a:srgbClr val="231F20"/>
                          </a:solidFill>
                          <a:latin typeface="Arial Narrow" panose="020B0606020202030204" pitchFamily="34" charset="0"/>
                          <a:ea typeface="MS Mincho"/>
                          <a:cs typeface="Arial"/>
                        </a:rPr>
                        <a:t>6</a:t>
                      </a:r>
                      <a:endParaRPr lang="ja-JP" sz="800" b="1" baseline="0" dirty="0">
                        <a:solidFill>
                          <a:srgbClr val="231F20"/>
                        </a:solidFill>
                        <a:latin typeface="Arial Narrow" panose="020B0606020202030204" pitchFamily="34" charset="0"/>
                        <a:ea typeface="MS Mincho"/>
                        <a:cs typeface="Arial"/>
                      </a:endParaRPr>
                    </a:p>
                  </a:txBody>
                  <a:tcPr marL="0" marR="0" marT="62230" marB="0">
                    <a:lnT w="3175">
                      <a:solidFill>
                        <a:srgbClr val="231F20"/>
                      </a:solidFill>
                      <a:prstDash val="solid"/>
                    </a:lnT>
                    <a:lnB w="3175">
                      <a:solidFill>
                        <a:srgbClr val="231F20"/>
                      </a:solidFill>
                      <a:prstDash val="solid"/>
                    </a:lnB>
                  </a:tcPr>
                </a:tc>
                <a:tc>
                  <a:txBody>
                    <a:bodyPr/>
                    <a:lstStyle/>
                    <a:p>
                      <a:pPr algn="ctr">
                        <a:lnSpc>
                          <a:spcPct val="100000"/>
                        </a:lnSpc>
                        <a:spcBef>
                          <a:spcPts val="490"/>
                        </a:spcBef>
                      </a:pPr>
                      <a:r>
                        <a:rPr lang="ja-JP" sz="800" b="1" baseline="0">
                          <a:solidFill>
                            <a:srgbClr val="231F20"/>
                          </a:solidFill>
                          <a:latin typeface="Arial Narrow" panose="020B0606020202030204" pitchFamily="34" charset="0"/>
                          <a:ea typeface="MS Mincho"/>
                          <a:cs typeface="Arial"/>
                        </a:rPr>
                        <a:t>1</a:t>
                      </a:r>
                    </a:p>
                  </a:txBody>
                  <a:tcPr marL="0" marR="0" marT="62230" marB="0">
                    <a:lnT w="3175">
                      <a:solidFill>
                        <a:srgbClr val="231F20"/>
                      </a:solidFill>
                      <a:prstDash val="solid"/>
                    </a:lnT>
                    <a:lnB w="3175">
                      <a:solidFill>
                        <a:srgbClr val="231F20"/>
                      </a:solidFill>
                      <a:prstDash val="solid"/>
                    </a:lnB>
                  </a:tcPr>
                </a:tc>
                <a:tc>
                  <a:txBody>
                    <a:bodyPr/>
                    <a:lstStyle/>
                    <a:p>
                      <a:pPr algn="ctr">
                        <a:lnSpc>
                          <a:spcPct val="100000"/>
                        </a:lnSpc>
                        <a:spcBef>
                          <a:spcPts val="490"/>
                        </a:spcBef>
                      </a:pPr>
                      <a:r>
                        <a:rPr lang="ja-JP" sz="800" b="1" baseline="0">
                          <a:solidFill>
                            <a:srgbClr val="231F20"/>
                          </a:solidFill>
                          <a:latin typeface="Arial Narrow" panose="020B0606020202030204" pitchFamily="34" charset="0"/>
                          <a:ea typeface="MS Mincho"/>
                          <a:cs typeface="Arial"/>
                        </a:rPr>
                        <a:t>1</a:t>
                      </a:r>
                    </a:p>
                  </a:txBody>
                  <a:tcPr marL="0" marR="0" marT="62230" marB="0">
                    <a:lnT w="3175">
                      <a:solidFill>
                        <a:srgbClr val="231F20"/>
                      </a:solidFill>
                      <a:prstDash val="solid"/>
                    </a:lnT>
                    <a:lnB w="3175">
                      <a:solidFill>
                        <a:srgbClr val="231F20"/>
                      </a:solidFill>
                      <a:prstDash val="solid"/>
                    </a:lnB>
                  </a:tcPr>
                </a:tc>
                <a:tc>
                  <a:txBody>
                    <a:bodyPr/>
                    <a:lstStyle/>
                    <a:p>
                      <a:pPr algn="ctr">
                        <a:lnSpc>
                          <a:spcPct val="100000"/>
                        </a:lnSpc>
                        <a:spcBef>
                          <a:spcPts val="490"/>
                        </a:spcBef>
                      </a:pPr>
                      <a:r>
                        <a:rPr lang="ja-JP" sz="800" b="1" baseline="0">
                          <a:solidFill>
                            <a:srgbClr val="231F20"/>
                          </a:solidFill>
                          <a:latin typeface="Arial Narrow" panose="020B0606020202030204" pitchFamily="34" charset="0"/>
                          <a:ea typeface="MS Mincho"/>
                          <a:cs typeface="Arial"/>
                        </a:rPr>
                        <a:t>5</a:t>
                      </a:r>
                    </a:p>
                  </a:txBody>
                  <a:tcPr marL="0" marR="0" marT="62230" marB="0">
                    <a:lnT w="3175">
                      <a:solidFill>
                        <a:srgbClr val="231F20"/>
                      </a:solidFill>
                      <a:prstDash val="solid"/>
                    </a:lnT>
                    <a:lnB w="3175">
                      <a:solidFill>
                        <a:srgbClr val="231F20"/>
                      </a:solidFill>
                      <a:prstDash val="solid"/>
                    </a:lnB>
                  </a:tcPr>
                </a:tc>
                <a:tc>
                  <a:txBody>
                    <a:bodyPr/>
                    <a:lstStyle/>
                    <a:p>
                      <a:pPr marL="635" algn="ctr">
                        <a:lnSpc>
                          <a:spcPct val="100000"/>
                        </a:lnSpc>
                        <a:spcBef>
                          <a:spcPts val="490"/>
                        </a:spcBef>
                      </a:pPr>
                      <a:r>
                        <a:rPr lang="en-US" altLang="ja-JP" sz="800" b="1" baseline="0" dirty="0">
                          <a:solidFill>
                            <a:srgbClr val="231F20"/>
                          </a:solidFill>
                          <a:latin typeface="Arial Narrow" panose="020B0606020202030204" pitchFamily="34" charset="0"/>
                          <a:ea typeface="MS Mincho"/>
                          <a:cs typeface="Arial"/>
                        </a:rPr>
                        <a:t>4</a:t>
                      </a:r>
                      <a:endParaRPr lang="ja-JP" sz="800" b="1" baseline="0" dirty="0">
                        <a:solidFill>
                          <a:srgbClr val="231F20"/>
                        </a:solidFill>
                        <a:latin typeface="Arial Narrow" panose="020B0606020202030204" pitchFamily="34" charset="0"/>
                        <a:ea typeface="MS Mincho"/>
                        <a:cs typeface="Arial"/>
                      </a:endParaRPr>
                    </a:p>
                  </a:txBody>
                  <a:tcPr marL="0" marR="0" marT="62230" marB="0">
                    <a:lnT w="3175">
                      <a:solidFill>
                        <a:srgbClr val="231F20"/>
                      </a:solidFill>
                      <a:prstDash val="solid"/>
                    </a:lnT>
                    <a:lnB w="3175">
                      <a:solidFill>
                        <a:srgbClr val="231F20"/>
                      </a:solidFill>
                      <a:prstDash val="solid"/>
                    </a:lnB>
                  </a:tcPr>
                </a:tc>
                <a:tc>
                  <a:txBody>
                    <a:bodyPr/>
                    <a:lstStyle/>
                    <a:p>
                      <a:pPr marL="635" algn="ctr">
                        <a:lnSpc>
                          <a:spcPct val="100000"/>
                        </a:lnSpc>
                        <a:spcBef>
                          <a:spcPts val="490"/>
                        </a:spcBef>
                      </a:pPr>
                      <a:r>
                        <a:rPr lang="en-US" altLang="ja-JP" sz="800" b="1" baseline="0" dirty="0">
                          <a:solidFill>
                            <a:srgbClr val="231F20"/>
                          </a:solidFill>
                          <a:latin typeface="Arial Narrow" panose="020B0606020202030204" pitchFamily="34" charset="0"/>
                          <a:ea typeface="MS Mincho"/>
                          <a:cs typeface="Arial"/>
                        </a:rPr>
                        <a:t>6</a:t>
                      </a:r>
                      <a:endParaRPr lang="ja-JP" sz="800" b="1" baseline="0" dirty="0">
                        <a:solidFill>
                          <a:srgbClr val="231F20"/>
                        </a:solidFill>
                        <a:latin typeface="Arial Narrow" panose="020B0606020202030204" pitchFamily="34" charset="0"/>
                        <a:ea typeface="MS Mincho"/>
                        <a:cs typeface="Arial"/>
                      </a:endParaRPr>
                    </a:p>
                  </a:txBody>
                  <a:tcPr marL="0" marR="0" marT="62230" marB="0">
                    <a:lnT w="3175">
                      <a:solidFill>
                        <a:srgbClr val="231F20"/>
                      </a:solidFill>
                      <a:prstDash val="solid"/>
                    </a:lnT>
                    <a:lnB w="3175">
                      <a:solidFill>
                        <a:srgbClr val="231F20"/>
                      </a:solidFill>
                      <a:prstDash val="solid"/>
                    </a:lnB>
                  </a:tcPr>
                </a:tc>
                <a:tc>
                  <a:txBody>
                    <a:bodyPr/>
                    <a:lstStyle/>
                    <a:p>
                      <a:pPr marL="635" algn="ctr">
                        <a:lnSpc>
                          <a:spcPct val="100000"/>
                        </a:lnSpc>
                        <a:spcBef>
                          <a:spcPts val="490"/>
                        </a:spcBef>
                      </a:pPr>
                      <a:r>
                        <a:rPr lang="ja-JP" sz="800" b="1" baseline="0">
                          <a:solidFill>
                            <a:srgbClr val="231F20"/>
                          </a:solidFill>
                          <a:latin typeface="Arial Narrow" panose="020B0606020202030204" pitchFamily="34" charset="0"/>
                          <a:ea typeface="MS Mincho"/>
                          <a:cs typeface="Arial"/>
                        </a:rPr>
                        <a:t>1</a:t>
                      </a:r>
                    </a:p>
                  </a:txBody>
                  <a:tcPr marL="0" marR="0" marT="62230" marB="0">
                    <a:lnR w="6350">
                      <a:solidFill>
                        <a:srgbClr val="BCBEC0"/>
                      </a:solidFill>
                      <a:prstDash val="solid"/>
                    </a:lnR>
                    <a:lnT w="3175">
                      <a:solidFill>
                        <a:srgbClr val="231F20"/>
                      </a:solidFill>
                      <a:prstDash val="solid"/>
                    </a:lnT>
                    <a:lnB w="3175">
                      <a:solidFill>
                        <a:srgbClr val="231F20"/>
                      </a:solidFill>
                      <a:prstDash val="solid"/>
                    </a:lnB>
                  </a:tcPr>
                </a:tc>
                <a:tc>
                  <a:txBody>
                    <a:bodyPr/>
                    <a:lstStyle/>
                    <a:p>
                      <a:pPr marL="635" algn="ctr">
                        <a:lnSpc>
                          <a:spcPct val="100000"/>
                        </a:lnSpc>
                        <a:spcBef>
                          <a:spcPts val="490"/>
                        </a:spcBef>
                      </a:pPr>
                      <a:r>
                        <a:rPr lang="ja-JP" sz="800" b="1" baseline="0">
                          <a:solidFill>
                            <a:srgbClr val="231F20"/>
                          </a:solidFill>
                          <a:latin typeface="Arial Narrow" panose="020B0606020202030204" pitchFamily="34" charset="0"/>
                          <a:ea typeface="MS Mincho"/>
                          <a:cs typeface="Arial"/>
                        </a:rPr>
                        <a:t>4</a:t>
                      </a:r>
                    </a:p>
                  </a:txBody>
                  <a:tcPr marL="0" marR="0" marT="62230" marB="0">
                    <a:lnL w="6350">
                      <a:solidFill>
                        <a:srgbClr val="BCBEC0"/>
                      </a:solidFill>
                      <a:prstDash val="solid"/>
                    </a:lnL>
                    <a:lnT w="3175">
                      <a:solidFill>
                        <a:srgbClr val="231F20"/>
                      </a:solidFill>
                      <a:prstDash val="solid"/>
                    </a:lnT>
                    <a:lnB w="3175">
                      <a:solidFill>
                        <a:srgbClr val="231F20"/>
                      </a:solidFill>
                      <a:prstDash val="solid"/>
                    </a:lnB>
                  </a:tcPr>
                </a:tc>
                <a:tc>
                  <a:txBody>
                    <a:bodyPr/>
                    <a:lstStyle/>
                    <a:p>
                      <a:pPr marL="635" algn="ctr">
                        <a:lnSpc>
                          <a:spcPct val="100000"/>
                        </a:lnSpc>
                        <a:spcBef>
                          <a:spcPts val="490"/>
                        </a:spcBef>
                      </a:pPr>
                      <a:r>
                        <a:rPr lang="en-US" altLang="ja-JP" sz="800" b="1" baseline="0" dirty="0">
                          <a:solidFill>
                            <a:srgbClr val="231F20"/>
                          </a:solidFill>
                          <a:latin typeface="Arial Narrow" panose="020B0606020202030204" pitchFamily="34" charset="0"/>
                          <a:ea typeface="MS Mincho"/>
                          <a:cs typeface="Arial"/>
                        </a:rPr>
                        <a:t>7</a:t>
                      </a:r>
                      <a:endParaRPr lang="ja-JP" sz="800" b="1" baseline="0" dirty="0">
                        <a:solidFill>
                          <a:srgbClr val="231F20"/>
                        </a:solidFill>
                        <a:latin typeface="Arial Narrow" panose="020B0606020202030204" pitchFamily="34" charset="0"/>
                        <a:ea typeface="MS Mincho"/>
                        <a:cs typeface="Arial"/>
                      </a:endParaRPr>
                    </a:p>
                  </a:txBody>
                  <a:tcPr marL="0" marR="0" marT="62230" marB="0">
                    <a:lnT w="3175">
                      <a:solidFill>
                        <a:srgbClr val="231F20"/>
                      </a:solidFill>
                      <a:prstDash val="solid"/>
                    </a:lnT>
                    <a:lnB w="3175">
                      <a:solidFill>
                        <a:srgbClr val="231F20"/>
                      </a:solidFill>
                      <a:prstDash val="solid"/>
                    </a:lnB>
                  </a:tcPr>
                </a:tc>
                <a:tc>
                  <a:txBody>
                    <a:bodyPr/>
                    <a:lstStyle/>
                    <a:p>
                      <a:pPr marL="635" algn="ctr">
                        <a:lnSpc>
                          <a:spcPct val="100000"/>
                        </a:lnSpc>
                        <a:spcBef>
                          <a:spcPts val="490"/>
                        </a:spcBef>
                      </a:pPr>
                      <a:r>
                        <a:rPr lang="en-US" altLang="ja-JP" sz="800" b="1" baseline="0" dirty="0">
                          <a:solidFill>
                            <a:srgbClr val="231F20"/>
                          </a:solidFill>
                          <a:latin typeface="Arial Narrow" panose="020B0606020202030204" pitchFamily="34" charset="0"/>
                          <a:ea typeface="MS Mincho"/>
                          <a:cs typeface="Arial"/>
                        </a:rPr>
                        <a:t>8</a:t>
                      </a:r>
                      <a:endParaRPr lang="ja-JP" sz="800" b="1" baseline="0" dirty="0">
                        <a:solidFill>
                          <a:srgbClr val="231F20"/>
                        </a:solidFill>
                        <a:latin typeface="Arial Narrow" panose="020B0606020202030204" pitchFamily="34" charset="0"/>
                        <a:ea typeface="MS Mincho"/>
                        <a:cs typeface="Arial"/>
                      </a:endParaRPr>
                    </a:p>
                  </a:txBody>
                  <a:tcPr marL="0" marR="0" marT="6223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2"/>
                  </a:ext>
                </a:extLst>
              </a:tr>
              <a:tr h="131483">
                <a:tc gridSpan="2">
                  <a:txBody>
                    <a:bodyPr/>
                    <a:lstStyle/>
                    <a:p>
                      <a:pPr marL="50800">
                        <a:lnSpc>
                          <a:spcPts val="935"/>
                        </a:lnSpc>
                      </a:pPr>
                      <a:r>
                        <a:rPr lang="ja-JP" sz="850" b="1" baseline="0" dirty="0">
                          <a:solidFill>
                            <a:srgbClr val="231F20"/>
                          </a:solidFill>
                          <a:latin typeface="Meiryo UI" panose="020B0604030504040204" pitchFamily="50" charset="-128"/>
                          <a:ea typeface="Meiryo UI" panose="020B0604030504040204" pitchFamily="50" charset="-128"/>
                          <a:cs typeface="Arial"/>
                        </a:rPr>
                        <a:t>債券</a:t>
                      </a:r>
                    </a:p>
                  </a:txBody>
                  <a:tcPr marL="0" marR="0" marT="0" marB="0">
                    <a:lnR w="6350">
                      <a:solidFill>
                        <a:srgbClr val="BCBEC0"/>
                      </a:solidFill>
                      <a:prstDash val="solid"/>
                    </a:lnR>
                    <a:lnT w="3175">
                      <a:solidFill>
                        <a:srgbClr val="231F20"/>
                      </a:solidFill>
                      <a:prstDash val="solid"/>
                    </a:lnT>
                    <a:lnB w="6350">
                      <a:solidFill>
                        <a:srgbClr val="BCBEC0"/>
                      </a:solidFill>
                      <a:prstDash val="solid"/>
                    </a:lnB>
                  </a:tcPr>
                </a:tc>
                <a:tc hMerge="1">
                  <a:txBody>
                    <a:bodyPr/>
                    <a:lstStyle/>
                    <a:p>
                      <a:endParaRPr/>
                    </a:p>
                  </a:txBody>
                  <a:tcPr marL="0" marR="0" marT="0" marB="0"/>
                </a:tc>
                <a:tc gridSpan="11">
                  <a:txBody>
                    <a:bodyPr/>
                    <a:lstStyle/>
                    <a:p>
                      <a:pPr algn="l" rtl="0">
                        <a:lnSpc>
                          <a:spcPct val="100000"/>
                        </a:lnSpc>
                      </a:pPr>
                      <a:endParaRPr sz="700" spc="0" baseline="0" dirty="0">
                        <a:latin typeface="Arial Narrow" panose="020B0606020202030204" pitchFamily="34" charset="0"/>
                        <a:cs typeface="Times New Roman"/>
                      </a:endParaRPr>
                    </a:p>
                  </a:txBody>
                  <a:tcPr marL="0" marR="0" marT="0" marB="0">
                    <a:lnL w="6350">
                      <a:solidFill>
                        <a:srgbClr val="BCBEC0"/>
                      </a:solidFill>
                      <a:prstDash val="solid"/>
                    </a:lnL>
                    <a:lnR w="6350">
                      <a:solidFill>
                        <a:srgbClr val="BCBEC0"/>
                      </a:solidFill>
                      <a:prstDash val="solid"/>
                    </a:lnR>
                    <a:lnT w="3175">
                      <a:solidFill>
                        <a:srgbClr val="231F20"/>
                      </a:solidFill>
                      <a:prstDash val="solid"/>
                    </a:lnT>
                    <a:lnB w="6350">
                      <a:solidFill>
                        <a:srgbClr val="BCBEC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gn="l" rtl="0">
                        <a:lnSpc>
                          <a:spcPct val="100000"/>
                        </a:lnSpc>
                      </a:pPr>
                      <a:endParaRPr sz="700" spc="0" baseline="0" dirty="0">
                        <a:latin typeface="Arial Narrow" panose="020B0606020202030204" pitchFamily="34" charset="0"/>
                        <a:cs typeface="Times New Roman"/>
                      </a:endParaRPr>
                    </a:p>
                  </a:txBody>
                  <a:tcPr marL="0" marR="0" marT="0" marB="0">
                    <a:lnL w="6350">
                      <a:solidFill>
                        <a:srgbClr val="BCBEC0"/>
                      </a:solidFill>
                      <a:prstDash val="solid"/>
                    </a:lnL>
                    <a:lnT w="3175">
                      <a:solidFill>
                        <a:srgbClr val="231F20"/>
                      </a:solidFill>
                      <a:prstDash val="solid"/>
                    </a:lnT>
                    <a:lnB w="6350">
                      <a:solidFill>
                        <a:srgbClr val="BCBEC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33350">
                <a:tc>
                  <a:txBody>
                    <a:bodyPr/>
                    <a:lstStyle/>
                    <a:p>
                      <a:pPr marL="101600">
                        <a:lnSpc>
                          <a:spcPts val="935"/>
                        </a:lnSpc>
                        <a:spcBef>
                          <a:spcPts val="15"/>
                        </a:spcBef>
                      </a:pPr>
                      <a:r>
                        <a:rPr lang="ja-JP" sz="800" baseline="0" dirty="0">
                          <a:solidFill>
                            <a:srgbClr val="231F20"/>
                          </a:solidFill>
                          <a:latin typeface="Meiryo UI" panose="020B0604030504040204" pitchFamily="50" charset="-128"/>
                          <a:ea typeface="Meiryo UI" panose="020B0604030504040204" pitchFamily="50" charset="-128"/>
                          <a:cs typeface="Arial"/>
                        </a:rPr>
                        <a:t>ハイブリッド証券</a:t>
                      </a:r>
                    </a:p>
                  </a:txBody>
                  <a:tcPr marL="0" marR="0" marT="1905" marB="0">
                    <a:lnT w="6350">
                      <a:solidFill>
                        <a:srgbClr val="BCBEC0"/>
                      </a:solidFill>
                      <a:prstDash val="solid"/>
                    </a:lnT>
                    <a:lnB w="6350">
                      <a:solidFill>
                        <a:srgbClr val="BCBEC0"/>
                      </a:solidFill>
                      <a:prstDash val="solid"/>
                    </a:lnB>
                  </a:tcPr>
                </a:tc>
                <a:tc>
                  <a:txBody>
                    <a:bodyPr/>
                    <a:lstStyle/>
                    <a:p>
                      <a:pPr marR="120014" algn="r">
                        <a:lnSpc>
                          <a:spcPts val="935"/>
                        </a:lnSpc>
                        <a:spcBef>
                          <a:spcPts val="15"/>
                        </a:spcBef>
                      </a:pPr>
                      <a:r>
                        <a:rPr lang="ja-JP" sz="800" baseline="0">
                          <a:solidFill>
                            <a:srgbClr val="231F20"/>
                          </a:solidFill>
                          <a:latin typeface="Arial Narrow" panose="020B0606020202030204" pitchFamily="34" charset="0"/>
                          <a:ea typeface="MS Mincho"/>
                          <a:cs typeface="Arial"/>
                        </a:rPr>
                        <a:t>8.1</a:t>
                      </a:r>
                    </a:p>
                  </a:txBody>
                  <a:tcPr marL="0" marR="0" marT="1905" marB="0">
                    <a:lnR w="6350">
                      <a:solidFill>
                        <a:srgbClr val="BCBEC0"/>
                      </a:solidFill>
                      <a:prstDash val="solid"/>
                    </a:lnR>
                    <a:lnT w="6350">
                      <a:solidFill>
                        <a:srgbClr val="BCBEC0"/>
                      </a:solidFill>
                      <a:prstDash val="solid"/>
                    </a:lnT>
                    <a:lnB w="6350">
                      <a:solidFill>
                        <a:srgbClr val="BCBEC0"/>
                      </a:solidFill>
                      <a:prstDash val="solid"/>
                    </a:lnB>
                    <a:solidFill>
                      <a:srgbClr val="7CC171"/>
                    </a:solidFill>
                  </a:tcPr>
                </a:tc>
                <a:tc>
                  <a:txBody>
                    <a:bodyPr/>
                    <a:lstStyle/>
                    <a:p>
                      <a:pPr marR="68580" algn="r">
                        <a:lnSpc>
                          <a:spcPts val="890"/>
                        </a:lnSpc>
                      </a:pPr>
                      <a:r>
                        <a:rPr lang="ja-JP" sz="800" baseline="0">
                          <a:solidFill>
                            <a:srgbClr val="231F20"/>
                          </a:solidFill>
                          <a:latin typeface="Arial Narrow" panose="020B0606020202030204" pitchFamily="34" charset="0"/>
                          <a:ea typeface="MS Mincho"/>
                          <a:cs typeface="Arial"/>
                        </a:rPr>
                        <a:t>6.9</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B7DAAD"/>
                    </a:solidFill>
                  </a:tcPr>
                </a:tc>
                <a:tc>
                  <a:txBody>
                    <a:bodyPr/>
                    <a:lstStyle/>
                    <a:p>
                      <a:pPr marR="69215" algn="r">
                        <a:lnSpc>
                          <a:spcPts val="890"/>
                        </a:lnSpc>
                      </a:pPr>
                      <a:r>
                        <a:rPr lang="ja-JP" sz="800" baseline="0">
                          <a:solidFill>
                            <a:srgbClr val="231F20"/>
                          </a:solidFill>
                          <a:latin typeface="Arial Narrow" panose="020B0606020202030204" pitchFamily="34" charset="0"/>
                          <a:ea typeface="MS Mincho"/>
                          <a:cs typeface="Arial"/>
                        </a:rPr>
                        <a:t>18.0</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L="66040" algn="ctr">
                        <a:lnSpc>
                          <a:spcPts val="890"/>
                        </a:lnSpc>
                      </a:pPr>
                      <a:r>
                        <a:rPr lang="ja-JP" sz="800" baseline="0">
                          <a:solidFill>
                            <a:srgbClr val="231F20"/>
                          </a:solidFill>
                          <a:latin typeface="Arial Narrow" panose="020B0606020202030204" pitchFamily="34" charset="0"/>
                          <a:ea typeface="MS Mincho"/>
                          <a:cs typeface="Arial"/>
                        </a:rPr>
                        <a:t>-3.8</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R="69215" algn="r">
                        <a:lnSpc>
                          <a:spcPts val="890"/>
                        </a:lnSpc>
                      </a:pPr>
                      <a:r>
                        <a:rPr lang="ja-JP" sz="800" baseline="0">
                          <a:solidFill>
                            <a:srgbClr val="231F20"/>
                          </a:solidFill>
                          <a:latin typeface="Arial Narrow" panose="020B0606020202030204" pitchFamily="34" charset="0"/>
                          <a:ea typeface="MS Mincho"/>
                          <a:cs typeface="Arial"/>
                        </a:rPr>
                        <a:t>11.0</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R="68580" algn="r">
                        <a:lnSpc>
                          <a:spcPts val="890"/>
                        </a:lnSpc>
                      </a:pPr>
                      <a:r>
                        <a:rPr lang="ja-JP" sz="800" baseline="0">
                          <a:solidFill>
                            <a:srgbClr val="231F20"/>
                          </a:solidFill>
                          <a:latin typeface="Arial Narrow" panose="020B0606020202030204" pitchFamily="34" charset="0"/>
                          <a:ea typeface="MS Mincho"/>
                          <a:cs typeface="Arial"/>
                        </a:rPr>
                        <a:t>4.5</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L="93980" algn="ctr">
                        <a:lnSpc>
                          <a:spcPts val="890"/>
                        </a:lnSpc>
                      </a:pPr>
                      <a:r>
                        <a:rPr lang="ja-JP" sz="800" baseline="0">
                          <a:solidFill>
                            <a:srgbClr val="231F20"/>
                          </a:solidFill>
                          <a:latin typeface="Arial Narrow" panose="020B0606020202030204" pitchFamily="34" charset="0"/>
                          <a:ea typeface="MS Mincho"/>
                          <a:cs typeface="Arial"/>
                        </a:rPr>
                        <a:t>3.4</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12.1</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R="69215" algn="r">
                        <a:lnSpc>
                          <a:spcPts val="890"/>
                        </a:lnSpc>
                      </a:pPr>
                      <a:r>
                        <a:rPr lang="ja-JP" sz="800" baseline="0">
                          <a:solidFill>
                            <a:srgbClr val="231F20"/>
                          </a:solidFill>
                          <a:latin typeface="Arial Narrow" panose="020B0606020202030204" pitchFamily="34" charset="0"/>
                          <a:ea typeface="MS Mincho"/>
                          <a:cs typeface="Arial"/>
                        </a:rPr>
                        <a:t>0.6</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L="47625" algn="ctr">
                        <a:lnSpc>
                          <a:spcPts val="890"/>
                        </a:lnSpc>
                      </a:pPr>
                      <a:r>
                        <a:rPr lang="ja-JP" sz="800" baseline="0">
                          <a:solidFill>
                            <a:srgbClr val="231F20"/>
                          </a:solidFill>
                          <a:latin typeface="Arial Narrow" panose="020B0606020202030204" pitchFamily="34" charset="0"/>
                          <a:ea typeface="MS Mincho"/>
                          <a:cs typeface="Arial"/>
                        </a:rPr>
                        <a:t>17.4</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9215" algn="r">
                        <a:lnSpc>
                          <a:spcPts val="890"/>
                        </a:lnSpc>
                      </a:pPr>
                      <a:r>
                        <a:rPr lang="ja-JP" sz="800" baseline="0" dirty="0">
                          <a:solidFill>
                            <a:srgbClr val="231F20"/>
                          </a:solidFill>
                          <a:latin typeface="Arial Narrow" panose="020B0606020202030204" pitchFamily="34" charset="0"/>
                          <a:ea typeface="MS Mincho"/>
                          <a:cs typeface="Arial"/>
                        </a:rPr>
                        <a:t>2.3</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L="47625" algn="ctr">
                        <a:lnSpc>
                          <a:spcPts val="890"/>
                        </a:lnSpc>
                      </a:pPr>
                      <a:r>
                        <a:rPr lang="ja-JP" sz="800" baseline="0">
                          <a:solidFill>
                            <a:srgbClr val="231F20"/>
                          </a:solidFill>
                          <a:latin typeface="Arial Narrow" panose="020B0606020202030204" pitchFamily="34" charset="0"/>
                          <a:ea typeface="MS Mincho"/>
                          <a:cs typeface="Arial"/>
                        </a:rPr>
                        <a:t>15.6</a:t>
                      </a:r>
                    </a:p>
                  </a:txBody>
                  <a:tcPr marL="0" marR="0" marT="0" marB="0">
                    <a:lnR w="6350">
                      <a:solidFill>
                        <a:srgbClr val="BCBEC0"/>
                      </a:solidFill>
                      <a:prstDash val="solid"/>
                    </a:lnR>
                    <a:lnT w="6350">
                      <a:solidFill>
                        <a:srgbClr val="BCBEC0"/>
                      </a:solidFill>
                      <a:prstDash val="solid"/>
                    </a:lnT>
                    <a:lnB w="6350">
                      <a:solidFill>
                        <a:srgbClr val="BCBEC0"/>
                      </a:solidFill>
                      <a:prstDash val="solid"/>
                    </a:lnB>
                    <a:solidFill>
                      <a:srgbClr val="7CC171"/>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33.2</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B7DAAD"/>
                    </a:solidFill>
                  </a:tcPr>
                </a:tc>
                <a:tc>
                  <a:txBody>
                    <a:bodyPr/>
                    <a:lstStyle/>
                    <a:p>
                      <a:pPr marL="39370" algn="ctr">
                        <a:lnSpc>
                          <a:spcPts val="890"/>
                        </a:lnSpc>
                      </a:pPr>
                      <a:r>
                        <a:rPr lang="ja-JP" sz="800" baseline="0">
                          <a:solidFill>
                            <a:srgbClr val="231F20"/>
                          </a:solidFill>
                          <a:latin typeface="Arial Narrow" panose="020B0606020202030204" pitchFamily="34" charset="0"/>
                          <a:ea typeface="MS Mincho"/>
                          <a:cs typeface="Arial"/>
                        </a:rPr>
                        <a:t>-28.0</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-6.6</a:t>
                      </a:r>
                    </a:p>
                  </a:txBody>
                  <a:tcPr marL="0" marR="0" marT="0" marB="0">
                    <a:lnT w="6350">
                      <a:solidFill>
                        <a:srgbClr val="BCBEC0"/>
                      </a:solidFill>
                      <a:prstDash val="solid"/>
                    </a:lnT>
                    <a:lnB w="6350">
                      <a:solidFill>
                        <a:srgbClr val="BCBEC0"/>
                      </a:solidFill>
                      <a:prstDash val="solid"/>
                    </a:lnB>
                    <a:solidFill>
                      <a:srgbClr val="EBEBEC"/>
                    </a:solidFill>
                  </a:tcPr>
                </a:tc>
                <a:extLst>
                  <a:ext uri="{0D108BD9-81ED-4DB2-BD59-A6C34878D82A}">
                    <a16:rowId xmlns:a16="http://schemas.microsoft.com/office/drawing/2014/main" val="10004"/>
                  </a:ext>
                </a:extLst>
              </a:tr>
              <a:tr h="133350">
                <a:tc>
                  <a:txBody>
                    <a:bodyPr/>
                    <a:lstStyle/>
                    <a:p>
                      <a:pPr marL="101600">
                        <a:lnSpc>
                          <a:spcPts val="935"/>
                        </a:lnSpc>
                        <a:spcBef>
                          <a:spcPts val="15"/>
                        </a:spcBef>
                      </a:pPr>
                      <a:r>
                        <a:rPr lang="ja-JP" sz="800" baseline="0" dirty="0">
                          <a:solidFill>
                            <a:srgbClr val="231F20"/>
                          </a:solidFill>
                          <a:latin typeface="Meiryo UI" panose="020B0604030504040204" pitchFamily="50" charset="-128"/>
                          <a:ea typeface="Meiryo UI" panose="020B0604030504040204" pitchFamily="50" charset="-128"/>
                          <a:cs typeface="Arial"/>
                        </a:rPr>
                        <a:t>欧州普通社債</a:t>
                      </a:r>
                    </a:p>
                  </a:txBody>
                  <a:tcPr marL="0" marR="0" marT="1905" marB="0">
                    <a:lnT w="6350">
                      <a:solidFill>
                        <a:srgbClr val="BCBEC0"/>
                      </a:solidFill>
                      <a:prstDash val="solid"/>
                    </a:lnT>
                    <a:lnB w="6350">
                      <a:solidFill>
                        <a:srgbClr val="BCBEC0"/>
                      </a:solidFill>
                      <a:prstDash val="solid"/>
                    </a:lnB>
                  </a:tcPr>
                </a:tc>
                <a:tc>
                  <a:txBody>
                    <a:bodyPr/>
                    <a:lstStyle/>
                    <a:p>
                      <a:pPr marR="120014" algn="r">
                        <a:lnSpc>
                          <a:spcPts val="935"/>
                        </a:lnSpc>
                        <a:spcBef>
                          <a:spcPts val="15"/>
                        </a:spcBef>
                      </a:pPr>
                      <a:r>
                        <a:rPr lang="ja-JP" sz="800" baseline="0">
                          <a:solidFill>
                            <a:srgbClr val="231F20"/>
                          </a:solidFill>
                          <a:latin typeface="Arial Narrow" panose="020B0606020202030204" pitchFamily="34" charset="0"/>
                          <a:ea typeface="MS Mincho"/>
                          <a:cs typeface="Arial"/>
                        </a:rPr>
                        <a:t>2.0</a:t>
                      </a:r>
                    </a:p>
                  </a:txBody>
                  <a:tcPr marL="0" marR="0" marT="1905" marB="0">
                    <a:lnR w="6350">
                      <a:solidFill>
                        <a:srgbClr val="BCBEC0"/>
                      </a:solidFill>
                      <a:prstDash val="solid"/>
                    </a:lnR>
                    <a:lnT w="6350">
                      <a:solidFill>
                        <a:srgbClr val="BCBEC0"/>
                      </a:solidFill>
                      <a:prstDash val="solid"/>
                    </a:lnT>
                    <a:lnB w="6350">
                      <a:solidFill>
                        <a:srgbClr val="BCBEC0"/>
                      </a:solidFill>
                      <a:prstDash val="solid"/>
                    </a:lnB>
                    <a:solidFill>
                      <a:srgbClr val="EBEBEC"/>
                    </a:solidFill>
                  </a:tcPr>
                </a:tc>
                <a:tc>
                  <a:txBody>
                    <a:bodyPr/>
                    <a:lstStyle/>
                    <a:p>
                      <a:pPr marR="68580" algn="r">
                        <a:lnSpc>
                          <a:spcPts val="890"/>
                        </a:lnSpc>
                      </a:pPr>
                      <a:r>
                        <a:rPr lang="ja-JP" sz="800" baseline="0">
                          <a:solidFill>
                            <a:srgbClr val="231F20"/>
                          </a:solidFill>
                          <a:latin typeface="Arial Narrow" panose="020B0606020202030204" pitchFamily="34" charset="0"/>
                          <a:ea typeface="MS Mincho"/>
                          <a:cs typeface="Arial"/>
                        </a:rPr>
                        <a:t>9.2</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7CC171"/>
                    </a:solidFill>
                  </a:tcPr>
                </a:tc>
                <a:tc>
                  <a:txBody>
                    <a:bodyPr/>
                    <a:lstStyle/>
                    <a:p>
                      <a:pPr marR="69215" algn="r">
                        <a:lnSpc>
                          <a:spcPts val="890"/>
                        </a:lnSpc>
                      </a:pPr>
                      <a:r>
                        <a:rPr lang="ja-JP" sz="800" baseline="0">
                          <a:solidFill>
                            <a:srgbClr val="231F20"/>
                          </a:solidFill>
                          <a:latin typeface="Arial Narrow" panose="020B0606020202030204" pitchFamily="34" charset="0"/>
                          <a:ea typeface="MS Mincho"/>
                          <a:cs typeface="Arial"/>
                        </a:rPr>
                        <a:t>4.3</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L="66040" algn="ctr">
                        <a:lnSpc>
                          <a:spcPts val="890"/>
                        </a:lnSpc>
                      </a:pPr>
                      <a:r>
                        <a:rPr lang="ja-JP" sz="800" baseline="0">
                          <a:solidFill>
                            <a:srgbClr val="231F20"/>
                          </a:solidFill>
                          <a:latin typeface="Arial Narrow" panose="020B0606020202030204" pitchFamily="34" charset="0"/>
                          <a:ea typeface="MS Mincho"/>
                          <a:cs typeface="Arial"/>
                        </a:rPr>
                        <a:t>-5.9</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16.6</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1.7</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L="20320" algn="ctr">
                        <a:lnSpc>
                          <a:spcPts val="890"/>
                        </a:lnSpc>
                      </a:pPr>
                      <a:r>
                        <a:rPr lang="ja-JP" sz="800" baseline="0">
                          <a:solidFill>
                            <a:srgbClr val="231F20"/>
                          </a:solidFill>
                          <a:latin typeface="Arial Narrow" panose="020B0606020202030204" pitchFamily="34" charset="0"/>
                          <a:ea typeface="MS Mincho"/>
                          <a:cs typeface="Arial"/>
                        </a:rPr>
                        <a:t>-10.6</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-4.9</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7.0</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L="48260" algn="ctr">
                        <a:lnSpc>
                          <a:spcPts val="890"/>
                        </a:lnSpc>
                      </a:pPr>
                      <a:r>
                        <a:rPr lang="ja-JP" sz="800" baseline="0">
                          <a:solidFill>
                            <a:srgbClr val="231F20"/>
                          </a:solidFill>
                          <a:latin typeface="Arial Narrow" panose="020B0606020202030204" pitchFamily="34" charset="0"/>
                          <a:ea typeface="MS Mincho"/>
                          <a:cs typeface="Arial"/>
                        </a:rPr>
                        <a:t>14.8</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-1.3</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L="66040" algn="ctr">
                        <a:lnSpc>
                          <a:spcPts val="890"/>
                        </a:lnSpc>
                      </a:pPr>
                      <a:r>
                        <a:rPr lang="ja-JP" sz="800" baseline="0">
                          <a:solidFill>
                            <a:srgbClr val="231F20"/>
                          </a:solidFill>
                          <a:latin typeface="Arial Narrow" panose="020B0606020202030204" pitchFamily="34" charset="0"/>
                          <a:ea typeface="MS Mincho"/>
                          <a:cs typeface="Arial"/>
                        </a:rPr>
                        <a:t>-2.0</a:t>
                      </a:r>
                    </a:p>
                  </a:txBody>
                  <a:tcPr marL="0" marR="0" marT="0" marB="0">
                    <a:lnR w="6350">
                      <a:solidFill>
                        <a:srgbClr val="BCBEC0"/>
                      </a:solidFill>
                      <a:prstDash val="solid"/>
                    </a:lnR>
                    <a:lnT w="6350">
                      <a:solidFill>
                        <a:srgbClr val="BCBEC0"/>
                      </a:solidFill>
                      <a:prstDash val="solid"/>
                    </a:lnT>
                    <a:lnB w="6350">
                      <a:solidFill>
                        <a:srgbClr val="BCBEC0"/>
                      </a:solidFill>
                      <a:prstDash val="solid"/>
                    </a:lnB>
                    <a:solidFill>
                      <a:srgbClr val="EBEBEC"/>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18.6</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EBEBEC"/>
                    </a:solidFill>
                  </a:tcPr>
                </a:tc>
                <a:tc>
                  <a:txBody>
                    <a:bodyPr/>
                    <a:lstStyle/>
                    <a:p>
                      <a:pPr marL="85725" algn="ctr">
                        <a:lnSpc>
                          <a:spcPts val="890"/>
                        </a:lnSpc>
                      </a:pPr>
                      <a:r>
                        <a:rPr lang="ja-JP" sz="800" baseline="0">
                          <a:solidFill>
                            <a:srgbClr val="231F20"/>
                          </a:solidFill>
                          <a:latin typeface="Arial Narrow" panose="020B0606020202030204" pitchFamily="34" charset="0"/>
                          <a:ea typeface="MS Mincho"/>
                          <a:cs typeface="Arial"/>
                        </a:rPr>
                        <a:t>-8.0</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11.1</a:t>
                      </a:r>
                    </a:p>
                  </a:txBody>
                  <a:tcPr marL="0" marR="0" marT="0" marB="0">
                    <a:lnT w="6350">
                      <a:solidFill>
                        <a:srgbClr val="BCBEC0"/>
                      </a:solidFill>
                      <a:prstDash val="solid"/>
                    </a:lnT>
                    <a:lnB w="6350">
                      <a:solidFill>
                        <a:srgbClr val="BCBEC0"/>
                      </a:solidFill>
                      <a:prstDash val="solid"/>
                    </a:lnB>
                    <a:solidFill>
                      <a:srgbClr val="7CC171"/>
                    </a:solidFill>
                  </a:tcPr>
                </a:tc>
                <a:extLst>
                  <a:ext uri="{0D108BD9-81ED-4DB2-BD59-A6C34878D82A}">
                    <a16:rowId xmlns:a16="http://schemas.microsoft.com/office/drawing/2014/main" val="10005"/>
                  </a:ext>
                </a:extLst>
              </a:tr>
              <a:tr h="133350">
                <a:tc>
                  <a:txBody>
                    <a:bodyPr/>
                    <a:lstStyle/>
                    <a:p>
                      <a:pPr marL="101600">
                        <a:lnSpc>
                          <a:spcPts val="935"/>
                        </a:lnSpc>
                        <a:spcBef>
                          <a:spcPts val="15"/>
                        </a:spcBef>
                      </a:pPr>
                      <a:r>
                        <a:rPr lang="ja-JP" sz="800" baseline="0" dirty="0">
                          <a:solidFill>
                            <a:srgbClr val="231F20"/>
                          </a:solidFill>
                          <a:latin typeface="Meiryo UI" panose="020B0604030504040204" pitchFamily="50" charset="-128"/>
                          <a:ea typeface="Meiryo UI" panose="020B0604030504040204" pitchFamily="50" charset="-128"/>
                          <a:cs typeface="Arial"/>
                        </a:rPr>
                        <a:t>欧州ハイ・イールド債</a:t>
                      </a:r>
                    </a:p>
                  </a:txBody>
                  <a:tcPr marL="0" marR="0" marT="1905" marB="0">
                    <a:lnT w="6350">
                      <a:solidFill>
                        <a:srgbClr val="BCBEC0"/>
                      </a:solidFill>
                      <a:prstDash val="solid"/>
                    </a:lnT>
                    <a:lnB w="6350">
                      <a:solidFill>
                        <a:srgbClr val="BCBEC0"/>
                      </a:solidFill>
                      <a:prstDash val="solid"/>
                    </a:lnB>
                  </a:tcPr>
                </a:tc>
                <a:tc>
                  <a:txBody>
                    <a:bodyPr/>
                    <a:lstStyle/>
                    <a:p>
                      <a:pPr marR="118745" algn="r">
                        <a:lnSpc>
                          <a:spcPts val="935"/>
                        </a:lnSpc>
                        <a:spcBef>
                          <a:spcPts val="15"/>
                        </a:spcBef>
                      </a:pPr>
                      <a:r>
                        <a:rPr lang="ja-JP" sz="800" baseline="0">
                          <a:solidFill>
                            <a:srgbClr val="231F20"/>
                          </a:solidFill>
                          <a:latin typeface="Arial Narrow" panose="020B0606020202030204" pitchFamily="34" charset="0"/>
                          <a:ea typeface="MS Mincho"/>
                          <a:cs typeface="Arial"/>
                        </a:rPr>
                        <a:t>5.7</a:t>
                      </a:r>
                    </a:p>
                  </a:txBody>
                  <a:tcPr marL="0" marR="0" marT="1905" marB="0">
                    <a:lnR w="6350">
                      <a:solidFill>
                        <a:srgbClr val="BCBEC0"/>
                      </a:solidFill>
                      <a:prstDash val="solid"/>
                    </a:lnR>
                    <a:lnT w="6350">
                      <a:solidFill>
                        <a:srgbClr val="BCBEC0"/>
                      </a:solidFill>
                      <a:prstDash val="solid"/>
                    </a:lnT>
                    <a:lnB w="6350">
                      <a:solidFill>
                        <a:srgbClr val="BCBEC0"/>
                      </a:solidFill>
                      <a:prstDash val="solid"/>
                    </a:lnB>
                    <a:solidFill>
                      <a:srgbClr val="B7DAAD"/>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8.6</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96CB8B"/>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9.3</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L="66675" algn="ctr">
                        <a:lnSpc>
                          <a:spcPts val="890"/>
                        </a:lnSpc>
                      </a:pPr>
                      <a:r>
                        <a:rPr lang="ja-JP" sz="800" baseline="0">
                          <a:solidFill>
                            <a:srgbClr val="231F20"/>
                          </a:solidFill>
                          <a:latin typeface="Arial Narrow" panose="020B0606020202030204" pitchFamily="34" charset="0"/>
                          <a:ea typeface="MS Mincho"/>
                          <a:cs typeface="Arial"/>
                        </a:rPr>
                        <a:t>-8.3</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21.5</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5.9</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L="66675" algn="ctr">
                        <a:lnSpc>
                          <a:spcPts val="890"/>
                        </a:lnSpc>
                      </a:pPr>
                      <a:r>
                        <a:rPr lang="ja-JP" sz="800" baseline="0">
                          <a:solidFill>
                            <a:srgbClr val="231F20"/>
                          </a:solidFill>
                          <a:latin typeface="Arial Narrow" panose="020B0606020202030204" pitchFamily="34" charset="0"/>
                          <a:ea typeface="MS Mincho"/>
                          <a:cs typeface="Arial"/>
                        </a:rPr>
                        <a:t>-9.5</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-7.4</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15.0</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L="48895" algn="ctr">
                        <a:lnSpc>
                          <a:spcPts val="890"/>
                        </a:lnSpc>
                      </a:pPr>
                      <a:r>
                        <a:rPr lang="ja-JP" sz="800" baseline="0">
                          <a:solidFill>
                            <a:srgbClr val="231F20"/>
                          </a:solidFill>
                          <a:latin typeface="Arial Narrow" panose="020B0606020202030204" pitchFamily="34" charset="0"/>
                          <a:ea typeface="MS Mincho"/>
                          <a:cs typeface="Arial"/>
                        </a:rPr>
                        <a:t>29.2</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-5.6</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L="94615" algn="ctr">
                        <a:lnSpc>
                          <a:spcPts val="890"/>
                        </a:lnSpc>
                      </a:pPr>
                      <a:r>
                        <a:rPr lang="ja-JP" sz="800" baseline="0">
                          <a:solidFill>
                            <a:srgbClr val="231F20"/>
                          </a:solidFill>
                          <a:latin typeface="Arial Narrow" panose="020B0606020202030204" pitchFamily="34" charset="0"/>
                          <a:ea typeface="MS Mincho"/>
                          <a:cs typeface="Arial"/>
                        </a:rPr>
                        <a:t>6.8</a:t>
                      </a:r>
                    </a:p>
                  </a:txBody>
                  <a:tcPr marL="0" marR="0" marT="0" marB="0">
                    <a:lnR w="6350">
                      <a:solidFill>
                        <a:srgbClr val="BCBEC0"/>
                      </a:solidFill>
                      <a:prstDash val="solid"/>
                    </a:lnR>
                    <a:lnT w="6350">
                      <a:solidFill>
                        <a:srgbClr val="BCBEC0"/>
                      </a:solidFill>
                      <a:prstDash val="solid"/>
                    </a:lnT>
                    <a:lnB w="6350">
                      <a:solidFill>
                        <a:srgbClr val="BCBEC0"/>
                      </a:solidFill>
                      <a:prstDash val="solid"/>
                    </a:lnB>
                    <a:solidFill>
                      <a:srgbClr val="96CB8B"/>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80.5</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7CC171"/>
                    </a:solidFill>
                  </a:tcPr>
                </a:tc>
                <a:tc>
                  <a:txBody>
                    <a:bodyPr/>
                    <a:lstStyle/>
                    <a:p>
                      <a:pPr marL="40005" algn="ctr">
                        <a:lnSpc>
                          <a:spcPts val="890"/>
                        </a:lnSpc>
                      </a:pPr>
                      <a:r>
                        <a:rPr lang="ja-JP" sz="800" baseline="0">
                          <a:solidFill>
                            <a:srgbClr val="231F20"/>
                          </a:solidFill>
                          <a:latin typeface="Arial Narrow" panose="020B0606020202030204" pitchFamily="34" charset="0"/>
                          <a:ea typeface="MS Mincho"/>
                          <a:cs typeface="Arial"/>
                        </a:rPr>
                        <a:t>-37.5</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8.4</a:t>
                      </a:r>
                    </a:p>
                  </a:txBody>
                  <a:tcPr marL="0" marR="0" marT="0" marB="0">
                    <a:lnT w="6350">
                      <a:solidFill>
                        <a:srgbClr val="BCBEC0"/>
                      </a:solidFill>
                      <a:prstDash val="solid"/>
                    </a:lnT>
                    <a:lnB w="6350">
                      <a:solidFill>
                        <a:srgbClr val="BCBEC0"/>
                      </a:solidFill>
                      <a:prstDash val="solid"/>
                    </a:lnB>
                    <a:solidFill>
                      <a:srgbClr val="96CB8B"/>
                    </a:solidFill>
                  </a:tcPr>
                </a:tc>
                <a:extLst>
                  <a:ext uri="{0D108BD9-81ED-4DB2-BD59-A6C34878D82A}">
                    <a16:rowId xmlns:a16="http://schemas.microsoft.com/office/drawing/2014/main" val="10006"/>
                  </a:ext>
                </a:extLst>
              </a:tr>
              <a:tr h="133350">
                <a:tc>
                  <a:txBody>
                    <a:bodyPr/>
                    <a:lstStyle/>
                    <a:p>
                      <a:pPr marL="101600">
                        <a:lnSpc>
                          <a:spcPts val="935"/>
                        </a:lnSpc>
                        <a:spcBef>
                          <a:spcPts val="15"/>
                        </a:spcBef>
                      </a:pPr>
                      <a:r>
                        <a:rPr lang="ja-JP" sz="800" baseline="0" dirty="0">
                          <a:solidFill>
                            <a:srgbClr val="231F20"/>
                          </a:solidFill>
                          <a:latin typeface="Meiryo UI" panose="020B0604030504040204" pitchFamily="50" charset="-128"/>
                          <a:ea typeface="Meiryo UI" panose="020B0604030504040204" pitchFamily="50" charset="-128"/>
                          <a:cs typeface="Arial"/>
                        </a:rPr>
                        <a:t>グローバル普通社債</a:t>
                      </a:r>
                    </a:p>
                  </a:txBody>
                  <a:tcPr marL="0" marR="0" marT="1905" marB="0">
                    <a:lnT w="6350">
                      <a:solidFill>
                        <a:srgbClr val="BCBEC0"/>
                      </a:solidFill>
                      <a:prstDash val="solid"/>
                    </a:lnT>
                    <a:lnB w="6350">
                      <a:solidFill>
                        <a:srgbClr val="BCBEC0"/>
                      </a:solidFill>
                      <a:prstDash val="solid"/>
                    </a:lnB>
                  </a:tcPr>
                </a:tc>
                <a:tc>
                  <a:txBody>
                    <a:bodyPr/>
                    <a:lstStyle/>
                    <a:p>
                      <a:pPr marR="118745" algn="r">
                        <a:lnSpc>
                          <a:spcPts val="935"/>
                        </a:lnSpc>
                        <a:spcBef>
                          <a:spcPts val="15"/>
                        </a:spcBef>
                      </a:pPr>
                      <a:r>
                        <a:rPr lang="ja-JP" sz="800" baseline="0">
                          <a:solidFill>
                            <a:srgbClr val="231F20"/>
                          </a:solidFill>
                          <a:latin typeface="Arial Narrow" panose="020B0606020202030204" pitchFamily="34" charset="0"/>
                          <a:ea typeface="MS Mincho"/>
                          <a:cs typeface="Arial"/>
                        </a:rPr>
                        <a:t>4.3</a:t>
                      </a:r>
                    </a:p>
                  </a:txBody>
                  <a:tcPr marL="0" marR="0" marT="1905" marB="0">
                    <a:lnR w="6350">
                      <a:solidFill>
                        <a:srgbClr val="BCBEC0"/>
                      </a:solidFill>
                      <a:prstDash val="solid"/>
                    </a:lnR>
                    <a:lnT w="6350">
                      <a:solidFill>
                        <a:srgbClr val="BCBEC0"/>
                      </a:solidFill>
                      <a:prstDash val="solid"/>
                    </a:lnT>
                    <a:lnB w="6350">
                      <a:solidFill>
                        <a:srgbClr val="BCBEC0"/>
                      </a:solidFill>
                      <a:prstDash val="solid"/>
                    </a:lnB>
                    <a:solidFill>
                      <a:srgbClr val="D9EBD3"/>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9.0</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7CC171"/>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11.4</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L="66675" algn="ctr">
                        <a:lnSpc>
                          <a:spcPts val="890"/>
                        </a:lnSpc>
                      </a:pPr>
                      <a:r>
                        <a:rPr lang="ja-JP" sz="800" baseline="0">
                          <a:solidFill>
                            <a:srgbClr val="231F20"/>
                          </a:solidFill>
                          <a:latin typeface="Arial Narrow" panose="020B0606020202030204" pitchFamily="34" charset="0"/>
                          <a:ea typeface="MS Mincho"/>
                          <a:cs typeface="Arial"/>
                        </a:rPr>
                        <a:t>-3.5</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9.3</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4.3</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L="67310" algn="ctr">
                        <a:lnSpc>
                          <a:spcPts val="890"/>
                        </a:lnSpc>
                      </a:pPr>
                      <a:r>
                        <a:rPr lang="ja-JP" sz="800" baseline="0">
                          <a:solidFill>
                            <a:srgbClr val="231F20"/>
                          </a:solidFill>
                          <a:latin typeface="Arial Narrow" panose="020B0606020202030204" pitchFamily="34" charset="0"/>
                          <a:ea typeface="MS Mincho"/>
                          <a:cs typeface="Arial"/>
                        </a:rPr>
                        <a:t>-3.8</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3.1</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0.1</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L="48895" algn="ctr">
                        <a:lnSpc>
                          <a:spcPts val="890"/>
                        </a:lnSpc>
                      </a:pPr>
                      <a:r>
                        <a:rPr lang="ja-JP" sz="800" baseline="0">
                          <a:solidFill>
                            <a:srgbClr val="231F20"/>
                          </a:solidFill>
                          <a:latin typeface="Arial Narrow" panose="020B0606020202030204" pitchFamily="34" charset="0"/>
                          <a:ea typeface="MS Mincho"/>
                          <a:cs typeface="Arial"/>
                        </a:rPr>
                        <a:t>11.1</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R="67945" algn="r">
                        <a:lnSpc>
                          <a:spcPts val="890"/>
                        </a:lnSpc>
                      </a:pPr>
                      <a:r>
                        <a:rPr lang="ja-JP" sz="800" baseline="0" dirty="0">
                          <a:solidFill>
                            <a:srgbClr val="231F20"/>
                          </a:solidFill>
                          <a:latin typeface="Arial Narrow" panose="020B0606020202030204" pitchFamily="34" charset="0"/>
                          <a:ea typeface="MS Mincho"/>
                          <a:cs typeface="Arial"/>
                        </a:rPr>
                        <a:t>4.5</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L="95250" algn="ctr">
                        <a:lnSpc>
                          <a:spcPts val="890"/>
                        </a:lnSpc>
                      </a:pPr>
                      <a:r>
                        <a:rPr lang="ja-JP" sz="800" baseline="0">
                          <a:solidFill>
                            <a:srgbClr val="231F20"/>
                          </a:solidFill>
                          <a:latin typeface="Arial Narrow" panose="020B0606020202030204" pitchFamily="34" charset="0"/>
                          <a:ea typeface="MS Mincho"/>
                          <a:cs typeface="Arial"/>
                        </a:rPr>
                        <a:t>6.0</a:t>
                      </a:r>
                    </a:p>
                  </a:txBody>
                  <a:tcPr marL="0" marR="0" marT="0" marB="0">
                    <a:lnR w="6350">
                      <a:solidFill>
                        <a:srgbClr val="BCBEC0"/>
                      </a:solidFill>
                      <a:prstDash val="solid"/>
                    </a:lnR>
                    <a:lnT w="6350">
                      <a:solidFill>
                        <a:srgbClr val="BCBEC0"/>
                      </a:solidFill>
                      <a:prstDash val="solid"/>
                    </a:lnT>
                    <a:lnB w="6350">
                      <a:solidFill>
                        <a:srgbClr val="BCBEC0"/>
                      </a:solidFill>
                      <a:prstDash val="solid"/>
                    </a:lnB>
                    <a:solidFill>
                      <a:srgbClr val="96CB8B"/>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19.2</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EBEBEC"/>
                    </a:solidFill>
                  </a:tcPr>
                </a:tc>
                <a:tc>
                  <a:txBody>
                    <a:bodyPr/>
                    <a:lstStyle/>
                    <a:p>
                      <a:pPr marL="86360" algn="ctr">
                        <a:lnSpc>
                          <a:spcPts val="890"/>
                        </a:lnSpc>
                      </a:pPr>
                      <a:r>
                        <a:rPr lang="ja-JP" sz="800" baseline="0">
                          <a:solidFill>
                            <a:srgbClr val="231F20"/>
                          </a:solidFill>
                          <a:latin typeface="Arial Narrow" panose="020B0606020202030204" pitchFamily="34" charset="0"/>
                          <a:ea typeface="MS Mincho"/>
                          <a:cs typeface="Arial"/>
                        </a:rPr>
                        <a:t>-8.3</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7.3</a:t>
                      </a:r>
                    </a:p>
                  </a:txBody>
                  <a:tcPr marL="0" marR="0" marT="0" marB="0">
                    <a:lnT w="6350">
                      <a:solidFill>
                        <a:srgbClr val="BCBEC0"/>
                      </a:solidFill>
                      <a:prstDash val="solid"/>
                    </a:lnT>
                    <a:lnB w="6350">
                      <a:solidFill>
                        <a:srgbClr val="BCBEC0"/>
                      </a:solidFill>
                      <a:prstDash val="solid"/>
                    </a:lnB>
                    <a:solidFill>
                      <a:srgbClr val="96CB8B"/>
                    </a:solidFill>
                  </a:tcPr>
                </a:tc>
                <a:extLst>
                  <a:ext uri="{0D108BD9-81ED-4DB2-BD59-A6C34878D82A}">
                    <a16:rowId xmlns:a16="http://schemas.microsoft.com/office/drawing/2014/main" val="10007"/>
                  </a:ext>
                </a:extLst>
              </a:tr>
              <a:tr h="133350">
                <a:tc>
                  <a:txBody>
                    <a:bodyPr/>
                    <a:lstStyle/>
                    <a:p>
                      <a:pPr marL="102235">
                        <a:lnSpc>
                          <a:spcPts val="935"/>
                        </a:lnSpc>
                        <a:spcBef>
                          <a:spcPts val="15"/>
                        </a:spcBef>
                      </a:pPr>
                      <a:r>
                        <a:rPr lang="ja-JP" sz="800" baseline="0" dirty="0">
                          <a:solidFill>
                            <a:srgbClr val="231F20"/>
                          </a:solidFill>
                          <a:latin typeface="Meiryo UI" panose="020B0604030504040204" pitchFamily="50" charset="-128"/>
                          <a:ea typeface="Meiryo UI" panose="020B0604030504040204" pitchFamily="50" charset="-128"/>
                          <a:cs typeface="Arial"/>
                        </a:rPr>
                        <a:t>グローバル・ハイ・イールド債</a:t>
                      </a:r>
                    </a:p>
                  </a:txBody>
                  <a:tcPr marL="0" marR="0" marT="1905" marB="0">
                    <a:lnT w="6350">
                      <a:solidFill>
                        <a:srgbClr val="BCBEC0"/>
                      </a:solidFill>
                      <a:prstDash val="solid"/>
                    </a:lnT>
                    <a:lnB w="6350">
                      <a:solidFill>
                        <a:srgbClr val="BCBEC0"/>
                      </a:solidFill>
                      <a:prstDash val="solid"/>
                    </a:lnB>
                  </a:tcPr>
                </a:tc>
                <a:tc>
                  <a:txBody>
                    <a:bodyPr/>
                    <a:lstStyle/>
                    <a:p>
                      <a:pPr marR="118110" algn="r">
                        <a:lnSpc>
                          <a:spcPts val="935"/>
                        </a:lnSpc>
                        <a:spcBef>
                          <a:spcPts val="15"/>
                        </a:spcBef>
                      </a:pPr>
                      <a:r>
                        <a:rPr lang="ja-JP" sz="800" baseline="0">
                          <a:solidFill>
                            <a:srgbClr val="231F20"/>
                          </a:solidFill>
                          <a:latin typeface="Arial Narrow" panose="020B0606020202030204" pitchFamily="34" charset="0"/>
                          <a:ea typeface="MS Mincho"/>
                          <a:cs typeface="Arial"/>
                        </a:rPr>
                        <a:t>7.5</a:t>
                      </a:r>
                    </a:p>
                  </a:txBody>
                  <a:tcPr marL="0" marR="0" marT="1905" marB="0">
                    <a:lnR w="6350">
                      <a:solidFill>
                        <a:srgbClr val="BCBEC0"/>
                      </a:solidFill>
                      <a:prstDash val="solid"/>
                    </a:lnR>
                    <a:lnT w="6350">
                      <a:solidFill>
                        <a:srgbClr val="BCBEC0"/>
                      </a:solidFill>
                      <a:prstDash val="solid"/>
                    </a:lnT>
                    <a:lnB w="6350">
                      <a:solidFill>
                        <a:srgbClr val="BCBEC0"/>
                      </a:solidFill>
                      <a:prstDash val="solid"/>
                    </a:lnB>
                    <a:solidFill>
                      <a:srgbClr val="7CC171"/>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5.5</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D9EBD3"/>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13.7</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L="67310" algn="ctr">
                        <a:lnSpc>
                          <a:spcPts val="890"/>
                        </a:lnSpc>
                      </a:pPr>
                      <a:r>
                        <a:rPr lang="ja-JP" sz="800" baseline="0">
                          <a:solidFill>
                            <a:srgbClr val="231F20"/>
                          </a:solidFill>
                          <a:latin typeface="Arial Narrow" panose="020B0606020202030204" pitchFamily="34" charset="0"/>
                          <a:ea typeface="MS Mincho"/>
                          <a:cs typeface="Arial"/>
                        </a:rPr>
                        <a:t>-3.3</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10.2</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14.8</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L="67310" algn="ctr">
                        <a:lnSpc>
                          <a:spcPts val="890"/>
                        </a:lnSpc>
                      </a:pPr>
                      <a:r>
                        <a:rPr lang="ja-JP" sz="800" baseline="0">
                          <a:solidFill>
                            <a:srgbClr val="231F20"/>
                          </a:solidFill>
                          <a:latin typeface="Arial Narrow" panose="020B0606020202030204" pitchFamily="34" charset="0"/>
                          <a:ea typeface="MS Mincho"/>
                          <a:cs typeface="Arial"/>
                        </a:rPr>
                        <a:t>-4.2</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-0.1</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8.0</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L="49530" algn="ctr">
                        <a:lnSpc>
                          <a:spcPts val="890"/>
                        </a:lnSpc>
                      </a:pPr>
                      <a:r>
                        <a:rPr lang="ja-JP" sz="800" baseline="0">
                          <a:solidFill>
                            <a:srgbClr val="231F20"/>
                          </a:solidFill>
                          <a:latin typeface="Arial Narrow" panose="020B0606020202030204" pitchFamily="34" charset="0"/>
                          <a:ea typeface="MS Mincho"/>
                          <a:cs typeface="Arial"/>
                        </a:rPr>
                        <a:t>19.3</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7310" algn="r">
                        <a:lnSpc>
                          <a:spcPts val="890"/>
                        </a:lnSpc>
                      </a:pPr>
                      <a:r>
                        <a:rPr lang="ja-JP" sz="800" baseline="0" dirty="0">
                          <a:solidFill>
                            <a:srgbClr val="231F20"/>
                          </a:solidFill>
                          <a:latin typeface="Arial Narrow" panose="020B0606020202030204" pitchFamily="34" charset="0"/>
                          <a:ea typeface="MS Mincho"/>
                          <a:cs typeface="Arial"/>
                        </a:rPr>
                        <a:t>2.6</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L="49530" algn="ctr">
                        <a:lnSpc>
                          <a:spcPts val="890"/>
                        </a:lnSpc>
                      </a:pPr>
                      <a:r>
                        <a:rPr lang="ja-JP" sz="800" baseline="0">
                          <a:solidFill>
                            <a:srgbClr val="231F20"/>
                          </a:solidFill>
                          <a:latin typeface="Arial Narrow" panose="020B0606020202030204" pitchFamily="34" charset="0"/>
                          <a:ea typeface="MS Mincho"/>
                          <a:cs typeface="Arial"/>
                        </a:rPr>
                        <a:t>13.9</a:t>
                      </a:r>
                    </a:p>
                  </a:txBody>
                  <a:tcPr marL="0" marR="0" marT="0" marB="0">
                    <a:lnR w="6350">
                      <a:solidFill>
                        <a:srgbClr val="BCBEC0"/>
                      </a:solidFill>
                      <a:prstDash val="solid"/>
                    </a:lnR>
                    <a:lnT w="6350">
                      <a:solidFill>
                        <a:srgbClr val="BCBEC0"/>
                      </a:solidFill>
                      <a:prstDash val="solid"/>
                    </a:lnT>
                    <a:lnB w="6350">
                      <a:solidFill>
                        <a:srgbClr val="BCBEC0"/>
                      </a:solidFill>
                      <a:prstDash val="solid"/>
                    </a:lnB>
                    <a:solidFill>
                      <a:srgbClr val="7CC171"/>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62.0</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96CB8B"/>
                    </a:solidFill>
                  </a:tcPr>
                </a:tc>
                <a:tc>
                  <a:txBody>
                    <a:bodyPr/>
                    <a:lstStyle/>
                    <a:p>
                      <a:pPr marL="40640" algn="ctr">
                        <a:lnSpc>
                          <a:spcPts val="890"/>
                        </a:lnSpc>
                      </a:pPr>
                      <a:r>
                        <a:rPr lang="ja-JP" sz="800" baseline="0">
                          <a:solidFill>
                            <a:srgbClr val="231F20"/>
                          </a:solidFill>
                          <a:latin typeface="Arial Narrow" panose="020B0606020202030204" pitchFamily="34" charset="0"/>
                          <a:ea typeface="MS Mincho"/>
                          <a:cs typeface="Arial"/>
                        </a:rPr>
                        <a:t>-27.9</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3.0</a:t>
                      </a:r>
                    </a:p>
                  </a:txBody>
                  <a:tcPr marL="0" marR="0" marT="0" marB="0">
                    <a:lnT w="6350">
                      <a:solidFill>
                        <a:srgbClr val="BCBEC0"/>
                      </a:solidFill>
                      <a:prstDash val="solid"/>
                    </a:lnT>
                    <a:lnB w="6350">
                      <a:solidFill>
                        <a:srgbClr val="BCBEC0"/>
                      </a:solidFill>
                      <a:prstDash val="solid"/>
                    </a:lnB>
                    <a:solidFill>
                      <a:srgbClr val="B7DAAD"/>
                    </a:solidFill>
                  </a:tcPr>
                </a:tc>
                <a:extLst>
                  <a:ext uri="{0D108BD9-81ED-4DB2-BD59-A6C34878D82A}">
                    <a16:rowId xmlns:a16="http://schemas.microsoft.com/office/drawing/2014/main" val="10008"/>
                  </a:ext>
                </a:extLst>
              </a:tr>
              <a:tr h="133350">
                <a:tc>
                  <a:txBody>
                    <a:bodyPr/>
                    <a:lstStyle/>
                    <a:p>
                      <a:pPr marL="102235">
                        <a:lnSpc>
                          <a:spcPts val="935"/>
                        </a:lnSpc>
                        <a:spcBef>
                          <a:spcPts val="15"/>
                        </a:spcBef>
                      </a:pPr>
                      <a:r>
                        <a:rPr lang="ja-JP" sz="800" baseline="0" dirty="0">
                          <a:solidFill>
                            <a:srgbClr val="231F20"/>
                          </a:solidFill>
                          <a:latin typeface="Meiryo UI" panose="020B0604030504040204" pitchFamily="50" charset="-128"/>
                          <a:ea typeface="Meiryo UI" panose="020B0604030504040204" pitchFamily="50" charset="-128"/>
                          <a:cs typeface="Arial"/>
                        </a:rPr>
                        <a:t>米国普通社債</a:t>
                      </a:r>
                    </a:p>
                  </a:txBody>
                  <a:tcPr marL="0" marR="0" marT="1905" marB="0">
                    <a:lnT w="6350">
                      <a:solidFill>
                        <a:srgbClr val="BCBEC0"/>
                      </a:solidFill>
                      <a:prstDash val="solid"/>
                    </a:lnT>
                    <a:lnB w="6350">
                      <a:solidFill>
                        <a:srgbClr val="BCBEC0"/>
                      </a:solidFill>
                      <a:prstDash val="solid"/>
                    </a:lnB>
                  </a:tcPr>
                </a:tc>
                <a:tc>
                  <a:txBody>
                    <a:bodyPr/>
                    <a:lstStyle/>
                    <a:p>
                      <a:pPr marR="118110" algn="r">
                        <a:lnSpc>
                          <a:spcPts val="935"/>
                        </a:lnSpc>
                        <a:spcBef>
                          <a:spcPts val="15"/>
                        </a:spcBef>
                      </a:pPr>
                      <a:r>
                        <a:rPr lang="ja-JP" sz="800" baseline="0">
                          <a:solidFill>
                            <a:srgbClr val="231F20"/>
                          </a:solidFill>
                          <a:latin typeface="Arial Narrow" panose="020B0606020202030204" pitchFamily="34" charset="0"/>
                          <a:ea typeface="MS Mincho"/>
                          <a:cs typeface="Arial"/>
                        </a:rPr>
                        <a:t>5.7</a:t>
                      </a:r>
                    </a:p>
                  </a:txBody>
                  <a:tcPr marL="0" marR="0" marT="1905" marB="0">
                    <a:lnR w="6350">
                      <a:solidFill>
                        <a:srgbClr val="BCBEC0"/>
                      </a:solidFill>
                      <a:prstDash val="solid"/>
                    </a:lnR>
                    <a:lnT w="6350">
                      <a:solidFill>
                        <a:srgbClr val="BCBEC0"/>
                      </a:solidFill>
                      <a:prstDash val="solid"/>
                    </a:lnT>
                    <a:lnB w="6350">
                      <a:solidFill>
                        <a:srgbClr val="BCBEC0"/>
                      </a:solidFill>
                      <a:prstDash val="solid"/>
                    </a:lnB>
                    <a:solidFill>
                      <a:srgbClr val="B7DAAD"/>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9.3</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7CC171"/>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14.2</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L="67310" algn="ctr">
                        <a:lnSpc>
                          <a:spcPts val="890"/>
                        </a:lnSpc>
                      </a:pPr>
                      <a:r>
                        <a:rPr lang="ja-JP" sz="800" baseline="0">
                          <a:solidFill>
                            <a:srgbClr val="231F20"/>
                          </a:solidFill>
                          <a:latin typeface="Arial Narrow" panose="020B0606020202030204" pitchFamily="34" charset="0"/>
                          <a:ea typeface="MS Mincho"/>
                          <a:cs typeface="Arial"/>
                        </a:rPr>
                        <a:t>-2.2</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6.5</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6.0</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L="67945" algn="ctr">
                        <a:lnSpc>
                          <a:spcPts val="890"/>
                        </a:lnSpc>
                      </a:pPr>
                      <a:r>
                        <a:rPr lang="ja-JP" sz="800" baseline="0">
                          <a:solidFill>
                            <a:srgbClr val="231F20"/>
                          </a:solidFill>
                          <a:latin typeface="Arial Narrow" panose="020B0606020202030204" pitchFamily="34" charset="0"/>
                          <a:ea typeface="MS Mincho"/>
                          <a:cs typeface="Arial"/>
                        </a:rPr>
                        <a:t>-0.6</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7.5</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-1.5</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L="49530" algn="ctr">
                        <a:lnSpc>
                          <a:spcPts val="890"/>
                        </a:lnSpc>
                      </a:pPr>
                      <a:r>
                        <a:rPr lang="ja-JP" sz="800" baseline="0">
                          <a:solidFill>
                            <a:srgbClr val="231F20"/>
                          </a:solidFill>
                          <a:latin typeface="Arial Narrow" panose="020B0606020202030204" pitchFamily="34" charset="0"/>
                          <a:ea typeface="MS Mincho"/>
                          <a:cs typeface="Arial"/>
                        </a:rPr>
                        <a:t>10.4</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R="67310" algn="r">
                        <a:lnSpc>
                          <a:spcPts val="890"/>
                        </a:lnSpc>
                      </a:pPr>
                      <a:r>
                        <a:rPr lang="ja-JP" sz="800" baseline="0" dirty="0">
                          <a:solidFill>
                            <a:srgbClr val="231F20"/>
                          </a:solidFill>
                          <a:latin typeface="Arial Narrow" panose="020B0606020202030204" pitchFamily="34" charset="0"/>
                          <a:ea typeface="MS Mincho"/>
                          <a:cs typeface="Arial"/>
                        </a:rPr>
                        <a:t>7.5</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L="95885" algn="ctr">
                        <a:lnSpc>
                          <a:spcPts val="890"/>
                        </a:lnSpc>
                      </a:pPr>
                      <a:r>
                        <a:rPr lang="ja-JP" sz="800" baseline="0">
                          <a:solidFill>
                            <a:srgbClr val="231F20"/>
                          </a:solidFill>
                          <a:latin typeface="Arial Narrow" panose="020B0606020202030204" pitchFamily="34" charset="0"/>
                          <a:ea typeface="MS Mincho"/>
                          <a:cs typeface="Arial"/>
                        </a:rPr>
                        <a:t>9.5</a:t>
                      </a:r>
                    </a:p>
                  </a:txBody>
                  <a:tcPr marL="0" marR="0" marT="0" marB="0">
                    <a:lnR w="6350">
                      <a:solidFill>
                        <a:srgbClr val="BCBEC0"/>
                      </a:solidFill>
                      <a:prstDash val="solid"/>
                    </a:lnR>
                    <a:lnT w="6350">
                      <a:solidFill>
                        <a:srgbClr val="BCBEC0"/>
                      </a:solidFill>
                      <a:prstDash val="solid"/>
                    </a:lnT>
                    <a:lnB w="6350">
                      <a:solidFill>
                        <a:srgbClr val="BCBEC0"/>
                      </a:solidFill>
                      <a:prstDash val="solid"/>
                    </a:lnB>
                    <a:solidFill>
                      <a:srgbClr val="96CB8B"/>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19.8</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EBEBEC"/>
                    </a:solidFill>
                  </a:tcPr>
                </a:tc>
                <a:tc>
                  <a:txBody>
                    <a:bodyPr/>
                    <a:lstStyle/>
                    <a:p>
                      <a:pPr marL="86995" algn="ctr">
                        <a:lnSpc>
                          <a:spcPts val="890"/>
                        </a:lnSpc>
                      </a:pPr>
                      <a:r>
                        <a:rPr lang="ja-JP" sz="800" baseline="0">
                          <a:solidFill>
                            <a:srgbClr val="231F20"/>
                          </a:solidFill>
                          <a:latin typeface="Arial Narrow" panose="020B0606020202030204" pitchFamily="34" charset="0"/>
                          <a:ea typeface="MS Mincho"/>
                          <a:cs typeface="Arial"/>
                        </a:rPr>
                        <a:t>-6.8</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4.6</a:t>
                      </a:r>
                    </a:p>
                  </a:txBody>
                  <a:tcPr marL="0" marR="0" marT="0" marB="0">
                    <a:lnT w="6350">
                      <a:solidFill>
                        <a:srgbClr val="BCBEC0"/>
                      </a:solidFill>
                      <a:prstDash val="solid"/>
                    </a:lnT>
                    <a:lnB w="6350">
                      <a:solidFill>
                        <a:srgbClr val="BCBEC0"/>
                      </a:solidFill>
                      <a:prstDash val="solid"/>
                    </a:lnB>
                    <a:solidFill>
                      <a:srgbClr val="96CB8B"/>
                    </a:solidFill>
                  </a:tcPr>
                </a:tc>
                <a:extLst>
                  <a:ext uri="{0D108BD9-81ED-4DB2-BD59-A6C34878D82A}">
                    <a16:rowId xmlns:a16="http://schemas.microsoft.com/office/drawing/2014/main" val="10009"/>
                  </a:ext>
                </a:extLst>
              </a:tr>
              <a:tr h="133350">
                <a:tc>
                  <a:txBody>
                    <a:bodyPr/>
                    <a:lstStyle/>
                    <a:p>
                      <a:pPr marL="102235">
                        <a:lnSpc>
                          <a:spcPts val="930"/>
                        </a:lnSpc>
                        <a:spcBef>
                          <a:spcPts val="15"/>
                        </a:spcBef>
                      </a:pPr>
                      <a:r>
                        <a:rPr lang="ja-JP" sz="800" baseline="0" dirty="0">
                          <a:solidFill>
                            <a:srgbClr val="231F20"/>
                          </a:solidFill>
                          <a:latin typeface="Meiryo UI" panose="020B0604030504040204" pitchFamily="50" charset="-128"/>
                          <a:ea typeface="Meiryo UI" panose="020B0604030504040204" pitchFamily="50" charset="-128"/>
                          <a:cs typeface="Arial"/>
                        </a:rPr>
                        <a:t>米国ハイ・イールド債</a:t>
                      </a:r>
                    </a:p>
                  </a:txBody>
                  <a:tcPr marL="0" marR="0" marT="1905" marB="0">
                    <a:lnT w="6350">
                      <a:solidFill>
                        <a:srgbClr val="BCBEC0"/>
                      </a:solidFill>
                      <a:prstDash val="solid"/>
                    </a:lnT>
                    <a:lnB w="6350">
                      <a:solidFill>
                        <a:srgbClr val="BCBEC0"/>
                      </a:solidFill>
                      <a:prstDash val="solid"/>
                    </a:lnB>
                  </a:tcPr>
                </a:tc>
                <a:tc>
                  <a:txBody>
                    <a:bodyPr/>
                    <a:lstStyle/>
                    <a:p>
                      <a:pPr marR="118110" algn="r">
                        <a:lnSpc>
                          <a:spcPts val="930"/>
                        </a:lnSpc>
                        <a:spcBef>
                          <a:spcPts val="15"/>
                        </a:spcBef>
                      </a:pPr>
                      <a:r>
                        <a:rPr lang="ja-JP" sz="800" baseline="0">
                          <a:solidFill>
                            <a:srgbClr val="231F20"/>
                          </a:solidFill>
                          <a:latin typeface="Arial Narrow" panose="020B0606020202030204" pitchFamily="34" charset="0"/>
                          <a:ea typeface="MS Mincho"/>
                          <a:cs typeface="Arial"/>
                        </a:rPr>
                        <a:t>7.8</a:t>
                      </a:r>
                    </a:p>
                  </a:txBody>
                  <a:tcPr marL="0" marR="0" marT="1905" marB="0">
                    <a:lnR w="6350">
                      <a:solidFill>
                        <a:srgbClr val="BCBEC0"/>
                      </a:solidFill>
                      <a:prstDash val="solid"/>
                    </a:lnR>
                    <a:lnT w="6350">
                      <a:solidFill>
                        <a:srgbClr val="BCBEC0"/>
                      </a:solidFill>
                      <a:prstDash val="solid"/>
                    </a:lnT>
                    <a:lnB w="6350">
                      <a:solidFill>
                        <a:srgbClr val="BCBEC0"/>
                      </a:solidFill>
                      <a:prstDash val="solid"/>
                    </a:lnB>
                    <a:solidFill>
                      <a:srgbClr val="7CC171"/>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4.2</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EBEBEC"/>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14.4</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L="67945" algn="ctr">
                        <a:lnSpc>
                          <a:spcPts val="890"/>
                        </a:lnSpc>
                      </a:pPr>
                      <a:r>
                        <a:rPr lang="ja-JP" sz="800" baseline="0">
                          <a:solidFill>
                            <a:srgbClr val="231F20"/>
                          </a:solidFill>
                          <a:latin typeface="Arial Narrow" panose="020B0606020202030204" pitchFamily="34" charset="0"/>
                          <a:ea typeface="MS Mincho"/>
                          <a:cs typeface="Arial"/>
                        </a:rPr>
                        <a:t>-2.3</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7.5</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17.5</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L="67945" algn="ctr">
                        <a:lnSpc>
                          <a:spcPts val="890"/>
                        </a:lnSpc>
                      </a:pPr>
                      <a:r>
                        <a:rPr lang="ja-JP" sz="800" baseline="0">
                          <a:solidFill>
                            <a:srgbClr val="231F20"/>
                          </a:solidFill>
                          <a:latin typeface="Arial Narrow" panose="020B0606020202030204" pitchFamily="34" charset="0"/>
                          <a:ea typeface="MS Mincho"/>
                          <a:cs typeface="Arial"/>
                        </a:rPr>
                        <a:t>-4.6</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2.5</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7.4</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L="50165" algn="ctr">
                        <a:lnSpc>
                          <a:spcPts val="890"/>
                        </a:lnSpc>
                      </a:pPr>
                      <a:r>
                        <a:rPr lang="ja-JP" sz="800" baseline="0">
                          <a:solidFill>
                            <a:srgbClr val="231F20"/>
                          </a:solidFill>
                          <a:latin typeface="Arial Narrow" panose="020B0606020202030204" pitchFamily="34" charset="0"/>
                          <a:ea typeface="MS Mincho"/>
                          <a:cs typeface="Arial"/>
                        </a:rPr>
                        <a:t>15.6</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R="67310" algn="r">
                        <a:lnSpc>
                          <a:spcPts val="890"/>
                        </a:lnSpc>
                      </a:pPr>
                      <a:r>
                        <a:rPr lang="ja-JP" sz="800" baseline="0" dirty="0">
                          <a:solidFill>
                            <a:srgbClr val="231F20"/>
                          </a:solidFill>
                          <a:latin typeface="Arial Narrow" panose="020B0606020202030204" pitchFamily="34" charset="0"/>
                          <a:ea typeface="MS Mincho"/>
                          <a:cs typeface="Arial"/>
                        </a:rPr>
                        <a:t>4.4</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L="50165" algn="ctr">
                        <a:lnSpc>
                          <a:spcPts val="890"/>
                        </a:lnSpc>
                      </a:pPr>
                      <a:r>
                        <a:rPr lang="ja-JP" sz="800" baseline="0">
                          <a:solidFill>
                            <a:srgbClr val="231F20"/>
                          </a:solidFill>
                          <a:latin typeface="Arial Narrow" panose="020B0606020202030204" pitchFamily="34" charset="0"/>
                          <a:ea typeface="MS Mincho"/>
                          <a:cs typeface="Arial"/>
                        </a:rPr>
                        <a:t>15.2</a:t>
                      </a:r>
                    </a:p>
                  </a:txBody>
                  <a:tcPr marL="0" marR="0" marT="0" marB="0">
                    <a:lnR w="6350">
                      <a:solidFill>
                        <a:srgbClr val="BCBEC0"/>
                      </a:solidFill>
                      <a:prstDash val="solid"/>
                    </a:lnR>
                    <a:lnT w="6350">
                      <a:solidFill>
                        <a:srgbClr val="BCBEC0"/>
                      </a:solidFill>
                      <a:prstDash val="solid"/>
                    </a:lnT>
                    <a:lnB w="6350">
                      <a:solidFill>
                        <a:srgbClr val="BCBEC0"/>
                      </a:solidFill>
                      <a:prstDash val="solid"/>
                    </a:lnB>
                    <a:solidFill>
                      <a:srgbClr val="7CC171"/>
                    </a:solidFill>
                  </a:tcPr>
                </a:tc>
                <a:tc>
                  <a:txBody>
                    <a:bodyPr/>
                    <a:lstStyle/>
                    <a:p>
                      <a:pPr marR="66675" algn="r">
                        <a:lnSpc>
                          <a:spcPts val="890"/>
                        </a:lnSpc>
                      </a:pPr>
                      <a:r>
                        <a:rPr lang="ja-JP" sz="800" baseline="0">
                          <a:solidFill>
                            <a:srgbClr val="231F20"/>
                          </a:solidFill>
                          <a:latin typeface="Arial Narrow" panose="020B0606020202030204" pitchFamily="34" charset="0"/>
                          <a:ea typeface="MS Mincho"/>
                          <a:cs typeface="Arial"/>
                        </a:rPr>
                        <a:t>57.5</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B7DAAD"/>
                    </a:solidFill>
                  </a:tcPr>
                </a:tc>
                <a:tc>
                  <a:txBody>
                    <a:bodyPr/>
                    <a:lstStyle/>
                    <a:p>
                      <a:pPr marL="41910" algn="ctr">
                        <a:lnSpc>
                          <a:spcPts val="890"/>
                        </a:lnSpc>
                      </a:pPr>
                      <a:r>
                        <a:rPr lang="ja-JP" sz="800" baseline="0">
                          <a:solidFill>
                            <a:srgbClr val="231F20"/>
                          </a:solidFill>
                          <a:latin typeface="Arial Narrow" panose="020B0606020202030204" pitchFamily="34" charset="0"/>
                          <a:ea typeface="MS Mincho"/>
                          <a:cs typeface="Arial"/>
                        </a:rPr>
                        <a:t>-26.4</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2.2</a:t>
                      </a:r>
                    </a:p>
                  </a:txBody>
                  <a:tcPr marL="0" marR="0" marT="0" marB="0">
                    <a:lnT w="6350">
                      <a:solidFill>
                        <a:srgbClr val="BCBEC0"/>
                      </a:solidFill>
                      <a:prstDash val="solid"/>
                    </a:lnT>
                    <a:lnB w="6350">
                      <a:solidFill>
                        <a:srgbClr val="BCBEC0"/>
                      </a:solidFill>
                      <a:prstDash val="solid"/>
                    </a:lnB>
                    <a:solidFill>
                      <a:srgbClr val="B7DAAD"/>
                    </a:solidFill>
                  </a:tcPr>
                </a:tc>
                <a:extLst>
                  <a:ext uri="{0D108BD9-81ED-4DB2-BD59-A6C34878D82A}">
                    <a16:rowId xmlns:a16="http://schemas.microsoft.com/office/drawing/2014/main" val="10010"/>
                  </a:ext>
                </a:extLst>
              </a:tr>
              <a:tr h="133350">
                <a:tc>
                  <a:txBody>
                    <a:bodyPr/>
                    <a:lstStyle/>
                    <a:p>
                      <a:pPr marL="102235">
                        <a:lnSpc>
                          <a:spcPts val="930"/>
                        </a:lnSpc>
                        <a:spcBef>
                          <a:spcPts val="15"/>
                        </a:spcBef>
                      </a:pPr>
                      <a:r>
                        <a:rPr lang="ja-JP" sz="800" baseline="0" dirty="0">
                          <a:solidFill>
                            <a:srgbClr val="231F20"/>
                          </a:solidFill>
                          <a:latin typeface="Meiryo UI" panose="020B0604030504040204" pitchFamily="50" charset="-128"/>
                          <a:ea typeface="Meiryo UI" panose="020B0604030504040204" pitchFamily="50" charset="-128"/>
                          <a:cs typeface="Arial"/>
                        </a:rPr>
                        <a:t>エマージング債</a:t>
                      </a:r>
                    </a:p>
                  </a:txBody>
                  <a:tcPr marL="0" marR="0" marT="1905" marB="0">
                    <a:lnT w="6350">
                      <a:solidFill>
                        <a:srgbClr val="BCBEC0"/>
                      </a:solidFill>
                      <a:prstDash val="solid"/>
                    </a:lnT>
                    <a:lnB w="6350">
                      <a:solidFill>
                        <a:srgbClr val="BCBEC0"/>
                      </a:solidFill>
                      <a:prstDash val="solid"/>
                    </a:lnB>
                  </a:tcPr>
                </a:tc>
                <a:tc>
                  <a:txBody>
                    <a:bodyPr/>
                    <a:lstStyle/>
                    <a:p>
                      <a:pPr marR="118110" algn="r">
                        <a:lnSpc>
                          <a:spcPts val="930"/>
                        </a:lnSpc>
                        <a:spcBef>
                          <a:spcPts val="15"/>
                        </a:spcBef>
                      </a:pPr>
                      <a:r>
                        <a:rPr lang="ja-JP" sz="800" baseline="0">
                          <a:solidFill>
                            <a:srgbClr val="231F20"/>
                          </a:solidFill>
                          <a:latin typeface="Arial Narrow" panose="020B0606020202030204" pitchFamily="34" charset="0"/>
                          <a:ea typeface="MS Mincho"/>
                          <a:cs typeface="Arial"/>
                        </a:rPr>
                        <a:t>6.9</a:t>
                      </a:r>
                    </a:p>
                  </a:txBody>
                  <a:tcPr marL="0" marR="0" marT="1905" marB="0">
                    <a:lnR w="6350">
                      <a:solidFill>
                        <a:srgbClr val="BCBEC0"/>
                      </a:solidFill>
                      <a:prstDash val="solid"/>
                    </a:lnR>
                    <a:lnT w="6350">
                      <a:solidFill>
                        <a:srgbClr val="BCBEC0"/>
                      </a:solidFill>
                      <a:prstDash val="solid"/>
                    </a:lnT>
                    <a:lnB w="6350">
                      <a:solidFill>
                        <a:srgbClr val="BCBEC0"/>
                      </a:solidFill>
                      <a:prstDash val="solid"/>
                    </a:lnB>
                    <a:solidFill>
                      <a:srgbClr val="96CB8B"/>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4.0</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EBEBEC"/>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14.4</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L="68580" algn="ctr">
                        <a:lnSpc>
                          <a:spcPts val="890"/>
                        </a:lnSpc>
                      </a:pPr>
                      <a:r>
                        <a:rPr lang="ja-JP" sz="800" baseline="0">
                          <a:solidFill>
                            <a:srgbClr val="231F20"/>
                          </a:solidFill>
                          <a:latin typeface="Arial Narrow" panose="020B0606020202030204" pitchFamily="34" charset="0"/>
                          <a:ea typeface="MS Mincho"/>
                          <a:cs typeface="Arial"/>
                        </a:rPr>
                        <a:t>-4.6</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7310" algn="r">
                        <a:lnSpc>
                          <a:spcPts val="890"/>
                        </a:lnSpc>
                      </a:pPr>
                      <a:r>
                        <a:rPr lang="ja-JP" sz="800" baseline="0">
                          <a:solidFill>
                            <a:srgbClr val="231F20"/>
                          </a:solidFill>
                          <a:latin typeface="Arial Narrow" panose="020B0606020202030204" pitchFamily="34" charset="0"/>
                          <a:ea typeface="MS Mincho"/>
                          <a:cs typeface="Arial"/>
                        </a:rPr>
                        <a:t>9.3</a:t>
                      </a:r>
                    </a:p>
                  </a:txBody>
                  <a:tcPr marL="0" marR="0" marT="0" marB="0">
                    <a:lnT w="6350">
                      <a:solidFill>
                        <a:srgbClr val="BCBEC0"/>
                      </a:solidFill>
                      <a:prstDash val="solid"/>
                    </a:lnT>
                    <a:lnB w="6350">
                      <a:solidFill>
                        <a:srgbClr val="BCBEC0"/>
                      </a:solidFill>
                      <a:prstDash val="solid"/>
                    </a:lnB>
                    <a:solidFill>
                      <a:srgbClr val="D9EBD3"/>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10.2</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L="95885" algn="ctr">
                        <a:lnSpc>
                          <a:spcPts val="890"/>
                        </a:lnSpc>
                      </a:pPr>
                      <a:r>
                        <a:rPr lang="ja-JP" sz="800" baseline="0">
                          <a:solidFill>
                            <a:srgbClr val="231F20"/>
                          </a:solidFill>
                          <a:latin typeface="Arial Narrow" panose="020B0606020202030204" pitchFamily="34" charset="0"/>
                          <a:ea typeface="MS Mincho"/>
                          <a:cs typeface="Arial"/>
                        </a:rPr>
                        <a:t>1.2</a:t>
                      </a:r>
                    </a:p>
                  </a:txBody>
                  <a:tcPr marL="0" marR="0" marT="0" marB="0">
                    <a:lnT w="6350">
                      <a:solidFill>
                        <a:srgbClr val="BCBEC0"/>
                      </a:solidFill>
                      <a:prstDash val="solid"/>
                    </a:lnT>
                    <a:lnB w="6350">
                      <a:solidFill>
                        <a:srgbClr val="BCBEC0"/>
                      </a:solidFill>
                      <a:prstDash val="solid"/>
                    </a:lnB>
                    <a:solidFill>
                      <a:srgbClr val="96CB8B"/>
                    </a:solidFill>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5.5</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6675" algn="r">
                        <a:lnSpc>
                          <a:spcPts val="890"/>
                        </a:lnSpc>
                      </a:pPr>
                      <a:r>
                        <a:rPr lang="ja-JP" sz="800" baseline="0">
                          <a:solidFill>
                            <a:srgbClr val="231F20"/>
                          </a:solidFill>
                          <a:latin typeface="Arial Narrow" panose="020B0606020202030204" pitchFamily="34" charset="0"/>
                          <a:ea typeface="MS Mincho"/>
                          <a:cs typeface="Arial"/>
                        </a:rPr>
                        <a:t>-6.6</a:t>
                      </a:r>
                    </a:p>
                  </a:txBody>
                  <a:tcPr marL="0" marR="0" marT="0" marB="0">
                    <a:lnT w="6350">
                      <a:solidFill>
                        <a:srgbClr val="BCBEC0"/>
                      </a:solidFill>
                      <a:prstDash val="solid"/>
                    </a:lnT>
                    <a:lnB w="6350">
                      <a:solidFill>
                        <a:srgbClr val="BCBEC0"/>
                      </a:solidFill>
                      <a:prstDash val="solid"/>
                    </a:lnB>
                    <a:solidFill>
                      <a:srgbClr val="EBEBEC"/>
                    </a:solidFill>
                  </a:tcPr>
                </a:tc>
                <a:tc>
                  <a:txBody>
                    <a:bodyPr/>
                    <a:lstStyle/>
                    <a:p>
                      <a:pPr marL="50165" algn="ctr">
                        <a:lnSpc>
                          <a:spcPts val="890"/>
                        </a:lnSpc>
                      </a:pPr>
                      <a:r>
                        <a:rPr lang="ja-JP" sz="800" baseline="0">
                          <a:solidFill>
                            <a:srgbClr val="231F20"/>
                          </a:solidFill>
                          <a:latin typeface="Arial Narrow" panose="020B0606020202030204" pitchFamily="34" charset="0"/>
                          <a:ea typeface="MS Mincho"/>
                          <a:cs typeface="Arial"/>
                        </a:rPr>
                        <a:t>18.5</a:t>
                      </a:r>
                    </a:p>
                  </a:txBody>
                  <a:tcPr marL="0" marR="0" marT="0" marB="0">
                    <a:lnT w="6350">
                      <a:solidFill>
                        <a:srgbClr val="BCBEC0"/>
                      </a:solidFill>
                      <a:prstDash val="solid"/>
                    </a:lnT>
                    <a:lnB w="6350">
                      <a:solidFill>
                        <a:srgbClr val="BCBEC0"/>
                      </a:solidFill>
                      <a:prstDash val="solid"/>
                    </a:lnB>
                    <a:solidFill>
                      <a:srgbClr val="B7DAAD"/>
                    </a:solidFill>
                  </a:tcPr>
                </a:tc>
                <a:tc>
                  <a:txBody>
                    <a:bodyPr/>
                    <a:lstStyle/>
                    <a:p>
                      <a:pPr marR="66675" algn="r">
                        <a:lnSpc>
                          <a:spcPts val="890"/>
                        </a:lnSpc>
                      </a:pPr>
                      <a:r>
                        <a:rPr lang="ja-JP" sz="800" baseline="0" dirty="0">
                          <a:solidFill>
                            <a:srgbClr val="231F20"/>
                          </a:solidFill>
                          <a:latin typeface="Arial Narrow" panose="020B0606020202030204" pitchFamily="34" charset="0"/>
                          <a:ea typeface="MS Mincho"/>
                          <a:cs typeface="Arial"/>
                        </a:rPr>
                        <a:t>8.5</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L="50165" algn="ctr">
                        <a:lnSpc>
                          <a:spcPts val="890"/>
                        </a:lnSpc>
                      </a:pPr>
                      <a:r>
                        <a:rPr lang="ja-JP" sz="800" baseline="0">
                          <a:solidFill>
                            <a:srgbClr val="231F20"/>
                          </a:solidFill>
                          <a:latin typeface="Arial Narrow" panose="020B0606020202030204" pitchFamily="34" charset="0"/>
                          <a:ea typeface="MS Mincho"/>
                          <a:cs typeface="Arial"/>
                        </a:rPr>
                        <a:t>12.0</a:t>
                      </a:r>
                    </a:p>
                  </a:txBody>
                  <a:tcPr marL="0" marR="0" marT="0" marB="0">
                    <a:lnR w="6350">
                      <a:solidFill>
                        <a:srgbClr val="BCBEC0"/>
                      </a:solidFill>
                      <a:prstDash val="solid"/>
                    </a:lnR>
                    <a:lnT w="6350">
                      <a:solidFill>
                        <a:srgbClr val="BCBEC0"/>
                      </a:solidFill>
                      <a:prstDash val="solid"/>
                    </a:lnT>
                    <a:lnB w="6350">
                      <a:solidFill>
                        <a:srgbClr val="BCBEC0"/>
                      </a:solidFill>
                      <a:prstDash val="solid"/>
                    </a:lnB>
                    <a:solidFill>
                      <a:srgbClr val="96CB8B"/>
                    </a:solidFill>
                  </a:tcPr>
                </a:tc>
                <a:tc>
                  <a:txBody>
                    <a:bodyPr/>
                    <a:lstStyle/>
                    <a:p>
                      <a:pPr marR="66675" algn="r">
                        <a:lnSpc>
                          <a:spcPts val="890"/>
                        </a:lnSpc>
                      </a:pPr>
                      <a:r>
                        <a:rPr lang="ja-JP" sz="800" baseline="0">
                          <a:solidFill>
                            <a:srgbClr val="231F20"/>
                          </a:solidFill>
                          <a:latin typeface="Arial Narrow" panose="020B0606020202030204" pitchFamily="34" charset="0"/>
                          <a:ea typeface="MS Mincho"/>
                          <a:cs typeface="Arial"/>
                        </a:rPr>
                        <a:t>28.2</a:t>
                      </a:r>
                    </a:p>
                  </a:txBody>
                  <a:tcPr marL="0" marR="0" marT="0" marB="0">
                    <a:lnL w="6350">
                      <a:solidFill>
                        <a:srgbClr val="BCBEC0"/>
                      </a:solidFill>
                      <a:prstDash val="solid"/>
                    </a:lnL>
                    <a:lnT w="6350">
                      <a:solidFill>
                        <a:srgbClr val="BCBEC0"/>
                      </a:solidFill>
                      <a:prstDash val="solid"/>
                    </a:lnT>
                    <a:lnB w="6350">
                      <a:solidFill>
                        <a:srgbClr val="BCBEC0"/>
                      </a:solidFill>
                      <a:prstDash val="solid"/>
                    </a:lnB>
                    <a:solidFill>
                      <a:srgbClr val="D9EBD3"/>
                    </a:solidFill>
                  </a:tcPr>
                </a:tc>
                <a:tc>
                  <a:txBody>
                    <a:bodyPr/>
                    <a:lstStyle/>
                    <a:p>
                      <a:pPr marL="41910" algn="ctr">
                        <a:lnSpc>
                          <a:spcPts val="890"/>
                        </a:lnSpc>
                      </a:pPr>
                      <a:r>
                        <a:rPr lang="ja-JP" sz="800" baseline="0">
                          <a:solidFill>
                            <a:srgbClr val="231F20"/>
                          </a:solidFill>
                          <a:latin typeface="Arial Narrow" panose="020B0606020202030204" pitchFamily="34" charset="0"/>
                          <a:ea typeface="MS Mincho"/>
                          <a:cs typeface="Arial"/>
                        </a:rPr>
                        <a:t>-10.9</a:t>
                      </a:r>
                    </a:p>
                  </a:txBody>
                  <a:tcPr marL="0" marR="0" marT="0" marB="0">
                    <a:lnT w="6350">
                      <a:solidFill>
                        <a:srgbClr val="BCBEC0"/>
                      </a:solidFill>
                      <a:prstDash val="solid"/>
                    </a:lnT>
                    <a:lnB w="6350">
                      <a:solidFill>
                        <a:srgbClr val="BCBEC0"/>
                      </a:solidFill>
                      <a:prstDash val="solid"/>
                    </a:lnB>
                    <a:solidFill>
                      <a:srgbClr val="7CC171"/>
                    </a:solidFill>
                  </a:tcPr>
                </a:tc>
                <a:tc>
                  <a:txBody>
                    <a:bodyPr/>
                    <a:lstStyle/>
                    <a:p>
                      <a:pPr marR="66675" algn="r">
                        <a:lnSpc>
                          <a:spcPts val="890"/>
                        </a:lnSpc>
                      </a:pPr>
                      <a:r>
                        <a:rPr lang="ja-JP" sz="800" baseline="0">
                          <a:solidFill>
                            <a:srgbClr val="231F20"/>
                          </a:solidFill>
                          <a:latin typeface="Arial Narrow" panose="020B0606020202030204" pitchFamily="34" charset="0"/>
                          <a:ea typeface="MS Mincho"/>
                          <a:cs typeface="Arial"/>
                        </a:rPr>
                        <a:t>6.3</a:t>
                      </a:r>
                    </a:p>
                  </a:txBody>
                  <a:tcPr marL="0" marR="0" marT="0" marB="0">
                    <a:lnT w="6350">
                      <a:solidFill>
                        <a:srgbClr val="BCBEC0"/>
                      </a:solidFill>
                      <a:prstDash val="solid"/>
                    </a:lnT>
                    <a:lnB w="6350">
                      <a:solidFill>
                        <a:srgbClr val="BCBEC0"/>
                      </a:solidFill>
                      <a:prstDash val="solid"/>
                    </a:lnB>
                    <a:solidFill>
                      <a:srgbClr val="96CB8B"/>
                    </a:solidFill>
                  </a:tcPr>
                </a:tc>
                <a:extLst>
                  <a:ext uri="{0D108BD9-81ED-4DB2-BD59-A6C34878D82A}">
                    <a16:rowId xmlns:a16="http://schemas.microsoft.com/office/drawing/2014/main" val="10011"/>
                  </a:ext>
                </a:extLst>
              </a:tr>
              <a:tr h="133350">
                <a:tc gridSpan="2">
                  <a:txBody>
                    <a:bodyPr/>
                    <a:lstStyle/>
                    <a:p>
                      <a:pPr marL="31750">
                        <a:lnSpc>
                          <a:spcPts val="950"/>
                        </a:lnSpc>
                      </a:pPr>
                      <a:r>
                        <a:rPr lang="ja-JP" sz="850" b="1" baseline="0" dirty="0">
                          <a:solidFill>
                            <a:srgbClr val="231F20"/>
                          </a:solidFill>
                          <a:latin typeface="Meiryo UI" panose="020B0604030504040204" pitchFamily="50" charset="-128"/>
                          <a:ea typeface="Meiryo UI" panose="020B0604030504040204" pitchFamily="50" charset="-128"/>
                          <a:cs typeface="Arial"/>
                        </a:rPr>
                        <a:t>債券以外</a:t>
                      </a:r>
                    </a:p>
                  </a:txBody>
                  <a:tcPr marL="0" marR="0" marT="0" marB="0">
                    <a:lnR w="6350">
                      <a:solidFill>
                        <a:srgbClr val="BCBEC0"/>
                      </a:solidFill>
                      <a:prstDash val="solid"/>
                    </a:lnR>
                    <a:lnT w="6350">
                      <a:solidFill>
                        <a:srgbClr val="BCBEC0"/>
                      </a:solidFill>
                      <a:prstDash val="solid"/>
                    </a:lnT>
                    <a:lnB w="6350">
                      <a:solidFill>
                        <a:srgbClr val="BCBEC0"/>
                      </a:solidFill>
                      <a:prstDash val="solid"/>
                    </a:lnB>
                  </a:tcPr>
                </a:tc>
                <a:tc hMerge="1">
                  <a:txBody>
                    <a:bodyPr/>
                    <a:lstStyle/>
                    <a:p>
                      <a:endParaRPr/>
                    </a:p>
                  </a:txBody>
                  <a:tcPr marL="0" marR="0" marT="0" marB="0"/>
                </a:tc>
                <a:tc gridSpan="11">
                  <a:txBody>
                    <a:bodyPr/>
                    <a:lstStyle/>
                    <a:p>
                      <a:pPr algn="l" rtl="0">
                        <a:lnSpc>
                          <a:spcPct val="100000"/>
                        </a:lnSpc>
                      </a:pPr>
                      <a:endParaRPr sz="700" spc="0" baseline="0">
                        <a:latin typeface="Arial Narrow" panose="020B0606020202030204" pitchFamily="34" charset="0"/>
                        <a:cs typeface="Times New Roman"/>
                      </a:endParaRPr>
                    </a:p>
                  </a:txBody>
                  <a:tcPr marL="0" marR="0" marT="0" marB="0">
                    <a:lnL w="6350">
                      <a:solidFill>
                        <a:srgbClr val="BCBEC0"/>
                      </a:solidFill>
                      <a:prstDash val="solid"/>
                    </a:lnL>
                    <a:lnR w="6350">
                      <a:solidFill>
                        <a:srgbClr val="BCBEC0"/>
                      </a:solidFill>
                      <a:prstDash val="solid"/>
                    </a:lnR>
                    <a:lnT w="6350">
                      <a:solidFill>
                        <a:srgbClr val="BCBEC0"/>
                      </a:solidFill>
                      <a:prstDash val="solid"/>
                    </a:lnT>
                    <a:lnB w="6350">
                      <a:solidFill>
                        <a:srgbClr val="BCBEC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gn="l" rtl="0">
                        <a:lnSpc>
                          <a:spcPct val="100000"/>
                        </a:lnSpc>
                      </a:pPr>
                      <a:endParaRPr sz="700" spc="0" baseline="0" dirty="0">
                        <a:latin typeface="Arial Narrow" panose="020B0606020202030204" pitchFamily="34" charset="0"/>
                        <a:cs typeface="Times New Roman"/>
                      </a:endParaRPr>
                    </a:p>
                  </a:txBody>
                  <a:tcPr marL="0" marR="0" marT="0" marB="0">
                    <a:lnL w="6350">
                      <a:solidFill>
                        <a:srgbClr val="BCBEC0"/>
                      </a:solidFill>
                      <a:prstDash val="solid"/>
                    </a:lnL>
                    <a:lnT w="6350">
                      <a:solidFill>
                        <a:srgbClr val="BCBEC0"/>
                      </a:solidFill>
                      <a:prstDash val="solid"/>
                    </a:lnT>
                    <a:lnB w="6350">
                      <a:solidFill>
                        <a:srgbClr val="BCBEC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2"/>
                  </a:ext>
                </a:extLst>
              </a:tr>
              <a:tr h="133350">
                <a:tc>
                  <a:txBody>
                    <a:bodyPr/>
                    <a:lstStyle/>
                    <a:p>
                      <a:pPr marL="101600">
                        <a:lnSpc>
                          <a:spcPts val="935"/>
                        </a:lnSpc>
                        <a:spcBef>
                          <a:spcPts val="15"/>
                        </a:spcBef>
                      </a:pPr>
                      <a:r>
                        <a:rPr lang="ja-JP" sz="800" baseline="0" dirty="0">
                          <a:solidFill>
                            <a:srgbClr val="231F20"/>
                          </a:solidFill>
                          <a:latin typeface="Meiryo UI" panose="020B0604030504040204" pitchFamily="50" charset="-128"/>
                          <a:ea typeface="Meiryo UI" panose="020B0604030504040204" pitchFamily="50" charset="-128"/>
                          <a:cs typeface="Arial"/>
                        </a:rPr>
                        <a:t>グローバル株式</a:t>
                      </a:r>
                    </a:p>
                  </a:txBody>
                  <a:tcPr marL="0" marR="0" marT="1905" marB="0">
                    <a:lnT w="6350">
                      <a:solidFill>
                        <a:srgbClr val="BCBEC0"/>
                      </a:solidFill>
                      <a:prstDash val="solid"/>
                    </a:lnT>
                    <a:lnB w="6350">
                      <a:solidFill>
                        <a:srgbClr val="BCBEC0"/>
                      </a:solidFill>
                      <a:prstDash val="solid"/>
                    </a:lnB>
                  </a:tcPr>
                </a:tc>
                <a:tc>
                  <a:txBody>
                    <a:bodyPr/>
                    <a:lstStyle/>
                    <a:p>
                      <a:pPr marR="120014" algn="r">
                        <a:lnSpc>
                          <a:spcPts val="935"/>
                        </a:lnSpc>
                        <a:spcBef>
                          <a:spcPts val="15"/>
                        </a:spcBef>
                      </a:pPr>
                      <a:r>
                        <a:rPr lang="ja-JP" sz="800" baseline="0">
                          <a:solidFill>
                            <a:srgbClr val="231F20"/>
                          </a:solidFill>
                          <a:latin typeface="Arial Narrow" panose="020B0606020202030204" pitchFamily="34" charset="0"/>
                          <a:ea typeface="MS Mincho"/>
                          <a:cs typeface="Arial"/>
                        </a:rPr>
                        <a:t>10.2</a:t>
                      </a:r>
                    </a:p>
                  </a:txBody>
                  <a:tcPr marL="0" marR="0" marT="1905" marB="0">
                    <a:lnR w="6350">
                      <a:solidFill>
                        <a:srgbClr val="BCBEC0"/>
                      </a:solidFill>
                      <a:prstDash val="solid"/>
                    </a:lnR>
                    <a:lnT w="6350">
                      <a:solidFill>
                        <a:srgbClr val="BCBEC0"/>
                      </a:solidFill>
                      <a:prstDash val="solid"/>
                    </a:lnT>
                    <a:lnB w="6350">
                      <a:solidFill>
                        <a:srgbClr val="BCBEC0"/>
                      </a:solidFill>
                      <a:prstDash val="solid"/>
                    </a:lnB>
                  </a:tcPr>
                </a:tc>
                <a:tc>
                  <a:txBody>
                    <a:bodyPr/>
                    <a:lstStyle/>
                    <a:p>
                      <a:pPr marR="68580" algn="r">
                        <a:lnSpc>
                          <a:spcPts val="890"/>
                        </a:lnSpc>
                      </a:pPr>
                      <a:r>
                        <a:rPr lang="ja-JP" sz="800" baseline="0">
                          <a:solidFill>
                            <a:srgbClr val="231F20"/>
                          </a:solidFill>
                          <a:latin typeface="Arial Narrow" panose="020B0606020202030204" pitchFamily="34" charset="0"/>
                          <a:ea typeface="MS Mincho"/>
                          <a:cs typeface="Arial"/>
                        </a:rPr>
                        <a:t>11.2</a:t>
                      </a:r>
                    </a:p>
                  </a:txBody>
                  <a:tcPr marL="0" marR="0" marT="0" marB="0">
                    <a:lnL w="6350">
                      <a:solidFill>
                        <a:srgbClr val="BCBEC0"/>
                      </a:solidFill>
                      <a:prstDash val="solid"/>
                    </a:lnL>
                    <a:lnT w="6350">
                      <a:solidFill>
                        <a:srgbClr val="BCBEC0"/>
                      </a:solidFill>
                      <a:prstDash val="solid"/>
                    </a:lnT>
                    <a:lnB w="6350">
                      <a:solidFill>
                        <a:srgbClr val="BCBEC0"/>
                      </a:solidFill>
                      <a:prstDash val="solid"/>
                    </a:lnB>
                  </a:tcPr>
                </a:tc>
                <a:tc>
                  <a:txBody>
                    <a:bodyPr/>
                    <a:lstStyle/>
                    <a:p>
                      <a:pPr marR="69215" algn="r">
                        <a:lnSpc>
                          <a:spcPts val="890"/>
                        </a:lnSpc>
                      </a:pPr>
                      <a:r>
                        <a:rPr lang="ja-JP" sz="800" baseline="0">
                          <a:solidFill>
                            <a:srgbClr val="231F20"/>
                          </a:solidFill>
                          <a:latin typeface="Arial Narrow" panose="020B0606020202030204" pitchFamily="34" charset="0"/>
                          <a:ea typeface="MS Mincho"/>
                          <a:cs typeface="Arial"/>
                        </a:rPr>
                        <a:t>27.7</a:t>
                      </a:r>
                    </a:p>
                  </a:txBody>
                  <a:tcPr marL="0" marR="0" marT="0" marB="0">
                    <a:lnT w="6350">
                      <a:solidFill>
                        <a:srgbClr val="BCBEC0"/>
                      </a:solidFill>
                      <a:prstDash val="solid"/>
                    </a:lnT>
                    <a:lnB w="6350">
                      <a:solidFill>
                        <a:srgbClr val="BCBEC0"/>
                      </a:solidFill>
                      <a:prstDash val="solid"/>
                    </a:lnB>
                  </a:tcPr>
                </a:tc>
                <a:tc>
                  <a:txBody>
                    <a:bodyPr/>
                    <a:lstStyle/>
                    <a:p>
                      <a:pPr marL="66040" algn="ctr">
                        <a:lnSpc>
                          <a:spcPts val="890"/>
                        </a:lnSpc>
                      </a:pPr>
                      <a:r>
                        <a:rPr lang="ja-JP" sz="800" baseline="0">
                          <a:solidFill>
                            <a:srgbClr val="231F20"/>
                          </a:solidFill>
                          <a:latin typeface="Arial Narrow" panose="020B0606020202030204" pitchFamily="34" charset="0"/>
                          <a:ea typeface="MS Mincho"/>
                          <a:cs typeface="Arial"/>
                        </a:rPr>
                        <a:t>-8.7</a:t>
                      </a:r>
                    </a:p>
                  </a:txBody>
                  <a:tcPr marL="0" marR="0" marT="0" marB="0">
                    <a:lnT w="6350">
                      <a:solidFill>
                        <a:srgbClr val="BCBEC0"/>
                      </a:solidFill>
                      <a:prstDash val="solid"/>
                    </a:lnT>
                    <a:lnB w="6350">
                      <a:solidFill>
                        <a:srgbClr val="BCBEC0"/>
                      </a:solidFill>
                      <a:prstDash val="solid"/>
                    </a:lnB>
                  </a:tcPr>
                </a:tc>
                <a:tc>
                  <a:txBody>
                    <a:bodyPr/>
                    <a:lstStyle/>
                    <a:p>
                      <a:pPr marR="69215" algn="r">
                        <a:lnSpc>
                          <a:spcPts val="890"/>
                        </a:lnSpc>
                      </a:pPr>
                      <a:r>
                        <a:rPr lang="ja-JP" sz="800" baseline="0">
                          <a:solidFill>
                            <a:srgbClr val="231F20"/>
                          </a:solidFill>
                          <a:latin typeface="Arial Narrow" panose="020B0606020202030204" pitchFamily="34" charset="0"/>
                          <a:ea typeface="MS Mincho"/>
                          <a:cs typeface="Arial"/>
                        </a:rPr>
                        <a:t>22.4</a:t>
                      </a:r>
                    </a:p>
                  </a:txBody>
                  <a:tcPr marL="0" marR="0" marT="0" marB="0">
                    <a:lnT w="6350">
                      <a:solidFill>
                        <a:srgbClr val="BCBEC0"/>
                      </a:solidFill>
                      <a:prstDash val="solid"/>
                    </a:lnT>
                    <a:lnB w="6350">
                      <a:solidFill>
                        <a:srgbClr val="BCBEC0"/>
                      </a:solidFill>
                      <a:prstDash val="solid"/>
                    </a:lnB>
                  </a:tcPr>
                </a:tc>
                <a:tc>
                  <a:txBody>
                    <a:bodyPr/>
                    <a:lstStyle/>
                    <a:p>
                      <a:pPr marR="68580" algn="r">
                        <a:lnSpc>
                          <a:spcPts val="890"/>
                        </a:lnSpc>
                      </a:pPr>
                      <a:r>
                        <a:rPr lang="ja-JP" sz="800" baseline="0">
                          <a:solidFill>
                            <a:srgbClr val="231F20"/>
                          </a:solidFill>
                          <a:latin typeface="Arial Narrow" panose="020B0606020202030204" pitchFamily="34" charset="0"/>
                          <a:ea typeface="MS Mincho"/>
                          <a:cs typeface="Arial"/>
                        </a:rPr>
                        <a:t>7.5</a:t>
                      </a:r>
                    </a:p>
                  </a:txBody>
                  <a:tcPr marL="0" marR="0" marT="0" marB="0">
                    <a:lnT w="6350">
                      <a:solidFill>
                        <a:srgbClr val="BCBEC0"/>
                      </a:solidFill>
                      <a:prstDash val="solid"/>
                    </a:lnT>
                    <a:lnB w="6350">
                      <a:solidFill>
                        <a:srgbClr val="BCBEC0"/>
                      </a:solidFill>
                      <a:prstDash val="solid"/>
                    </a:lnB>
                  </a:tcPr>
                </a:tc>
                <a:tc>
                  <a:txBody>
                    <a:bodyPr/>
                    <a:lstStyle/>
                    <a:p>
                      <a:pPr marL="66040" algn="ctr">
                        <a:lnSpc>
                          <a:spcPts val="890"/>
                        </a:lnSpc>
                      </a:pPr>
                      <a:r>
                        <a:rPr lang="ja-JP" sz="800" baseline="0">
                          <a:solidFill>
                            <a:srgbClr val="231F20"/>
                          </a:solidFill>
                          <a:latin typeface="Arial Narrow" panose="020B0606020202030204" pitchFamily="34" charset="0"/>
                          <a:ea typeface="MS Mincho"/>
                          <a:cs typeface="Arial"/>
                        </a:rPr>
                        <a:t>-0.9</a:t>
                      </a:r>
                    </a:p>
                  </a:txBody>
                  <a:tcPr marL="0" marR="0" marT="0" marB="0">
                    <a:lnT w="6350">
                      <a:solidFill>
                        <a:srgbClr val="BCBEC0"/>
                      </a:solidFill>
                      <a:prstDash val="solid"/>
                    </a:lnT>
                    <a:lnB w="6350">
                      <a:solidFill>
                        <a:srgbClr val="BCBEC0"/>
                      </a:solidFill>
                      <a:prstDash val="solid"/>
                    </a:lnB>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4.9</a:t>
                      </a:r>
                    </a:p>
                  </a:txBody>
                  <a:tcPr marL="0" marR="0" marT="0" marB="0">
                    <a:lnT w="6350">
                      <a:solidFill>
                        <a:srgbClr val="BCBEC0"/>
                      </a:solidFill>
                      <a:prstDash val="solid"/>
                    </a:lnT>
                    <a:lnB w="6350">
                      <a:solidFill>
                        <a:srgbClr val="BCBEC0"/>
                      </a:solidFill>
                      <a:prstDash val="solid"/>
                    </a:lnB>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26.7</a:t>
                      </a:r>
                    </a:p>
                  </a:txBody>
                  <a:tcPr marL="0" marR="0" marT="0" marB="0">
                    <a:lnT w="6350">
                      <a:solidFill>
                        <a:srgbClr val="BCBEC0"/>
                      </a:solidFill>
                      <a:prstDash val="solid"/>
                    </a:lnT>
                    <a:lnB w="6350">
                      <a:solidFill>
                        <a:srgbClr val="BCBEC0"/>
                      </a:solidFill>
                      <a:prstDash val="solid"/>
                    </a:lnB>
                  </a:tcPr>
                </a:tc>
                <a:tc>
                  <a:txBody>
                    <a:bodyPr/>
                    <a:lstStyle/>
                    <a:p>
                      <a:pPr marL="48260" algn="ctr">
                        <a:lnSpc>
                          <a:spcPts val="890"/>
                        </a:lnSpc>
                      </a:pPr>
                      <a:r>
                        <a:rPr lang="ja-JP" sz="800" baseline="0">
                          <a:solidFill>
                            <a:srgbClr val="231F20"/>
                          </a:solidFill>
                          <a:latin typeface="Arial Narrow" panose="020B0606020202030204" pitchFamily="34" charset="0"/>
                          <a:ea typeface="MS Mincho"/>
                          <a:cs typeface="Arial"/>
                        </a:rPr>
                        <a:t>15.8</a:t>
                      </a:r>
                    </a:p>
                  </a:txBody>
                  <a:tcPr marL="0" marR="0" marT="0" marB="0">
                    <a:lnT w="6350">
                      <a:solidFill>
                        <a:srgbClr val="BCBEC0"/>
                      </a:solidFill>
                      <a:prstDash val="solid"/>
                    </a:lnT>
                    <a:lnB w="6350">
                      <a:solidFill>
                        <a:srgbClr val="BCBEC0"/>
                      </a:solidFill>
                      <a:prstDash val="solid"/>
                    </a:lnB>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-5.5</a:t>
                      </a:r>
                    </a:p>
                  </a:txBody>
                  <a:tcPr marL="0" marR="0" marT="0" marB="0">
                    <a:lnT w="6350">
                      <a:solidFill>
                        <a:srgbClr val="BCBEC0"/>
                      </a:solidFill>
                      <a:prstDash val="solid"/>
                    </a:lnT>
                    <a:lnB w="6350">
                      <a:solidFill>
                        <a:srgbClr val="BCBEC0"/>
                      </a:solidFill>
                      <a:prstDash val="solid"/>
                    </a:lnB>
                  </a:tcPr>
                </a:tc>
                <a:tc>
                  <a:txBody>
                    <a:bodyPr/>
                    <a:lstStyle/>
                    <a:p>
                      <a:pPr marL="48260" algn="ctr">
                        <a:lnSpc>
                          <a:spcPts val="890"/>
                        </a:lnSpc>
                      </a:pPr>
                      <a:r>
                        <a:rPr lang="ja-JP" sz="800" baseline="0">
                          <a:solidFill>
                            <a:srgbClr val="231F20"/>
                          </a:solidFill>
                          <a:latin typeface="Arial Narrow" panose="020B0606020202030204" pitchFamily="34" charset="0"/>
                          <a:ea typeface="MS Mincho"/>
                          <a:cs typeface="Arial"/>
                        </a:rPr>
                        <a:t>11.8</a:t>
                      </a:r>
                    </a:p>
                  </a:txBody>
                  <a:tcPr marL="0" marR="0" marT="0" marB="0">
                    <a:lnR w="6350">
                      <a:solidFill>
                        <a:srgbClr val="BCBEC0"/>
                      </a:solidFill>
                      <a:prstDash val="solid"/>
                    </a:lnR>
                    <a:lnT w="6350">
                      <a:solidFill>
                        <a:srgbClr val="BCBEC0"/>
                      </a:solidFill>
                      <a:prstDash val="solid"/>
                    </a:lnT>
                    <a:lnB w="6350">
                      <a:solidFill>
                        <a:srgbClr val="BCBEC0"/>
                      </a:solidFill>
                      <a:prstDash val="solid"/>
                    </a:lnB>
                  </a:tcPr>
                </a:tc>
                <a:tc>
                  <a:txBody>
                    <a:bodyPr/>
                    <a:lstStyle/>
                    <a:p>
                      <a:pPr marR="67945" algn="r">
                        <a:lnSpc>
                          <a:spcPts val="890"/>
                        </a:lnSpc>
                      </a:pPr>
                      <a:r>
                        <a:rPr lang="ja-JP" sz="800" baseline="0">
                          <a:solidFill>
                            <a:srgbClr val="231F20"/>
                          </a:solidFill>
                          <a:latin typeface="Arial Narrow" panose="020B0606020202030204" pitchFamily="34" charset="0"/>
                          <a:ea typeface="MS Mincho"/>
                          <a:cs typeface="Arial"/>
                        </a:rPr>
                        <a:t>30.0</a:t>
                      </a:r>
                    </a:p>
                  </a:txBody>
                  <a:tcPr marL="0" marR="0" marT="0" marB="0">
                    <a:lnL w="6350">
                      <a:solidFill>
                        <a:srgbClr val="BCBEC0"/>
                      </a:solidFill>
                      <a:prstDash val="solid"/>
                    </a:lnL>
                    <a:lnT w="6350">
                      <a:solidFill>
                        <a:srgbClr val="BCBEC0"/>
                      </a:solidFill>
                      <a:prstDash val="solid"/>
                    </a:lnT>
                    <a:lnB w="6350">
                      <a:solidFill>
                        <a:srgbClr val="BCBEC0"/>
                      </a:solidFill>
                      <a:prstDash val="solid"/>
                    </a:lnB>
                  </a:tcPr>
                </a:tc>
                <a:tc>
                  <a:txBody>
                    <a:bodyPr/>
                    <a:lstStyle/>
                    <a:p>
                      <a:pPr marL="39370" algn="ctr">
                        <a:lnSpc>
                          <a:spcPts val="890"/>
                        </a:lnSpc>
                      </a:pPr>
                      <a:r>
                        <a:rPr lang="ja-JP" sz="800" baseline="0">
                          <a:solidFill>
                            <a:srgbClr val="231F20"/>
                          </a:solidFill>
                          <a:latin typeface="Arial Narrow" panose="020B0606020202030204" pitchFamily="34" charset="0"/>
                          <a:ea typeface="MS Mincho"/>
                          <a:cs typeface="Arial"/>
                        </a:rPr>
                        <a:t>-40.7</a:t>
                      </a:r>
                    </a:p>
                  </a:txBody>
                  <a:tcPr marL="0" marR="0" marT="0" marB="0">
                    <a:lnT w="6350">
                      <a:solidFill>
                        <a:srgbClr val="BCBEC0"/>
                      </a:solidFill>
                      <a:prstDash val="solid"/>
                    </a:lnT>
                    <a:lnB w="6350">
                      <a:solidFill>
                        <a:srgbClr val="BCBEC0"/>
                      </a:solidFill>
                      <a:prstDash val="solid"/>
                    </a:lnB>
                  </a:tcPr>
                </a:tc>
                <a:tc>
                  <a:txBody>
                    <a:bodyPr/>
                    <a:lstStyle/>
                    <a:p>
                      <a:pPr marR="67945" algn="r">
                        <a:lnSpc>
                          <a:spcPts val="890"/>
                        </a:lnSpc>
                      </a:pPr>
                      <a:r>
                        <a:rPr lang="ja-JP" sz="800" baseline="0" dirty="0">
                          <a:solidFill>
                            <a:srgbClr val="231F20"/>
                          </a:solidFill>
                          <a:latin typeface="Arial Narrow" panose="020B0606020202030204" pitchFamily="34" charset="0"/>
                          <a:ea typeface="MS Mincho"/>
                          <a:cs typeface="Arial"/>
                        </a:rPr>
                        <a:t>9.0</a:t>
                      </a:r>
                    </a:p>
                  </a:txBody>
                  <a:tcPr marL="0" marR="0" marT="0" marB="0">
                    <a:lnT w="6350">
                      <a:solidFill>
                        <a:srgbClr val="BCBEC0"/>
                      </a:solidFill>
                      <a:prstDash val="solid"/>
                    </a:lnT>
                    <a:lnB w="6350">
                      <a:solidFill>
                        <a:srgbClr val="BCBEC0"/>
                      </a:solidFill>
                      <a:prstDash val="solid"/>
                    </a:lnB>
                  </a:tcPr>
                </a:tc>
                <a:extLst>
                  <a:ext uri="{0D108BD9-81ED-4DB2-BD59-A6C34878D82A}">
                    <a16:rowId xmlns:a16="http://schemas.microsoft.com/office/drawing/2014/main" val="10013"/>
                  </a:ext>
                </a:extLst>
              </a:tr>
            </a:tbl>
          </a:graphicData>
        </a:graphic>
      </p:graphicFrame>
      <p:sp>
        <p:nvSpPr>
          <p:cNvPr id="5" name="object 5"/>
          <p:cNvSpPr txBox="1"/>
          <p:nvPr/>
        </p:nvSpPr>
        <p:spPr>
          <a:xfrm>
            <a:off x="454025" y="8759507"/>
            <a:ext cx="6883527" cy="679673"/>
          </a:xfrm>
          <a:prstGeom prst="rect">
            <a:avLst/>
          </a:prstGeom>
        </p:spPr>
        <p:txBody>
          <a:bodyPr vert="horz" wrap="square" lIns="0" tIns="43180" rIns="0" bIns="0" rtlCol="0">
            <a:spAutoFit/>
          </a:bodyPr>
          <a:lstStyle/>
          <a:p>
            <a:pPr marL="12700">
              <a:lnSpc>
                <a:spcPct val="100000"/>
              </a:lnSpc>
              <a:spcBef>
                <a:spcPts val="340"/>
              </a:spcBef>
            </a:pPr>
            <a:r>
              <a:rPr lang="ja-JP" sz="800" b="1" dirty="0">
                <a:solidFill>
                  <a:srgbClr val="231F20"/>
                </a:solidFill>
                <a:latin typeface="Meiryo UI" panose="020B0604030504040204" pitchFamily="50" charset="-128"/>
                <a:ea typeface="Meiryo UI" panose="020B0604030504040204" pitchFamily="50" charset="-128"/>
                <a:cs typeface="Arial"/>
              </a:rPr>
              <a:t>2020年11月30日現在。</a:t>
            </a:r>
            <a:r>
              <a:rPr lang="ja-JP" sz="800" dirty="0">
                <a:solidFill>
                  <a:srgbClr val="231F20"/>
                </a:solidFill>
                <a:latin typeface="Meiryo UI" panose="020B0604030504040204" pitchFamily="50" charset="-128"/>
                <a:ea typeface="Meiryo UI" panose="020B0604030504040204" pitchFamily="50" charset="-128"/>
                <a:cs typeface="Arial"/>
              </a:rPr>
              <a:t>出所：モーニングスター、コーヘン＆スティアーズ。</a:t>
            </a:r>
          </a:p>
          <a:p>
            <a:pPr marL="12700" marR="5080">
              <a:lnSpc>
                <a:spcPts val="900"/>
              </a:lnSpc>
              <a:spcBef>
                <a:spcPts val="400"/>
              </a:spcBef>
            </a:pPr>
            <a:r>
              <a:rPr lang="ja-JP" sz="800" b="1" dirty="0">
                <a:solidFill>
                  <a:srgbClr val="231F20"/>
                </a:solidFill>
                <a:latin typeface="Meiryo UI" panose="020B0604030504040204" pitchFamily="50" charset="-128"/>
                <a:ea typeface="Meiryo UI" panose="020B0604030504040204" pitchFamily="50" charset="-128"/>
                <a:cs typeface="Arial"/>
              </a:rPr>
              <a:t>過去の実績は将来の投資収益や運用成果を保証するものではありません。</a:t>
            </a:r>
            <a:r>
              <a:rPr lang="ja-JP" sz="800" dirty="0">
                <a:solidFill>
                  <a:srgbClr val="231F20"/>
                </a:solidFill>
                <a:latin typeface="Meiryo UI" panose="020B0604030504040204" pitchFamily="50" charset="-128"/>
                <a:ea typeface="Meiryo UI" panose="020B0604030504040204" pitchFamily="50" charset="-128"/>
                <a:cs typeface="Arial"/>
              </a:rPr>
              <a:t>当資料中に提示された情報は、コーヘン＆スティアーズが運用等を行うファンド等の実績を反映しておらず、投資家が同様の成果を得ることを保証するものではありません。投資家は当資料に記載された指数に直接投資することはできません。指数の実績は手数料や諸経費等を控除したものではありません。ボラティリティやその他の特性が特定の投資とは異なるため、指数の比較には制約があります。指数定義および追加の開示事項については最終ページをご覧ください。</a:t>
            </a:r>
          </a:p>
        </p:txBody>
      </p:sp>
      <p:sp>
        <p:nvSpPr>
          <p:cNvPr id="6" name="object 6"/>
          <p:cNvSpPr txBox="1"/>
          <p:nvPr/>
        </p:nvSpPr>
        <p:spPr>
          <a:xfrm>
            <a:off x="444500" y="4127385"/>
            <a:ext cx="6883527" cy="2336800"/>
          </a:xfrm>
          <a:prstGeom prst="rect">
            <a:avLst/>
          </a:prstGeom>
        </p:spPr>
        <p:txBody>
          <a:bodyPr vert="horz" wrap="square" lIns="0" tIns="30480" rIns="0" bIns="0" rtlCol="0">
            <a:spAutoFit/>
          </a:bodyPr>
          <a:lstStyle/>
          <a:p>
            <a:pPr marL="1184275" algn="just">
              <a:lnSpc>
                <a:spcPct val="100000"/>
              </a:lnSpc>
              <a:spcBef>
                <a:spcPts val="240"/>
              </a:spcBef>
            </a:pPr>
            <a:r>
              <a:rPr lang="ja-JP" sz="800" b="1" dirty="0">
                <a:solidFill>
                  <a:srgbClr val="231F20"/>
                </a:solidFill>
                <a:latin typeface="Meiryo UI" panose="020B0604030504040204" pitchFamily="50" charset="-128"/>
                <a:ea typeface="Meiryo UI" panose="020B0604030504040204" pitchFamily="50" charset="-128"/>
                <a:cs typeface="Arial"/>
              </a:rPr>
              <a:t>2020年11月30日現在。</a:t>
            </a:r>
            <a:r>
              <a:rPr lang="ja-JP" sz="800" dirty="0">
                <a:solidFill>
                  <a:srgbClr val="231F20"/>
                </a:solidFill>
                <a:latin typeface="Meiryo UI" panose="020B0604030504040204" pitchFamily="50" charset="-128"/>
                <a:ea typeface="Meiryo UI" panose="020B0604030504040204" pitchFamily="50" charset="-128"/>
                <a:cs typeface="Arial"/>
              </a:rPr>
              <a:t>出所：コーヘン＆スティアーズ。</a:t>
            </a:r>
          </a:p>
          <a:p>
            <a:pPr marL="1184275" marR="5080" algn="just">
              <a:lnSpc>
                <a:spcPts val="900"/>
              </a:lnSpc>
              <a:spcBef>
                <a:spcPts val="300"/>
              </a:spcBef>
            </a:pPr>
            <a:r>
              <a:rPr lang="ja-JP" sz="800" b="1" dirty="0">
                <a:solidFill>
                  <a:srgbClr val="231F20"/>
                </a:solidFill>
                <a:latin typeface="Meiryo UI" panose="020B0604030504040204" pitchFamily="50" charset="-128"/>
                <a:ea typeface="Meiryo UI" panose="020B0604030504040204" pitchFamily="50" charset="-128"/>
                <a:cs typeface="Arial"/>
              </a:rPr>
              <a:t>過去の実績は将来の投資収益や運用成果を保証するものではありません。</a:t>
            </a:r>
            <a:r>
              <a:rPr lang="ja-JP" sz="800" dirty="0">
                <a:solidFill>
                  <a:srgbClr val="231F20"/>
                </a:solidFill>
                <a:latin typeface="Meiryo UI" panose="020B0604030504040204" pitchFamily="50" charset="-128"/>
                <a:ea typeface="Meiryo UI" panose="020B0604030504040204" pitchFamily="50" charset="-128"/>
                <a:cs typeface="Arial"/>
              </a:rPr>
              <a:t>当資料中に提示された情報は、コーヘン＆スティアーズが運用等を行うファンド等の実績を反映しておらず、投資家が同様の成果を得ることを保証するものではありません。投資家は当資料に記載された指数に直接投資することはできません。指数の実績は手数料や諸経費等を控除したものではありません。ボラティリティやその他の特性が特定の投資とは異なるため、指数の比較には制約があります。指数定義および追加の開示事項については最終ページをご覧ください。</a:t>
            </a:r>
          </a:p>
          <a:p>
            <a:pPr>
              <a:lnSpc>
                <a:spcPct val="100000"/>
              </a:lnSpc>
            </a:pPr>
            <a:endParaRPr sz="900" dirty="0">
              <a:latin typeface="Meiryo UI" panose="020B0604030504040204" pitchFamily="50" charset="-128"/>
              <a:ea typeface="Meiryo UI" panose="020B0604030504040204" pitchFamily="50" charset="-128"/>
              <a:cs typeface="Arial"/>
            </a:endParaRPr>
          </a:p>
          <a:p>
            <a:pPr>
              <a:lnSpc>
                <a:spcPct val="100000"/>
              </a:lnSpc>
            </a:pPr>
            <a:endParaRPr sz="900" dirty="0">
              <a:latin typeface="Meiryo UI" panose="020B0604030504040204" pitchFamily="50" charset="-128"/>
              <a:ea typeface="Meiryo UI" panose="020B0604030504040204" pitchFamily="50" charset="-128"/>
              <a:cs typeface="Arial"/>
            </a:endParaRPr>
          </a:p>
          <a:p>
            <a:pPr marL="1181100">
              <a:lnSpc>
                <a:spcPct val="100000"/>
              </a:lnSpc>
              <a:spcBef>
                <a:spcPts val="580"/>
              </a:spcBef>
            </a:pPr>
            <a:r>
              <a:rPr lang="ja-JP" sz="950" b="1" dirty="0">
                <a:solidFill>
                  <a:srgbClr val="231F20"/>
                </a:solidFill>
                <a:latin typeface="Meiryo UI" panose="020B0604030504040204" pitchFamily="50" charset="-128"/>
                <a:ea typeface="Meiryo UI" panose="020B0604030504040204" pitchFamily="50" charset="-128"/>
                <a:cs typeface="Arial"/>
              </a:rPr>
              <a:t>高いトータル・リターン</a:t>
            </a:r>
          </a:p>
          <a:p>
            <a:pPr marL="1181100" marR="136525">
              <a:lnSpc>
                <a:spcPts val="1200"/>
              </a:lnSpc>
              <a:spcBef>
                <a:spcPts val="400"/>
              </a:spcBef>
            </a:pPr>
            <a:r>
              <a:rPr lang="ja-JP" sz="950" dirty="0">
                <a:solidFill>
                  <a:srgbClr val="231F20"/>
                </a:solidFill>
                <a:latin typeface="Meiryo UI" panose="020B0604030504040204" pitchFamily="50" charset="-128"/>
                <a:ea typeface="Meiryo UI" panose="020B0604030504040204" pitchFamily="50" charset="-128"/>
                <a:cs typeface="Arial"/>
              </a:rPr>
              <a:t>2020年11月までの</a:t>
            </a:r>
            <a:r>
              <a:rPr lang="ja-JP" altLang="en-US" sz="950" dirty="0">
                <a:solidFill>
                  <a:srgbClr val="231F20"/>
                </a:solidFill>
                <a:latin typeface="Meiryo UI" panose="020B0604030504040204" pitchFamily="50" charset="-128"/>
                <a:ea typeface="Meiryo UI" panose="020B0604030504040204" pitchFamily="50" charset="-128"/>
                <a:cs typeface="Arial"/>
              </a:rPr>
              <a:t>過去</a:t>
            </a:r>
            <a:r>
              <a:rPr lang="ja-JP" sz="950" dirty="0">
                <a:solidFill>
                  <a:srgbClr val="231F20"/>
                </a:solidFill>
                <a:latin typeface="Meiryo UI" panose="020B0604030504040204" pitchFamily="50" charset="-128"/>
                <a:ea typeface="Meiryo UI" panose="020B0604030504040204" pitchFamily="50" charset="-128"/>
                <a:cs typeface="Arial"/>
              </a:rPr>
              <a:t>10年平均では（世界金融危機後、銀行が自己資本の健全性を大きく改善したことから）、ハイブリッド証券は債券セクターのなかで最も良好な成績を収めました。ハイブリッド証券の暦年ベースのリターンは、多くの場合に他の資産クラスのリターンとバランスがうまくとれており、</a:t>
            </a:r>
            <a:r>
              <a:rPr lang="ja-JP" altLang="en-US" sz="950" dirty="0">
                <a:solidFill>
                  <a:srgbClr val="231F20"/>
                </a:solidFill>
                <a:latin typeface="Meiryo UI" panose="020B0604030504040204" pitchFamily="50" charset="-128"/>
                <a:ea typeface="Meiryo UI" panose="020B0604030504040204" pitchFamily="50" charset="-128"/>
                <a:cs typeface="Arial"/>
              </a:rPr>
              <a:t>しばしば</a:t>
            </a:r>
            <a:r>
              <a:rPr lang="ja-JP" sz="950" dirty="0">
                <a:solidFill>
                  <a:srgbClr val="231F20"/>
                </a:solidFill>
                <a:latin typeface="Meiryo UI" panose="020B0604030504040204" pitchFamily="50" charset="-128"/>
                <a:ea typeface="Meiryo UI" panose="020B0604030504040204" pitchFamily="50" charset="-128"/>
                <a:cs typeface="Arial"/>
              </a:rPr>
              <a:t>他の債券セクター全体を上回るパフォーマンスを収めました。</a:t>
            </a:r>
          </a:p>
          <a:p>
            <a:pPr>
              <a:lnSpc>
                <a:spcPct val="100000"/>
              </a:lnSpc>
              <a:spcBef>
                <a:spcPts val="30"/>
              </a:spcBef>
            </a:pPr>
            <a:endParaRPr sz="950" dirty="0">
              <a:latin typeface="Meiryo UI" panose="020B0604030504040204" pitchFamily="50" charset="-128"/>
              <a:ea typeface="Meiryo UI" panose="020B0604030504040204" pitchFamily="50" charset="-128"/>
              <a:cs typeface="Arial"/>
            </a:endParaRPr>
          </a:p>
          <a:p>
            <a:pPr marL="12700">
              <a:lnSpc>
                <a:spcPct val="100000"/>
              </a:lnSpc>
            </a:pPr>
            <a:r>
              <a:rPr lang="ja-JP" sz="950" b="1" dirty="0">
                <a:solidFill>
                  <a:srgbClr val="231F20"/>
                </a:solidFill>
                <a:latin typeface="Meiryo UI" panose="020B0604030504040204" pitchFamily="50" charset="-128"/>
                <a:ea typeface="Meiryo UI" panose="020B0604030504040204" pitchFamily="50" charset="-128"/>
                <a:cs typeface="Arial"/>
              </a:rPr>
              <a:t>図2：資産クラス別トータル・リターン</a:t>
            </a:r>
          </a:p>
          <a:p>
            <a:pPr marL="4020185">
              <a:lnSpc>
                <a:spcPct val="100000"/>
              </a:lnSpc>
              <a:spcBef>
                <a:spcPts val="345"/>
              </a:spcBef>
            </a:pPr>
            <a:r>
              <a:rPr lang="ja-JP" sz="1000" b="1" dirty="0">
                <a:solidFill>
                  <a:srgbClr val="231F20"/>
                </a:solidFill>
                <a:latin typeface="Meiryo UI" panose="020B0604030504040204" pitchFamily="50" charset="-128"/>
                <a:ea typeface="Meiryo UI" panose="020B0604030504040204" pitchFamily="50" charset="-128"/>
                <a:cs typeface="Arial"/>
              </a:rPr>
              <a:t>トータル・リターン</a:t>
            </a:r>
          </a:p>
        </p:txBody>
      </p:sp>
      <p:sp>
        <p:nvSpPr>
          <p:cNvPr id="7" name="object 7"/>
          <p:cNvSpPr txBox="1"/>
          <p:nvPr/>
        </p:nvSpPr>
        <p:spPr>
          <a:xfrm>
            <a:off x="1612900" y="1027455"/>
            <a:ext cx="5459888" cy="1354217"/>
          </a:xfrm>
          <a:prstGeom prst="rect">
            <a:avLst/>
          </a:prstGeom>
        </p:spPr>
        <p:txBody>
          <a:bodyPr vert="horz" wrap="square" lIns="0" tIns="71120" rIns="0" bIns="0" rtlCol="0">
            <a:spAutoFit/>
          </a:bodyPr>
          <a:lstStyle/>
          <a:p>
            <a:pPr marL="12700">
              <a:lnSpc>
                <a:spcPts val="1200"/>
              </a:lnSpc>
              <a:spcBef>
                <a:spcPts val="560"/>
              </a:spcBef>
            </a:pPr>
            <a:r>
              <a:rPr lang="ja-JP" sz="950" b="1" dirty="0">
                <a:solidFill>
                  <a:srgbClr val="231F20"/>
                </a:solidFill>
                <a:latin typeface="Meiryo UI" panose="020B0604030504040204" pitchFamily="50" charset="-128"/>
                <a:ea typeface="Meiryo UI" panose="020B0604030504040204" pitchFamily="50" charset="-128"/>
                <a:cs typeface="Arial"/>
              </a:rPr>
              <a:t>魅力的な直接利回り</a:t>
            </a:r>
          </a:p>
          <a:p>
            <a:pPr marL="12700" marR="5080">
              <a:lnSpc>
                <a:spcPts val="1200"/>
              </a:lnSpc>
              <a:spcBef>
                <a:spcPts val="40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ハイブリッド証券は、資本構造のなかで弁済順位がシニア債より</a:t>
            </a:r>
            <a:r>
              <a:rPr lang="ja-JP" altLang="en-US" sz="950" dirty="0">
                <a:solidFill>
                  <a:srgbClr val="231F20"/>
                </a:solidFill>
                <a:latin typeface="Meiryo UI" panose="020B0604030504040204" pitchFamily="50" charset="-128"/>
                <a:ea typeface="Meiryo UI" panose="020B0604030504040204" pitchFamily="50" charset="-128"/>
                <a:cs typeface="Arial"/>
              </a:rPr>
              <a:t>低い</a:t>
            </a:r>
            <a:r>
              <a:rPr lang="ja-JP" sz="950" dirty="0">
                <a:solidFill>
                  <a:srgbClr val="231F20"/>
                </a:solidFill>
                <a:latin typeface="Meiryo UI" panose="020B0604030504040204" pitchFamily="50" charset="-128"/>
                <a:ea typeface="Meiryo UI" panose="020B0604030504040204" pitchFamily="50" charset="-128"/>
                <a:cs typeface="Arial"/>
              </a:rPr>
              <a:t>ため、通常、格付けの高い債券市場で最も高い利回りを提供する資産の一つです。2020年11月現在、ハイブリッド証券の利回りは、「コア」型の債券セクター</a:t>
            </a:r>
            <a:r>
              <a:rPr lang="ja-JP" altLang="en-US" sz="950" dirty="0">
                <a:solidFill>
                  <a:srgbClr val="231F20"/>
                </a:solidFill>
                <a:latin typeface="Meiryo UI" panose="020B0604030504040204" pitchFamily="50" charset="-128"/>
                <a:ea typeface="Meiryo UI" panose="020B0604030504040204" pitchFamily="50" charset="-128"/>
                <a:cs typeface="Arial"/>
              </a:rPr>
              <a:t>を大きく上回っており</a:t>
            </a:r>
            <a:r>
              <a:rPr lang="ja-JP" sz="950" dirty="0">
                <a:solidFill>
                  <a:srgbClr val="231F20"/>
                </a:solidFill>
                <a:latin typeface="Meiryo UI" panose="020B0604030504040204" pitchFamily="50" charset="-128"/>
                <a:ea typeface="Meiryo UI" panose="020B0604030504040204" pitchFamily="50" charset="-128"/>
                <a:cs typeface="Arial"/>
              </a:rPr>
              <a:t>、</a:t>
            </a:r>
            <a:r>
              <a:rPr lang="ja-JP" altLang="en-US" sz="950" dirty="0">
                <a:solidFill>
                  <a:srgbClr val="231F20"/>
                </a:solidFill>
                <a:latin typeface="Meiryo UI" panose="020B0604030504040204" pitchFamily="50" charset="-128"/>
                <a:ea typeface="Meiryo UI" panose="020B0604030504040204" pitchFamily="50" charset="-128"/>
                <a:cs typeface="Arial"/>
              </a:rPr>
              <a:t>いくつかの</a:t>
            </a:r>
            <a:r>
              <a:rPr lang="ja-JP" sz="950" dirty="0">
                <a:solidFill>
                  <a:srgbClr val="231F20"/>
                </a:solidFill>
                <a:latin typeface="Meiryo UI" panose="020B0604030504040204" pitchFamily="50" charset="-128"/>
                <a:ea typeface="Meiryo UI" panose="020B0604030504040204" pitchFamily="50" charset="-128"/>
                <a:cs typeface="Arial"/>
              </a:rPr>
              <a:t>コア型以外の債券セクター</a:t>
            </a:r>
            <a:r>
              <a:rPr lang="ja-JP" altLang="en-US" sz="950" dirty="0">
                <a:solidFill>
                  <a:srgbClr val="231F20"/>
                </a:solidFill>
                <a:latin typeface="Meiryo UI" panose="020B0604030504040204" pitchFamily="50" charset="-128"/>
                <a:ea typeface="Meiryo UI" panose="020B0604030504040204" pitchFamily="50" charset="-128"/>
                <a:cs typeface="Arial"/>
              </a:rPr>
              <a:t>に匹敵する水準です</a:t>
            </a:r>
            <a:r>
              <a:rPr lang="ja-JP" sz="950" dirty="0">
                <a:solidFill>
                  <a:srgbClr val="231F20"/>
                </a:solidFill>
                <a:latin typeface="Meiryo UI" panose="020B0604030504040204" pitchFamily="50" charset="-128"/>
                <a:ea typeface="Meiryo UI" panose="020B0604030504040204" pitchFamily="50" charset="-128"/>
                <a:cs typeface="Arial"/>
              </a:rPr>
              <a:t>。このインカム</a:t>
            </a:r>
            <a:r>
              <a:rPr lang="ja-JP" altLang="en-US" sz="950" dirty="0">
                <a:solidFill>
                  <a:srgbClr val="231F20"/>
                </a:solidFill>
                <a:latin typeface="Meiryo UI" panose="020B0604030504040204" pitchFamily="50" charset="-128"/>
                <a:ea typeface="Meiryo UI" panose="020B0604030504040204" pitchFamily="50" charset="-128"/>
                <a:cs typeface="Arial"/>
              </a:rPr>
              <a:t>が</a:t>
            </a:r>
            <a:r>
              <a:rPr lang="ja-JP" sz="950" dirty="0">
                <a:solidFill>
                  <a:srgbClr val="231F20"/>
                </a:solidFill>
                <a:latin typeface="Meiryo UI" panose="020B0604030504040204" pitchFamily="50" charset="-128"/>
                <a:ea typeface="Meiryo UI" panose="020B0604030504040204" pitchFamily="50" charset="-128"/>
                <a:cs typeface="Arial"/>
              </a:rPr>
              <a:t>、</a:t>
            </a:r>
            <a:r>
              <a:rPr lang="ja-JP" altLang="en-US" sz="950" dirty="0">
                <a:solidFill>
                  <a:srgbClr val="231F20"/>
                </a:solidFill>
                <a:latin typeface="Meiryo UI" panose="020B0604030504040204" pitchFamily="50" charset="-128"/>
                <a:ea typeface="Meiryo UI" panose="020B0604030504040204" pitchFamily="50" charset="-128"/>
                <a:cs typeface="Arial"/>
              </a:rPr>
              <a:t>過去の</a:t>
            </a:r>
            <a:r>
              <a:rPr lang="ja-JP" sz="950" dirty="0">
                <a:solidFill>
                  <a:srgbClr val="231F20"/>
                </a:solidFill>
                <a:latin typeface="Meiryo UI" panose="020B0604030504040204" pitchFamily="50" charset="-128"/>
                <a:ea typeface="Meiryo UI" panose="020B0604030504040204" pitchFamily="50" charset="-128"/>
                <a:cs typeface="Arial"/>
              </a:rPr>
              <a:t>下落相場において</a:t>
            </a:r>
            <a:r>
              <a:rPr lang="ja-JP" altLang="en-US" sz="950" dirty="0">
                <a:solidFill>
                  <a:srgbClr val="231F20"/>
                </a:solidFill>
                <a:latin typeface="Meiryo UI" panose="020B0604030504040204" pitchFamily="50" charset="-128"/>
                <a:ea typeface="Meiryo UI" panose="020B0604030504040204" pitchFamily="50" charset="-128"/>
                <a:cs typeface="Arial"/>
              </a:rPr>
              <a:t>しばしば</a:t>
            </a:r>
            <a:r>
              <a:rPr lang="ja-JP" sz="950" dirty="0">
                <a:solidFill>
                  <a:srgbClr val="231F20"/>
                </a:solidFill>
                <a:latin typeface="Meiryo UI" panose="020B0604030504040204" pitchFamily="50" charset="-128"/>
                <a:ea typeface="Meiryo UI" panose="020B0604030504040204" pitchFamily="50" charset="-128"/>
                <a:cs typeface="Arial"/>
              </a:rPr>
              <a:t>クッションの役割を果たし</a:t>
            </a:r>
            <a:r>
              <a:rPr lang="ja-JP" altLang="en-US" sz="950" dirty="0">
                <a:solidFill>
                  <a:srgbClr val="231F20"/>
                </a:solidFill>
                <a:latin typeface="Meiryo UI" panose="020B0604030504040204" pitchFamily="50" charset="-128"/>
                <a:ea typeface="Meiryo UI" panose="020B0604030504040204" pitchFamily="50" charset="-128"/>
                <a:cs typeface="Arial"/>
              </a:rPr>
              <a:t>たことで</a:t>
            </a:r>
            <a:r>
              <a:rPr lang="ja-JP" sz="950" dirty="0">
                <a:solidFill>
                  <a:srgbClr val="231F20"/>
                </a:solidFill>
                <a:latin typeface="Meiryo UI" panose="020B0604030504040204" pitchFamily="50" charset="-128"/>
                <a:ea typeface="Meiryo UI" panose="020B0604030504040204" pitchFamily="50" charset="-128"/>
                <a:cs typeface="Arial"/>
              </a:rPr>
              <a:t>、ハイブリッド証券</a:t>
            </a:r>
            <a:r>
              <a:rPr lang="ja-JP" altLang="en-US" sz="950" dirty="0">
                <a:solidFill>
                  <a:srgbClr val="231F20"/>
                </a:solidFill>
                <a:latin typeface="Meiryo UI" panose="020B0604030504040204" pitchFamily="50" charset="-128"/>
                <a:ea typeface="Meiryo UI" panose="020B0604030504040204" pitchFamily="50" charset="-128"/>
                <a:cs typeface="Arial"/>
              </a:rPr>
              <a:t>は</a:t>
            </a:r>
            <a:r>
              <a:rPr lang="ja-JP" sz="950" dirty="0">
                <a:solidFill>
                  <a:srgbClr val="231F20"/>
                </a:solidFill>
                <a:latin typeface="Meiryo UI" panose="020B0604030504040204" pitchFamily="50" charset="-128"/>
                <a:ea typeface="Meiryo UI" panose="020B0604030504040204" pitchFamily="50" charset="-128"/>
                <a:cs typeface="Arial"/>
              </a:rPr>
              <a:t>長期的に</a:t>
            </a:r>
            <a:r>
              <a:rPr lang="ja-JP" altLang="en-US" sz="950" dirty="0">
                <a:solidFill>
                  <a:srgbClr val="231F20"/>
                </a:solidFill>
                <a:latin typeface="Meiryo UI" panose="020B0604030504040204" pitchFamily="50" charset="-128"/>
                <a:ea typeface="Meiryo UI" panose="020B0604030504040204" pitchFamily="50" charset="-128"/>
                <a:cs typeface="Arial"/>
              </a:rPr>
              <a:t>みて</a:t>
            </a:r>
            <a:r>
              <a:rPr lang="ja-JP" sz="950" dirty="0">
                <a:solidFill>
                  <a:srgbClr val="231F20"/>
                </a:solidFill>
                <a:latin typeface="Meiryo UI" panose="020B0604030504040204" pitchFamily="50" charset="-128"/>
                <a:ea typeface="Meiryo UI" panose="020B0604030504040204" pitchFamily="50" charset="-128"/>
                <a:cs typeface="Arial"/>
              </a:rPr>
              <a:t>魅力的なトータル・リターン</a:t>
            </a:r>
            <a:r>
              <a:rPr lang="ja-JP" altLang="en-US" sz="950" dirty="0">
                <a:solidFill>
                  <a:srgbClr val="231F20"/>
                </a:solidFill>
                <a:latin typeface="Meiryo UI" panose="020B0604030504040204" pitchFamily="50" charset="-128"/>
                <a:ea typeface="Meiryo UI" panose="020B0604030504040204" pitchFamily="50" charset="-128"/>
                <a:cs typeface="Arial"/>
              </a:rPr>
              <a:t>を実現</a:t>
            </a:r>
            <a:r>
              <a:rPr lang="ja-JP" sz="950" dirty="0">
                <a:solidFill>
                  <a:srgbClr val="231F20"/>
                </a:solidFill>
                <a:latin typeface="Meiryo UI" panose="020B0604030504040204" pitchFamily="50" charset="-128"/>
                <a:ea typeface="Meiryo UI" panose="020B0604030504040204" pitchFamily="50" charset="-128"/>
                <a:cs typeface="Arial"/>
              </a:rPr>
              <a:t>してきました。</a:t>
            </a:r>
          </a:p>
          <a:p>
            <a:pPr>
              <a:lnSpc>
                <a:spcPct val="100000"/>
              </a:lnSpc>
            </a:pPr>
            <a:endParaRPr sz="1050" dirty="0">
              <a:latin typeface="Meiryo UI" panose="020B0604030504040204" pitchFamily="50" charset="-128"/>
              <a:ea typeface="Meiryo UI" panose="020B0604030504040204" pitchFamily="50" charset="-128"/>
              <a:cs typeface="Arial"/>
            </a:endParaRPr>
          </a:p>
          <a:p>
            <a:pPr marL="15240">
              <a:lnSpc>
                <a:spcPct val="100000"/>
              </a:lnSpc>
            </a:pPr>
            <a:r>
              <a:rPr lang="ja-JP" sz="950" b="1" dirty="0">
                <a:solidFill>
                  <a:srgbClr val="231F20"/>
                </a:solidFill>
                <a:latin typeface="Meiryo UI" panose="020B0604030504040204" pitchFamily="50" charset="-128"/>
                <a:ea typeface="Meiryo UI" panose="020B0604030504040204" pitchFamily="50" charset="-128"/>
                <a:cs typeface="Arial"/>
              </a:rPr>
              <a:t>図1：資産クラス別利回り</a:t>
            </a:r>
          </a:p>
        </p:txBody>
      </p:sp>
      <p:sp>
        <p:nvSpPr>
          <p:cNvPr id="8" name="object 8"/>
          <p:cNvSpPr txBox="1"/>
          <p:nvPr/>
        </p:nvSpPr>
        <p:spPr>
          <a:xfrm>
            <a:off x="1699782" y="3630085"/>
            <a:ext cx="425475" cy="253916"/>
          </a:xfrm>
          <a:prstGeom prst="rect">
            <a:avLst/>
          </a:prstGeom>
        </p:spPr>
        <p:txBody>
          <a:bodyPr vert="horz" wrap="square" lIns="0" tIns="22860" rIns="0" bIns="0" rtlCol="0">
            <a:spAutoFit/>
          </a:bodyPr>
          <a:lstStyle/>
          <a:p>
            <a:pPr marL="12700" marR="5080" algn="ctr">
              <a:lnSpc>
                <a:spcPts val="900"/>
              </a:lnSpc>
              <a:spcBef>
                <a:spcPts val="180"/>
              </a:spcBef>
            </a:pPr>
            <a:r>
              <a:rPr lang="ja-JP" sz="800" dirty="0">
                <a:solidFill>
                  <a:srgbClr val="231F20"/>
                </a:solidFill>
                <a:latin typeface="Meiryo UI" panose="020B0604030504040204" pitchFamily="50" charset="-128"/>
                <a:ea typeface="Meiryo UI" panose="020B0604030504040204" pitchFamily="50" charset="-128"/>
                <a:cs typeface="Arial"/>
              </a:rPr>
              <a:t>欧州普通社債</a:t>
            </a:r>
          </a:p>
        </p:txBody>
      </p:sp>
      <p:sp>
        <p:nvSpPr>
          <p:cNvPr id="9" name="object 9"/>
          <p:cNvSpPr txBox="1"/>
          <p:nvPr/>
        </p:nvSpPr>
        <p:spPr>
          <a:xfrm>
            <a:off x="2325053" y="3630085"/>
            <a:ext cx="425476" cy="253916"/>
          </a:xfrm>
          <a:prstGeom prst="rect">
            <a:avLst/>
          </a:prstGeom>
        </p:spPr>
        <p:txBody>
          <a:bodyPr vert="horz" wrap="square" lIns="0" tIns="22860" rIns="0" bIns="0" rtlCol="0">
            <a:spAutoFit/>
          </a:bodyPr>
          <a:lstStyle/>
          <a:p>
            <a:pPr marL="12700" marR="5080" indent="-23495" algn="ctr">
              <a:lnSpc>
                <a:spcPts val="900"/>
              </a:lnSpc>
              <a:spcBef>
                <a:spcPts val="180"/>
              </a:spcBef>
            </a:pPr>
            <a:r>
              <a:rPr lang="ja-JP" sz="800" dirty="0">
                <a:solidFill>
                  <a:srgbClr val="231F20"/>
                </a:solidFill>
                <a:latin typeface="Meiryo UI" panose="020B0604030504040204" pitchFamily="50" charset="-128"/>
                <a:ea typeface="Meiryo UI" panose="020B0604030504040204" pitchFamily="50" charset="-128"/>
                <a:cs typeface="Arial"/>
              </a:rPr>
              <a:t>グローバル普通社債</a:t>
            </a:r>
          </a:p>
        </p:txBody>
      </p:sp>
      <p:sp>
        <p:nvSpPr>
          <p:cNvPr id="10" name="object 10"/>
          <p:cNvSpPr txBox="1"/>
          <p:nvPr/>
        </p:nvSpPr>
        <p:spPr>
          <a:xfrm>
            <a:off x="2914342" y="3630085"/>
            <a:ext cx="496827" cy="259045"/>
          </a:xfrm>
          <a:prstGeom prst="rect">
            <a:avLst/>
          </a:prstGeom>
        </p:spPr>
        <p:txBody>
          <a:bodyPr vert="horz" wrap="square" lIns="0" tIns="12700" rIns="0" bIns="0" rtlCol="0">
            <a:spAutoFit/>
          </a:bodyPr>
          <a:lstStyle/>
          <a:p>
            <a:pPr marL="12700" algn="ctr">
              <a:lnSpc>
                <a:spcPct val="100000"/>
              </a:lnSpc>
              <a:spcBef>
                <a:spcPts val="100"/>
              </a:spcBef>
              <a:tabLst>
                <a:tab pos="510540" algn="l"/>
              </a:tabLst>
            </a:pPr>
            <a:r>
              <a:rPr lang="ja-JP" sz="800">
                <a:solidFill>
                  <a:srgbClr val="231F20"/>
                </a:solidFill>
                <a:latin typeface="Meiryo UI" panose="020B0604030504040204" pitchFamily="50" charset="-128"/>
                <a:ea typeface="Meiryo UI" panose="020B0604030504040204" pitchFamily="50" charset="-128"/>
                <a:cs typeface="Arial"/>
              </a:rPr>
              <a:t>米国普通社債</a:t>
            </a:r>
          </a:p>
        </p:txBody>
      </p:sp>
      <p:sp>
        <p:nvSpPr>
          <p:cNvPr id="12" name="object 12"/>
          <p:cNvSpPr txBox="1"/>
          <p:nvPr/>
        </p:nvSpPr>
        <p:spPr>
          <a:xfrm>
            <a:off x="3526278" y="3627155"/>
            <a:ext cx="496828" cy="259045"/>
          </a:xfrm>
          <a:prstGeom prst="rect">
            <a:avLst/>
          </a:prstGeom>
        </p:spPr>
        <p:txBody>
          <a:bodyPr vert="horz" wrap="square" lIns="0" tIns="12700" rIns="0" bIns="0" rtlCol="0">
            <a:spAutoFit/>
          </a:bodyPr>
          <a:lstStyle/>
          <a:p>
            <a:pPr marL="12700" algn="ctr">
              <a:lnSpc>
                <a:spcPct val="100000"/>
              </a:lnSpc>
              <a:spcBef>
                <a:spcPts val="100"/>
              </a:spcBef>
              <a:tabLst>
                <a:tab pos="620395" algn="l"/>
              </a:tabLst>
            </a:pPr>
            <a:r>
              <a:rPr lang="ja-JP" sz="800" dirty="0">
                <a:solidFill>
                  <a:srgbClr val="231F20"/>
                </a:solidFill>
                <a:latin typeface="Meiryo UI" panose="020B0604030504040204" pitchFamily="50" charset="-128"/>
                <a:ea typeface="Meiryo UI" panose="020B0604030504040204" pitchFamily="50" charset="-128"/>
                <a:cs typeface="Arial"/>
              </a:rPr>
              <a:t>欧州ハイ・イールド債</a:t>
            </a:r>
          </a:p>
        </p:txBody>
      </p:sp>
      <p:sp>
        <p:nvSpPr>
          <p:cNvPr id="13" name="object 13"/>
          <p:cNvSpPr txBox="1"/>
          <p:nvPr/>
        </p:nvSpPr>
        <p:spPr>
          <a:xfrm>
            <a:off x="4128275" y="3630085"/>
            <a:ext cx="587968" cy="253916"/>
          </a:xfrm>
          <a:prstGeom prst="rect">
            <a:avLst/>
          </a:prstGeom>
        </p:spPr>
        <p:txBody>
          <a:bodyPr vert="horz" wrap="square" lIns="0" tIns="22860" rIns="0" bIns="0" rtlCol="0">
            <a:spAutoFit/>
          </a:bodyPr>
          <a:lstStyle/>
          <a:p>
            <a:pPr marL="62865" marR="5080" indent="-50800">
              <a:lnSpc>
                <a:spcPts val="900"/>
              </a:lnSpc>
              <a:spcBef>
                <a:spcPts val="180"/>
              </a:spcBef>
            </a:pPr>
            <a:r>
              <a:rPr lang="ja-JP" sz="800" dirty="0">
                <a:solidFill>
                  <a:srgbClr val="231F20"/>
                </a:solidFill>
                <a:latin typeface="Meiryo UI" panose="020B0604030504040204" pitchFamily="50" charset="-128"/>
                <a:ea typeface="Meiryo UI" panose="020B0604030504040204" pitchFamily="50" charset="-128"/>
                <a:cs typeface="Arial"/>
              </a:rPr>
              <a:t>エマージング債</a:t>
            </a:r>
          </a:p>
        </p:txBody>
      </p:sp>
      <p:sp>
        <p:nvSpPr>
          <p:cNvPr id="14" name="object 14"/>
          <p:cNvSpPr txBox="1"/>
          <p:nvPr/>
        </p:nvSpPr>
        <p:spPr>
          <a:xfrm>
            <a:off x="4704180" y="3630085"/>
            <a:ext cx="496828" cy="261620"/>
          </a:xfrm>
          <a:prstGeom prst="rect">
            <a:avLst/>
          </a:prstGeom>
        </p:spPr>
        <p:txBody>
          <a:bodyPr vert="horz" wrap="square" lIns="0" tIns="22860" rIns="0" bIns="0" rtlCol="0">
            <a:spAutoFit/>
          </a:bodyPr>
          <a:lstStyle/>
          <a:p>
            <a:pPr marL="12700" marR="5080" indent="8890" algn="ctr">
              <a:lnSpc>
                <a:spcPts val="900"/>
              </a:lnSpc>
              <a:spcBef>
                <a:spcPts val="180"/>
              </a:spcBef>
            </a:pPr>
            <a:r>
              <a:rPr lang="ja-JP" sz="800" dirty="0">
                <a:solidFill>
                  <a:srgbClr val="231F20"/>
                </a:solidFill>
                <a:latin typeface="Meiryo UI" panose="020B0604030504040204" pitchFamily="50" charset="-128"/>
                <a:ea typeface="Meiryo UI" panose="020B0604030504040204" pitchFamily="50" charset="-128"/>
                <a:cs typeface="Arial"/>
              </a:rPr>
              <a:t>ハイブリッド証券</a:t>
            </a:r>
          </a:p>
        </p:txBody>
      </p:sp>
      <p:sp>
        <p:nvSpPr>
          <p:cNvPr id="15" name="object 15"/>
          <p:cNvSpPr txBox="1"/>
          <p:nvPr/>
        </p:nvSpPr>
        <p:spPr>
          <a:xfrm>
            <a:off x="5256911" y="3630085"/>
            <a:ext cx="631811" cy="253916"/>
          </a:xfrm>
          <a:prstGeom prst="rect">
            <a:avLst/>
          </a:prstGeom>
        </p:spPr>
        <p:txBody>
          <a:bodyPr vert="horz" wrap="square" lIns="0" tIns="22860" rIns="0" bIns="0" rtlCol="0">
            <a:spAutoFit/>
          </a:bodyPr>
          <a:lstStyle/>
          <a:p>
            <a:pPr marL="12700" marR="5080" algn="ctr">
              <a:lnSpc>
                <a:spcPts val="900"/>
              </a:lnSpc>
              <a:spcBef>
                <a:spcPts val="180"/>
              </a:spcBef>
            </a:pPr>
            <a:r>
              <a:rPr lang="ja-JP" sz="800" dirty="0">
                <a:solidFill>
                  <a:srgbClr val="231F20"/>
                </a:solidFill>
                <a:latin typeface="Meiryo UI" panose="020B0604030504040204" pitchFamily="50" charset="-128"/>
                <a:ea typeface="Meiryo UI" panose="020B0604030504040204" pitchFamily="50" charset="-128"/>
                <a:cs typeface="Arial"/>
              </a:rPr>
              <a:t>グローバル・ハイ・イールド債</a:t>
            </a:r>
          </a:p>
        </p:txBody>
      </p:sp>
      <p:sp>
        <p:nvSpPr>
          <p:cNvPr id="16" name="object 16"/>
          <p:cNvSpPr txBox="1"/>
          <p:nvPr/>
        </p:nvSpPr>
        <p:spPr>
          <a:xfrm>
            <a:off x="5988820" y="3630085"/>
            <a:ext cx="411980" cy="375920"/>
          </a:xfrm>
          <a:prstGeom prst="rect">
            <a:avLst/>
          </a:prstGeom>
        </p:spPr>
        <p:txBody>
          <a:bodyPr vert="horz" wrap="square" lIns="0" tIns="12700" rIns="0" bIns="0" rtlCol="0">
            <a:spAutoFit/>
          </a:bodyPr>
          <a:lstStyle/>
          <a:p>
            <a:pPr algn="ctr">
              <a:lnSpc>
                <a:spcPts val="930"/>
              </a:lnSpc>
              <a:spcBef>
                <a:spcPts val="100"/>
              </a:spcBef>
            </a:pPr>
            <a:r>
              <a:rPr lang="ja-JP" sz="800" dirty="0">
                <a:solidFill>
                  <a:srgbClr val="231F20"/>
                </a:solidFill>
                <a:latin typeface="Meiryo UI" panose="020B0604030504040204" pitchFamily="50" charset="-128"/>
                <a:ea typeface="Meiryo UI" panose="020B0604030504040204" pitchFamily="50" charset="-128"/>
                <a:cs typeface="Arial"/>
              </a:rPr>
              <a:t>米国</a:t>
            </a:r>
          </a:p>
          <a:p>
            <a:pPr marL="12700" marR="5080" algn="ctr">
              <a:lnSpc>
                <a:spcPts val="900"/>
              </a:lnSpc>
              <a:spcBef>
                <a:spcPts val="50"/>
              </a:spcBef>
            </a:pPr>
            <a:r>
              <a:rPr lang="ja-JP" sz="800" dirty="0">
                <a:solidFill>
                  <a:srgbClr val="231F20"/>
                </a:solidFill>
                <a:latin typeface="Meiryo UI" panose="020B0604030504040204" pitchFamily="50" charset="-128"/>
                <a:ea typeface="Meiryo UI" panose="020B0604030504040204" pitchFamily="50" charset="-128"/>
                <a:cs typeface="Arial"/>
              </a:rPr>
              <a:t>ハイ・イールド債</a:t>
            </a:r>
          </a:p>
        </p:txBody>
      </p:sp>
      <p:sp>
        <p:nvSpPr>
          <p:cNvPr id="17" name="object 17"/>
          <p:cNvSpPr txBox="1"/>
          <p:nvPr/>
        </p:nvSpPr>
        <p:spPr>
          <a:xfrm>
            <a:off x="6642671" y="3630085"/>
            <a:ext cx="338455" cy="253916"/>
          </a:xfrm>
          <a:prstGeom prst="rect">
            <a:avLst/>
          </a:prstGeom>
        </p:spPr>
        <p:txBody>
          <a:bodyPr vert="horz" wrap="square" lIns="0" tIns="22860" rIns="0" bIns="0" rtlCol="0">
            <a:spAutoFit/>
          </a:bodyPr>
          <a:lstStyle/>
          <a:p>
            <a:pPr marL="12700" marR="5080" indent="6350">
              <a:lnSpc>
                <a:spcPts val="900"/>
              </a:lnSpc>
              <a:spcBef>
                <a:spcPts val="180"/>
              </a:spcBef>
            </a:pPr>
            <a:r>
              <a:rPr lang="ja-JP" sz="800" dirty="0">
                <a:solidFill>
                  <a:srgbClr val="231F20"/>
                </a:solidFill>
                <a:latin typeface="Meiryo UI" panose="020B0604030504040204" pitchFamily="50" charset="-128"/>
                <a:ea typeface="Meiryo UI" panose="020B0604030504040204" pitchFamily="50" charset="-128"/>
                <a:cs typeface="Arial"/>
              </a:rPr>
              <a:t>バンク・ローン</a:t>
            </a:r>
          </a:p>
        </p:txBody>
      </p:sp>
      <p:sp>
        <p:nvSpPr>
          <p:cNvPr id="18" name="object 18"/>
          <p:cNvSpPr txBox="1"/>
          <p:nvPr/>
        </p:nvSpPr>
        <p:spPr>
          <a:xfrm>
            <a:off x="1832115" y="3387159"/>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dirty="0">
                <a:solidFill>
                  <a:srgbClr val="231F20"/>
                </a:solidFill>
                <a:latin typeface="Arial Narrow" panose="020B0606020202030204" pitchFamily="34" charset="0"/>
                <a:ea typeface="MS Mincho"/>
                <a:cs typeface="Arial"/>
              </a:rPr>
              <a:t>0.3%</a:t>
            </a:r>
          </a:p>
        </p:txBody>
      </p:sp>
      <p:sp>
        <p:nvSpPr>
          <p:cNvPr id="19" name="object 19"/>
          <p:cNvSpPr txBox="1"/>
          <p:nvPr/>
        </p:nvSpPr>
        <p:spPr>
          <a:xfrm>
            <a:off x="2432470" y="3171259"/>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1.5%</a:t>
            </a:r>
          </a:p>
        </p:txBody>
      </p:sp>
      <p:sp>
        <p:nvSpPr>
          <p:cNvPr id="20" name="object 20"/>
          <p:cNvSpPr txBox="1"/>
          <p:nvPr/>
        </p:nvSpPr>
        <p:spPr>
          <a:xfrm>
            <a:off x="3035974" y="3090488"/>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1.9%</a:t>
            </a:r>
          </a:p>
        </p:txBody>
      </p:sp>
      <p:sp>
        <p:nvSpPr>
          <p:cNvPr id="21" name="object 21"/>
          <p:cNvSpPr txBox="1"/>
          <p:nvPr/>
        </p:nvSpPr>
        <p:spPr>
          <a:xfrm>
            <a:off x="3644355" y="2813322"/>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3.3%</a:t>
            </a:r>
          </a:p>
        </p:txBody>
      </p:sp>
      <p:sp>
        <p:nvSpPr>
          <p:cNvPr id="22" name="object 22"/>
          <p:cNvSpPr txBox="1"/>
          <p:nvPr/>
        </p:nvSpPr>
        <p:spPr>
          <a:xfrm>
            <a:off x="4233533" y="2784265"/>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3.5%</a:t>
            </a:r>
          </a:p>
        </p:txBody>
      </p:sp>
      <p:sp>
        <p:nvSpPr>
          <p:cNvPr id="23" name="object 23"/>
          <p:cNvSpPr txBox="1"/>
          <p:nvPr/>
        </p:nvSpPr>
        <p:spPr>
          <a:xfrm>
            <a:off x="4844962" y="2670676"/>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4.1%</a:t>
            </a:r>
          </a:p>
        </p:txBody>
      </p:sp>
      <p:sp>
        <p:nvSpPr>
          <p:cNvPr id="24" name="object 24"/>
          <p:cNvSpPr txBox="1"/>
          <p:nvPr/>
        </p:nvSpPr>
        <p:spPr>
          <a:xfrm>
            <a:off x="5460658" y="2472556"/>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5.2%</a:t>
            </a:r>
          </a:p>
        </p:txBody>
      </p:sp>
      <p:sp>
        <p:nvSpPr>
          <p:cNvPr id="25" name="object 25"/>
          <p:cNvSpPr txBox="1"/>
          <p:nvPr/>
        </p:nvSpPr>
        <p:spPr>
          <a:xfrm>
            <a:off x="6055221" y="2436894"/>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5.3%</a:t>
            </a:r>
          </a:p>
        </p:txBody>
      </p:sp>
      <p:sp>
        <p:nvSpPr>
          <p:cNvPr id="26" name="object 26"/>
          <p:cNvSpPr txBox="1"/>
          <p:nvPr/>
        </p:nvSpPr>
        <p:spPr>
          <a:xfrm>
            <a:off x="6660859" y="2428360"/>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5.4%</a:t>
            </a:r>
          </a:p>
        </p:txBody>
      </p:sp>
      <p:sp>
        <p:nvSpPr>
          <p:cNvPr id="27" name="object 27"/>
          <p:cNvSpPr/>
          <p:nvPr/>
        </p:nvSpPr>
        <p:spPr>
          <a:xfrm>
            <a:off x="1635918" y="3617679"/>
            <a:ext cx="5436870" cy="0"/>
          </a:xfrm>
          <a:custGeom>
            <a:avLst/>
            <a:gdLst/>
            <a:ahLst/>
            <a:cxnLst/>
            <a:rect l="l" t="t" r="r" b="b"/>
            <a:pathLst>
              <a:path w="5436870">
                <a:moveTo>
                  <a:pt x="0" y="0"/>
                </a:moveTo>
                <a:lnTo>
                  <a:pt x="5436412" y="0"/>
                </a:lnTo>
              </a:path>
            </a:pathLst>
          </a:custGeom>
          <a:ln w="6350">
            <a:solidFill>
              <a:srgbClr val="C0BBB7"/>
            </a:solidFill>
          </a:ln>
        </p:spPr>
        <p:txBody>
          <a:bodyPr wrap="square" lIns="0" tIns="0" rIns="0" bIns="0" rtlCol="0"/>
          <a:lstStyle/>
          <a:p>
            <a:endParaRPr/>
          </a:p>
        </p:txBody>
      </p:sp>
      <p:sp>
        <p:nvSpPr>
          <p:cNvPr id="28" name="object 28"/>
          <p:cNvSpPr/>
          <p:nvPr/>
        </p:nvSpPr>
        <p:spPr>
          <a:xfrm>
            <a:off x="1768817" y="3585559"/>
            <a:ext cx="338455" cy="0"/>
          </a:xfrm>
          <a:custGeom>
            <a:avLst/>
            <a:gdLst/>
            <a:ahLst/>
            <a:cxnLst/>
            <a:rect l="l" t="t" r="r" b="b"/>
            <a:pathLst>
              <a:path w="338455">
                <a:moveTo>
                  <a:pt x="0" y="0"/>
                </a:moveTo>
                <a:lnTo>
                  <a:pt x="338264" y="0"/>
                </a:lnTo>
              </a:path>
            </a:pathLst>
          </a:custGeom>
          <a:ln w="64249">
            <a:solidFill>
              <a:srgbClr val="231F20"/>
            </a:solidFill>
          </a:ln>
        </p:spPr>
        <p:txBody>
          <a:bodyPr wrap="square" lIns="0" tIns="0" rIns="0" bIns="0" rtlCol="0"/>
          <a:lstStyle/>
          <a:p>
            <a:endParaRPr/>
          </a:p>
        </p:txBody>
      </p:sp>
      <p:sp>
        <p:nvSpPr>
          <p:cNvPr id="29" name="object 29"/>
          <p:cNvSpPr/>
          <p:nvPr/>
        </p:nvSpPr>
        <p:spPr>
          <a:xfrm>
            <a:off x="2372855" y="3336112"/>
            <a:ext cx="338455" cy="281940"/>
          </a:xfrm>
          <a:custGeom>
            <a:avLst/>
            <a:gdLst/>
            <a:ahLst/>
            <a:cxnLst/>
            <a:rect l="l" t="t" r="r" b="b"/>
            <a:pathLst>
              <a:path w="338455" h="281939">
                <a:moveTo>
                  <a:pt x="0" y="281571"/>
                </a:moveTo>
                <a:lnTo>
                  <a:pt x="338264" y="281571"/>
                </a:lnTo>
                <a:lnTo>
                  <a:pt x="338264" y="0"/>
                </a:lnTo>
                <a:lnTo>
                  <a:pt x="0" y="0"/>
                </a:lnTo>
                <a:lnTo>
                  <a:pt x="0" y="281571"/>
                </a:lnTo>
                <a:close/>
              </a:path>
            </a:pathLst>
          </a:custGeom>
          <a:solidFill>
            <a:srgbClr val="231F20">
              <a:alpha val="19999"/>
            </a:srgbClr>
          </a:solidFill>
        </p:spPr>
        <p:txBody>
          <a:bodyPr wrap="square" lIns="0" tIns="0" rIns="0" bIns="0" rtlCol="0"/>
          <a:lstStyle/>
          <a:p>
            <a:endParaRPr/>
          </a:p>
        </p:txBody>
      </p:sp>
      <p:sp>
        <p:nvSpPr>
          <p:cNvPr id="30" name="object 30"/>
          <p:cNvSpPr/>
          <p:nvPr/>
        </p:nvSpPr>
        <p:spPr>
          <a:xfrm>
            <a:off x="2976892" y="3258616"/>
            <a:ext cx="338455" cy="359410"/>
          </a:xfrm>
          <a:custGeom>
            <a:avLst/>
            <a:gdLst/>
            <a:ahLst/>
            <a:cxnLst/>
            <a:rect l="l" t="t" r="r" b="b"/>
            <a:pathLst>
              <a:path w="338454" h="359410">
                <a:moveTo>
                  <a:pt x="0" y="359067"/>
                </a:moveTo>
                <a:lnTo>
                  <a:pt x="338264" y="359067"/>
                </a:lnTo>
                <a:lnTo>
                  <a:pt x="338264" y="0"/>
                </a:lnTo>
                <a:lnTo>
                  <a:pt x="0" y="0"/>
                </a:lnTo>
                <a:lnTo>
                  <a:pt x="0" y="359067"/>
                </a:lnTo>
                <a:close/>
              </a:path>
            </a:pathLst>
          </a:custGeom>
          <a:solidFill>
            <a:srgbClr val="231F20">
              <a:alpha val="19999"/>
            </a:srgbClr>
          </a:solidFill>
        </p:spPr>
        <p:txBody>
          <a:bodyPr wrap="square" lIns="0" tIns="0" rIns="0" bIns="0" rtlCol="0"/>
          <a:lstStyle/>
          <a:p>
            <a:endParaRPr/>
          </a:p>
        </p:txBody>
      </p:sp>
      <p:sp>
        <p:nvSpPr>
          <p:cNvPr id="31" name="object 31"/>
          <p:cNvSpPr/>
          <p:nvPr/>
        </p:nvSpPr>
        <p:spPr>
          <a:xfrm>
            <a:off x="3580955" y="2988398"/>
            <a:ext cx="338455" cy="629285"/>
          </a:xfrm>
          <a:custGeom>
            <a:avLst/>
            <a:gdLst/>
            <a:ahLst/>
            <a:cxnLst/>
            <a:rect l="l" t="t" r="r" b="b"/>
            <a:pathLst>
              <a:path w="338454" h="629285">
                <a:moveTo>
                  <a:pt x="0" y="629272"/>
                </a:moveTo>
                <a:lnTo>
                  <a:pt x="338264" y="629272"/>
                </a:lnTo>
                <a:lnTo>
                  <a:pt x="338264" y="0"/>
                </a:lnTo>
                <a:lnTo>
                  <a:pt x="0" y="0"/>
                </a:lnTo>
                <a:lnTo>
                  <a:pt x="0" y="629272"/>
                </a:lnTo>
                <a:close/>
              </a:path>
            </a:pathLst>
          </a:custGeom>
          <a:solidFill>
            <a:srgbClr val="00764D">
              <a:alpha val="19999"/>
            </a:srgbClr>
          </a:solidFill>
        </p:spPr>
        <p:txBody>
          <a:bodyPr wrap="square" lIns="0" tIns="0" rIns="0" bIns="0" rtlCol="0"/>
          <a:lstStyle/>
          <a:p>
            <a:endParaRPr/>
          </a:p>
        </p:txBody>
      </p:sp>
      <p:sp>
        <p:nvSpPr>
          <p:cNvPr id="32" name="object 32"/>
          <p:cNvSpPr/>
          <p:nvPr/>
        </p:nvSpPr>
        <p:spPr>
          <a:xfrm>
            <a:off x="4184980" y="2961932"/>
            <a:ext cx="338455" cy="655955"/>
          </a:xfrm>
          <a:custGeom>
            <a:avLst/>
            <a:gdLst/>
            <a:ahLst/>
            <a:cxnLst/>
            <a:rect l="l" t="t" r="r" b="b"/>
            <a:pathLst>
              <a:path w="338454" h="655954">
                <a:moveTo>
                  <a:pt x="0" y="655739"/>
                </a:moveTo>
                <a:lnTo>
                  <a:pt x="338264" y="655739"/>
                </a:lnTo>
                <a:lnTo>
                  <a:pt x="338264" y="0"/>
                </a:lnTo>
                <a:lnTo>
                  <a:pt x="0" y="0"/>
                </a:lnTo>
                <a:lnTo>
                  <a:pt x="0" y="655739"/>
                </a:lnTo>
                <a:close/>
              </a:path>
            </a:pathLst>
          </a:custGeom>
          <a:solidFill>
            <a:srgbClr val="00764D">
              <a:alpha val="19999"/>
            </a:srgbClr>
          </a:solidFill>
        </p:spPr>
        <p:txBody>
          <a:bodyPr wrap="square" lIns="0" tIns="0" rIns="0" bIns="0" rtlCol="0"/>
          <a:lstStyle/>
          <a:p>
            <a:endParaRPr/>
          </a:p>
        </p:txBody>
      </p:sp>
      <p:sp>
        <p:nvSpPr>
          <p:cNvPr id="33" name="object 33"/>
          <p:cNvSpPr/>
          <p:nvPr/>
        </p:nvSpPr>
        <p:spPr>
          <a:xfrm>
            <a:off x="4789030" y="2837218"/>
            <a:ext cx="338455" cy="781050"/>
          </a:xfrm>
          <a:custGeom>
            <a:avLst/>
            <a:gdLst/>
            <a:ahLst/>
            <a:cxnLst/>
            <a:rect l="l" t="t" r="r" b="b"/>
            <a:pathLst>
              <a:path w="338454" h="781050">
                <a:moveTo>
                  <a:pt x="0" y="0"/>
                </a:moveTo>
                <a:lnTo>
                  <a:pt x="338264" y="0"/>
                </a:lnTo>
                <a:lnTo>
                  <a:pt x="338264" y="780465"/>
                </a:lnTo>
                <a:lnTo>
                  <a:pt x="0" y="780465"/>
                </a:lnTo>
                <a:lnTo>
                  <a:pt x="0" y="0"/>
                </a:lnTo>
                <a:close/>
              </a:path>
            </a:pathLst>
          </a:custGeom>
          <a:solidFill>
            <a:srgbClr val="00764D"/>
          </a:solidFill>
        </p:spPr>
        <p:txBody>
          <a:bodyPr wrap="square" lIns="0" tIns="0" rIns="0" bIns="0" rtlCol="0"/>
          <a:lstStyle/>
          <a:p>
            <a:endParaRPr/>
          </a:p>
        </p:txBody>
      </p:sp>
      <p:sp>
        <p:nvSpPr>
          <p:cNvPr id="34" name="object 34"/>
          <p:cNvSpPr/>
          <p:nvPr/>
        </p:nvSpPr>
        <p:spPr>
          <a:xfrm>
            <a:off x="5393080" y="2644457"/>
            <a:ext cx="338455" cy="973455"/>
          </a:xfrm>
          <a:custGeom>
            <a:avLst/>
            <a:gdLst/>
            <a:ahLst/>
            <a:cxnLst/>
            <a:rect l="l" t="t" r="r" b="b"/>
            <a:pathLst>
              <a:path w="338454" h="973454">
                <a:moveTo>
                  <a:pt x="0" y="973226"/>
                </a:moveTo>
                <a:lnTo>
                  <a:pt x="338251" y="973226"/>
                </a:lnTo>
                <a:lnTo>
                  <a:pt x="338251" y="0"/>
                </a:lnTo>
                <a:lnTo>
                  <a:pt x="0" y="0"/>
                </a:lnTo>
                <a:lnTo>
                  <a:pt x="0" y="973226"/>
                </a:lnTo>
                <a:close/>
              </a:path>
            </a:pathLst>
          </a:custGeom>
          <a:solidFill>
            <a:srgbClr val="00764D">
              <a:alpha val="19999"/>
            </a:srgbClr>
          </a:solidFill>
        </p:spPr>
        <p:txBody>
          <a:bodyPr wrap="square" lIns="0" tIns="0" rIns="0" bIns="0" rtlCol="0"/>
          <a:lstStyle/>
          <a:p>
            <a:endParaRPr/>
          </a:p>
        </p:txBody>
      </p:sp>
      <p:sp>
        <p:nvSpPr>
          <p:cNvPr id="35" name="object 35"/>
          <p:cNvSpPr/>
          <p:nvPr/>
        </p:nvSpPr>
        <p:spPr>
          <a:xfrm>
            <a:off x="5997130" y="2614218"/>
            <a:ext cx="338455" cy="1003935"/>
          </a:xfrm>
          <a:custGeom>
            <a:avLst/>
            <a:gdLst/>
            <a:ahLst/>
            <a:cxnLst/>
            <a:rect l="l" t="t" r="r" b="b"/>
            <a:pathLst>
              <a:path w="338454" h="1003935">
                <a:moveTo>
                  <a:pt x="0" y="1003452"/>
                </a:moveTo>
                <a:lnTo>
                  <a:pt x="338264" y="1003452"/>
                </a:lnTo>
                <a:lnTo>
                  <a:pt x="338264" y="0"/>
                </a:lnTo>
                <a:lnTo>
                  <a:pt x="0" y="0"/>
                </a:lnTo>
                <a:lnTo>
                  <a:pt x="0" y="1003452"/>
                </a:lnTo>
                <a:close/>
              </a:path>
            </a:pathLst>
          </a:custGeom>
          <a:solidFill>
            <a:srgbClr val="00764D">
              <a:alpha val="19999"/>
            </a:srgbClr>
          </a:solidFill>
        </p:spPr>
        <p:txBody>
          <a:bodyPr wrap="square" lIns="0" tIns="0" rIns="0" bIns="0" rtlCol="0"/>
          <a:lstStyle/>
          <a:p>
            <a:endParaRPr/>
          </a:p>
        </p:txBody>
      </p:sp>
      <p:sp>
        <p:nvSpPr>
          <p:cNvPr id="36" name="object 36"/>
          <p:cNvSpPr/>
          <p:nvPr/>
        </p:nvSpPr>
        <p:spPr>
          <a:xfrm>
            <a:off x="6601167" y="2599093"/>
            <a:ext cx="338455" cy="1019175"/>
          </a:xfrm>
          <a:custGeom>
            <a:avLst/>
            <a:gdLst/>
            <a:ahLst/>
            <a:cxnLst/>
            <a:rect l="l" t="t" r="r" b="b"/>
            <a:pathLst>
              <a:path w="338454" h="1019175">
                <a:moveTo>
                  <a:pt x="0" y="1018590"/>
                </a:moveTo>
                <a:lnTo>
                  <a:pt x="338264" y="1018590"/>
                </a:lnTo>
                <a:lnTo>
                  <a:pt x="338264" y="0"/>
                </a:lnTo>
                <a:lnTo>
                  <a:pt x="0" y="0"/>
                </a:lnTo>
                <a:lnTo>
                  <a:pt x="0" y="1018590"/>
                </a:lnTo>
                <a:close/>
              </a:path>
            </a:pathLst>
          </a:custGeom>
          <a:solidFill>
            <a:srgbClr val="00764D">
              <a:alpha val="19999"/>
            </a:srgbClr>
          </a:solid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444500" y="9554475"/>
            <a:ext cx="2146300" cy="159018"/>
          </a:xfrm>
          <a:prstGeom prst="rect">
            <a:avLst/>
          </a:prstGeom>
        </p:spPr>
        <p:txBody>
          <a:bodyPr vert="horz" wrap="square" lIns="0" tIns="12700" rIns="0" bIns="0" rtlCol="0">
            <a:spAutoFit/>
          </a:bodyPr>
          <a:lstStyle/>
          <a:p>
            <a:pPr marL="12700">
              <a:lnSpc>
                <a:spcPct val="100000"/>
              </a:lnSpc>
              <a:spcBef>
                <a:spcPts val="100"/>
              </a:spcBef>
              <a:tabLst>
                <a:tab pos="266065" algn="l"/>
              </a:tabLst>
            </a:pPr>
            <a:r>
              <a:rPr lang="ja-JP" sz="950" b="1" dirty="0">
                <a:solidFill>
                  <a:srgbClr val="7A7A71"/>
                </a:solidFill>
                <a:latin typeface="Arial Narrow" panose="020B0606020202030204" pitchFamily="34" charset="0"/>
                <a:ea typeface="Meiryo UI" panose="020B0604030504040204" pitchFamily="50" charset="-128"/>
                <a:cs typeface="Arial"/>
              </a:rPr>
              <a:t>4</a:t>
            </a:r>
            <a:r>
              <a:rPr lang="ja-JP" sz="950" b="1" dirty="0">
                <a:solidFill>
                  <a:srgbClr val="7A7A71"/>
                </a:solidFill>
                <a:latin typeface="Meiryo UI" panose="020B0604030504040204" pitchFamily="50" charset="-128"/>
                <a:ea typeface="Meiryo UI" panose="020B0604030504040204" pitchFamily="50" charset="-128"/>
                <a:cs typeface="Arial"/>
              </a:rPr>
              <a:t>	</a:t>
            </a:r>
            <a:endParaRPr lang="ja-JP" sz="950" b="1" dirty="0">
              <a:latin typeface="Meiryo UI" panose="020B0604030504040204" pitchFamily="50" charset="-128"/>
              <a:ea typeface="Meiryo UI" panose="020B0604030504040204" pitchFamily="50" charset="-128"/>
              <a:cs typeface="Arial"/>
            </a:endParaRPr>
          </a:p>
        </p:txBody>
      </p:sp>
      <p:sp>
        <p:nvSpPr>
          <p:cNvPr id="4" name="object 4"/>
          <p:cNvSpPr txBox="1"/>
          <p:nvPr/>
        </p:nvSpPr>
        <p:spPr>
          <a:xfrm>
            <a:off x="603249" y="5686676"/>
            <a:ext cx="5340349" cy="474489"/>
          </a:xfrm>
          <a:prstGeom prst="rect">
            <a:avLst/>
          </a:prstGeom>
        </p:spPr>
        <p:txBody>
          <a:bodyPr vert="horz" wrap="square" lIns="0" tIns="12700" rIns="0" bIns="0" rtlCol="0">
            <a:spAutoFit/>
          </a:bodyPr>
          <a:lstStyle/>
          <a:p>
            <a:pPr marL="12700" marR="5080">
              <a:lnSpc>
                <a:spcPct val="100000"/>
              </a:lnSpc>
              <a:spcBef>
                <a:spcPts val="100"/>
              </a:spcBef>
            </a:pPr>
            <a:r>
              <a:rPr lang="ja-JP" sz="1500" dirty="0">
                <a:solidFill>
                  <a:srgbClr val="00764D"/>
                </a:solidFill>
                <a:latin typeface="Meiryo UI" panose="020B0604030504040204" pitchFamily="50" charset="-128"/>
                <a:ea typeface="Meiryo UI" panose="020B0604030504040204" pitchFamily="50" charset="-128"/>
                <a:cs typeface="Arial"/>
              </a:rPr>
              <a:t>ハイブリッド証券は、リスクの観点から魅力的な属性を提供する</a:t>
            </a:r>
            <a:r>
              <a:rPr lang="ja-JP" altLang="en-US" sz="1500" dirty="0">
                <a:solidFill>
                  <a:srgbClr val="00764D"/>
                </a:solidFill>
                <a:latin typeface="Meiryo UI" panose="020B0604030504040204" pitchFamily="50" charset="-128"/>
                <a:ea typeface="Meiryo UI" panose="020B0604030504040204" pitchFamily="50" charset="-128"/>
                <a:cs typeface="Arial"/>
              </a:rPr>
              <a:t>一方で</a:t>
            </a:r>
            <a:r>
              <a:rPr lang="ja-JP" sz="1500" dirty="0">
                <a:solidFill>
                  <a:srgbClr val="00764D"/>
                </a:solidFill>
                <a:latin typeface="Meiryo UI" panose="020B0604030504040204" pitchFamily="50" charset="-128"/>
                <a:ea typeface="Meiryo UI" panose="020B0604030504040204" pitchFamily="50" charset="-128"/>
                <a:cs typeface="Arial"/>
              </a:rPr>
              <a:t>、投資適格債券のなかで最も高い利回りを提供します。</a:t>
            </a:r>
          </a:p>
        </p:txBody>
      </p:sp>
      <p:sp>
        <p:nvSpPr>
          <p:cNvPr id="5" name="object 5"/>
          <p:cNvSpPr/>
          <p:nvPr/>
        </p:nvSpPr>
        <p:spPr>
          <a:xfrm>
            <a:off x="460375" y="5753100"/>
            <a:ext cx="0" cy="596900"/>
          </a:xfrm>
          <a:custGeom>
            <a:avLst/>
            <a:gdLst/>
            <a:ahLst/>
            <a:cxnLst/>
            <a:rect l="l" t="t" r="r" b="b"/>
            <a:pathLst>
              <a:path h="596900">
                <a:moveTo>
                  <a:pt x="0" y="0"/>
                </a:moveTo>
                <a:lnTo>
                  <a:pt x="0" y="596900"/>
                </a:lnTo>
              </a:path>
            </a:pathLst>
          </a:custGeom>
          <a:ln w="6350">
            <a:solidFill>
              <a:srgbClr val="00764D"/>
            </a:solidFill>
          </a:ln>
        </p:spPr>
        <p:txBody>
          <a:bodyPr wrap="square" lIns="0" tIns="0" rIns="0" bIns="0" rtlCol="0"/>
          <a:lstStyle/>
          <a:p>
            <a:endParaRPr/>
          </a:p>
        </p:txBody>
      </p:sp>
      <p:sp>
        <p:nvSpPr>
          <p:cNvPr id="6" name="object 6"/>
          <p:cNvSpPr txBox="1"/>
          <p:nvPr/>
        </p:nvSpPr>
        <p:spPr>
          <a:xfrm>
            <a:off x="1612901" y="1027455"/>
            <a:ext cx="5626099" cy="3763659"/>
          </a:xfrm>
          <a:prstGeom prst="rect">
            <a:avLst/>
          </a:prstGeom>
        </p:spPr>
        <p:txBody>
          <a:bodyPr vert="horz" wrap="square" lIns="0" tIns="71120" rIns="0" bIns="0" rtlCol="0">
            <a:spAutoFit/>
          </a:bodyPr>
          <a:lstStyle/>
          <a:p>
            <a:pPr marL="12700">
              <a:lnSpc>
                <a:spcPts val="1200"/>
              </a:lnSpc>
              <a:spcBef>
                <a:spcPts val="560"/>
              </a:spcBef>
            </a:pPr>
            <a:r>
              <a:rPr lang="ja-JP" sz="950" b="1" dirty="0">
                <a:solidFill>
                  <a:srgbClr val="231F20"/>
                </a:solidFill>
                <a:latin typeface="Meiryo UI" panose="020B0604030504040204" pitchFamily="50" charset="-128"/>
                <a:ea typeface="Meiryo UI" panose="020B0604030504040204" pitchFamily="50" charset="-128"/>
                <a:cs typeface="Arial"/>
              </a:rPr>
              <a:t>主に</a:t>
            </a:r>
            <a:r>
              <a:rPr lang="ja-JP" altLang="en-US" sz="950" b="1" dirty="0">
                <a:solidFill>
                  <a:srgbClr val="231F20"/>
                </a:solidFill>
                <a:latin typeface="Meiryo UI" panose="020B0604030504040204" pitchFamily="50" charset="-128"/>
                <a:ea typeface="Meiryo UI" panose="020B0604030504040204" pitchFamily="50" charset="-128"/>
                <a:cs typeface="Arial"/>
              </a:rPr>
              <a:t>比較的</a:t>
            </a:r>
            <a:r>
              <a:rPr lang="ja-JP" sz="950" b="1" dirty="0">
                <a:solidFill>
                  <a:srgbClr val="231F20"/>
                </a:solidFill>
                <a:latin typeface="Meiryo UI" panose="020B0604030504040204" pitchFamily="50" charset="-128"/>
                <a:ea typeface="Meiryo UI" panose="020B0604030504040204" pitchFamily="50" charset="-128"/>
                <a:cs typeface="Arial"/>
              </a:rPr>
              <a:t>景気感応度の低い投資適格格付けの発行体</a:t>
            </a:r>
          </a:p>
          <a:p>
            <a:pPr marL="12700" marR="5080">
              <a:lnSpc>
                <a:spcPts val="1200"/>
              </a:lnSpc>
              <a:spcBef>
                <a:spcPts val="40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ハイブリッド証券を発行している企業は、主に高水準</a:t>
            </a:r>
            <a:r>
              <a:rPr lang="ja-JP" altLang="en-US" sz="950" dirty="0">
                <a:solidFill>
                  <a:srgbClr val="231F20"/>
                </a:solidFill>
                <a:latin typeface="Meiryo UI" panose="020B0604030504040204" pitchFamily="50" charset="-128"/>
                <a:ea typeface="Meiryo UI" panose="020B0604030504040204" pitchFamily="50" charset="-128"/>
                <a:cs typeface="Arial"/>
              </a:rPr>
              <a:t>で</a:t>
            </a:r>
            <a:r>
              <a:rPr lang="ja-JP" sz="950" dirty="0">
                <a:solidFill>
                  <a:srgbClr val="231F20"/>
                </a:solidFill>
                <a:latin typeface="Meiryo UI" panose="020B0604030504040204" pitchFamily="50" charset="-128"/>
                <a:ea typeface="Meiryo UI" panose="020B0604030504040204" pitchFamily="50" charset="-128"/>
                <a:cs typeface="Arial"/>
              </a:rPr>
              <a:t>安定した透明性の高いキャッシュフローを生み出しており、規模が大きく厳格な規制を受ける企業です。最も一般的な発行体として、銀行、保険会社、公益企業、電気通信事業会社、不動産投資信託（リート）などが挙げられます。ハイブリッド証券の利払いは、不測の事態が生じた場合に繰り延べまたは停止することができるため、投資家は</a:t>
            </a:r>
            <a:r>
              <a:rPr lang="ja-JP" altLang="en-US" sz="950" dirty="0">
                <a:solidFill>
                  <a:srgbClr val="231F20"/>
                </a:solidFill>
                <a:latin typeface="Meiryo UI" panose="020B0604030504040204" pitchFamily="50" charset="-128"/>
                <a:ea typeface="Meiryo UI" panose="020B0604030504040204" pitchFamily="50" charset="-128"/>
                <a:cs typeface="Arial"/>
              </a:rPr>
              <a:t>相応な利払い</a:t>
            </a:r>
            <a:r>
              <a:rPr lang="ja-JP" sz="950" dirty="0">
                <a:solidFill>
                  <a:srgbClr val="231F20"/>
                </a:solidFill>
                <a:latin typeface="Meiryo UI" panose="020B0604030504040204" pitchFamily="50" charset="-128"/>
                <a:ea typeface="Meiryo UI" panose="020B0604030504040204" pitchFamily="50" charset="-128"/>
                <a:cs typeface="Arial"/>
              </a:rPr>
              <a:t>を得るため、実績のある安定した優良なビジネス・モデルを</a:t>
            </a:r>
            <a:r>
              <a:rPr lang="ja-JP" altLang="en-US" sz="950" dirty="0">
                <a:solidFill>
                  <a:srgbClr val="231F20"/>
                </a:solidFill>
                <a:latin typeface="Meiryo UI" panose="020B0604030504040204" pitchFamily="50" charset="-128"/>
                <a:ea typeface="Meiryo UI" panose="020B0604030504040204" pitchFamily="50" charset="-128"/>
                <a:cs typeface="Arial"/>
              </a:rPr>
              <a:t>有する発行体を</a:t>
            </a:r>
            <a:r>
              <a:rPr lang="ja-JP" sz="950" dirty="0">
                <a:solidFill>
                  <a:srgbClr val="231F20"/>
                </a:solidFill>
                <a:latin typeface="Meiryo UI" panose="020B0604030504040204" pitchFamily="50" charset="-128"/>
                <a:ea typeface="Meiryo UI" panose="020B0604030504040204" pitchFamily="50" charset="-128"/>
                <a:cs typeface="Arial"/>
              </a:rPr>
              <a:t>求める傾向があります。ハイブリッド証券の利払いは任意であり、繰り延べまたは停止することができる一方、それは実際には極めて</a:t>
            </a:r>
            <a:r>
              <a:rPr lang="ja-JP" altLang="en-US" sz="950" dirty="0">
                <a:solidFill>
                  <a:srgbClr val="231F20"/>
                </a:solidFill>
                <a:latin typeface="Meiryo UI" panose="020B0604030504040204" pitchFamily="50" charset="-128"/>
                <a:ea typeface="Meiryo UI" panose="020B0604030504040204" pitchFamily="50" charset="-128"/>
                <a:cs typeface="Arial"/>
              </a:rPr>
              <a:t>稀</a:t>
            </a:r>
            <a:r>
              <a:rPr lang="ja-JP" sz="950" dirty="0">
                <a:solidFill>
                  <a:srgbClr val="231F20"/>
                </a:solidFill>
                <a:latin typeface="Meiryo UI" panose="020B0604030504040204" pitchFamily="50" charset="-128"/>
                <a:ea typeface="Meiryo UI" panose="020B0604030504040204" pitchFamily="50" charset="-128"/>
                <a:cs typeface="Arial"/>
              </a:rPr>
              <a:t>であり、通常は企業に重大な問題が生じた場合に限られます。</a:t>
            </a:r>
            <a:endParaRPr lang="en-US" altLang="ja-JP" sz="950" dirty="0">
              <a:solidFill>
                <a:srgbClr val="231F20"/>
              </a:solidFill>
              <a:latin typeface="Meiryo UI" panose="020B0604030504040204" pitchFamily="50" charset="-128"/>
              <a:ea typeface="Meiryo UI" panose="020B0604030504040204" pitchFamily="50" charset="-128"/>
              <a:cs typeface="Arial"/>
            </a:endParaRPr>
          </a:p>
          <a:p>
            <a:pPr marL="12700" marR="5080">
              <a:lnSpc>
                <a:spcPts val="1200"/>
              </a:lnSpc>
            </a:pPr>
            <a:endParaRPr lang="en-US" altLang="ja-JP" sz="950" b="1" dirty="0">
              <a:solidFill>
                <a:srgbClr val="231F20"/>
              </a:solidFill>
              <a:latin typeface="Meiryo UI" panose="020B0604030504040204" pitchFamily="50" charset="-128"/>
              <a:ea typeface="Meiryo UI" panose="020B0604030504040204" pitchFamily="50" charset="-128"/>
              <a:cs typeface="Arial"/>
            </a:endParaRPr>
          </a:p>
          <a:p>
            <a:pPr marL="12700" marR="5080">
              <a:lnSpc>
                <a:spcPts val="1200"/>
              </a:lnSpc>
            </a:pPr>
            <a:r>
              <a:rPr lang="ja-JP" sz="950" b="1" dirty="0">
                <a:solidFill>
                  <a:srgbClr val="231F20"/>
                </a:solidFill>
                <a:latin typeface="Meiryo UI" panose="020B0604030504040204" pitchFamily="50" charset="-128"/>
                <a:ea typeface="Meiryo UI" panose="020B0604030504040204" pitchFamily="50" charset="-128"/>
                <a:cs typeface="Arial"/>
              </a:rPr>
              <a:t>規制改革がもたらす追い風</a:t>
            </a:r>
            <a:endParaRPr lang="en-US" altLang="ja-JP" sz="950" b="1" dirty="0">
              <a:solidFill>
                <a:srgbClr val="231F20"/>
              </a:solidFill>
              <a:latin typeface="Meiryo UI" panose="020B0604030504040204" pitchFamily="50" charset="-128"/>
              <a:ea typeface="Meiryo UI" panose="020B0604030504040204" pitchFamily="50" charset="-128"/>
              <a:cs typeface="Arial"/>
            </a:endParaRPr>
          </a:p>
          <a:p>
            <a:pPr marL="12700" marR="5080">
              <a:lnSpc>
                <a:spcPts val="1200"/>
              </a:lnSpc>
              <a:spcBef>
                <a:spcPts val="400"/>
              </a:spcBef>
            </a:pPr>
            <a:r>
              <a:rPr lang="ja-JP" sz="950" dirty="0">
                <a:solidFill>
                  <a:srgbClr val="231F20"/>
                </a:solidFill>
                <a:latin typeface="Meiryo UI" panose="020B0604030504040204" pitchFamily="50" charset="-128"/>
                <a:ea typeface="Meiryo UI" panose="020B0604030504040204" pitchFamily="50" charset="-128"/>
                <a:cs typeface="Arial"/>
              </a:rPr>
              <a:t>銀行と保険会社は、最も一般的なハイブリッド証券の発行体です。厳格な規制を受ける金融機関にとってのハイブリッド証券</a:t>
            </a:r>
            <a:r>
              <a:rPr lang="ja-JP" altLang="en-US" sz="950" dirty="0">
                <a:solidFill>
                  <a:srgbClr val="231F20"/>
                </a:solidFill>
                <a:latin typeface="Meiryo UI" panose="020B0604030504040204" pitchFamily="50" charset="-128"/>
                <a:ea typeface="Meiryo UI" panose="020B0604030504040204" pitchFamily="50" charset="-128"/>
                <a:cs typeface="Arial"/>
              </a:rPr>
              <a:t>を発行するメリット</a:t>
            </a:r>
            <a:r>
              <a:rPr lang="ja-JP" sz="950" dirty="0">
                <a:solidFill>
                  <a:srgbClr val="231F20"/>
                </a:solidFill>
                <a:latin typeface="Meiryo UI" panose="020B0604030504040204" pitchFamily="50" charset="-128"/>
                <a:ea typeface="Meiryo UI" panose="020B0604030504040204" pitchFamily="50" charset="-128"/>
                <a:cs typeface="Arial"/>
              </a:rPr>
              <a:t>は、規制上の自己資本要件を満たすために利用できることです。2008～2009年の金融危機以降の銀行規制の強化は企業利益を圧迫してきたものの</a:t>
            </a:r>
            <a:r>
              <a:rPr lang="ja-JP" altLang="en-US" sz="950" dirty="0">
                <a:solidFill>
                  <a:srgbClr val="231F20"/>
                </a:solidFill>
                <a:latin typeface="Meiryo UI" panose="020B0604030504040204" pitchFamily="50" charset="-128"/>
                <a:ea typeface="Meiryo UI" panose="020B0604030504040204" pitchFamily="50" charset="-128"/>
                <a:cs typeface="Arial"/>
              </a:rPr>
              <a:t>、</a:t>
            </a:r>
            <a:r>
              <a:rPr lang="ja-JP" sz="950" dirty="0">
                <a:solidFill>
                  <a:srgbClr val="231F20"/>
                </a:solidFill>
                <a:latin typeface="Meiryo UI" panose="020B0604030504040204" pitchFamily="50" charset="-128"/>
                <a:ea typeface="Meiryo UI" panose="020B0604030504040204" pitchFamily="50" charset="-128"/>
                <a:cs typeface="Arial"/>
              </a:rPr>
              <a:t>ハイブリッド証券の保有者にはプラス要因となっています。ハイブリッド証券の発行残高が最も大きい銀行の多くは、</a:t>
            </a:r>
            <a:r>
              <a:rPr lang="ja-JP" altLang="en-US" sz="950" dirty="0">
                <a:solidFill>
                  <a:srgbClr val="231F20"/>
                </a:solidFill>
                <a:latin typeface="Meiryo UI" panose="020B0604030504040204" pitchFamily="50" charset="-128"/>
                <a:ea typeface="Meiryo UI" panose="020B0604030504040204" pitchFamily="50" charset="-128"/>
                <a:cs typeface="Arial"/>
              </a:rPr>
              <a:t>バランスシート</a:t>
            </a:r>
            <a:r>
              <a:rPr lang="ja-JP" sz="950" dirty="0">
                <a:solidFill>
                  <a:srgbClr val="231F20"/>
                </a:solidFill>
                <a:latin typeface="Meiryo UI" panose="020B0604030504040204" pitchFamily="50" charset="-128"/>
                <a:ea typeface="Meiryo UI" panose="020B0604030504040204" pitchFamily="50" charset="-128"/>
                <a:cs typeface="Arial"/>
              </a:rPr>
              <a:t>が著しく強化されており、それがハイブリッド証券をより安全な投資対象にしていると見ています。この</a:t>
            </a:r>
            <a:r>
              <a:rPr lang="ja-JP" altLang="en-US" sz="950" dirty="0">
                <a:solidFill>
                  <a:srgbClr val="231F20"/>
                </a:solidFill>
                <a:latin typeface="Meiryo UI" panose="020B0604030504040204" pitchFamily="50" charset="-128"/>
                <a:ea typeface="Meiryo UI" panose="020B0604030504040204" pitchFamily="50" charset="-128"/>
                <a:cs typeface="Arial"/>
              </a:rPr>
              <a:t>ように</a:t>
            </a:r>
            <a:r>
              <a:rPr lang="ja-JP" sz="950" dirty="0">
                <a:solidFill>
                  <a:srgbClr val="231F20"/>
                </a:solidFill>
                <a:latin typeface="Meiryo UI" panose="020B0604030504040204" pitchFamily="50" charset="-128"/>
                <a:ea typeface="Meiryo UI" panose="020B0604030504040204" pitchFamily="50" charset="-128"/>
                <a:cs typeface="Arial"/>
              </a:rPr>
              <a:t>リスク</a:t>
            </a:r>
            <a:r>
              <a:rPr lang="ja-JP" altLang="en-US" sz="950" dirty="0">
                <a:solidFill>
                  <a:srgbClr val="231F20"/>
                </a:solidFill>
                <a:latin typeface="Meiryo UI" panose="020B0604030504040204" pitchFamily="50" charset="-128"/>
                <a:ea typeface="Meiryo UI" panose="020B0604030504040204" pitchFamily="50" charset="-128"/>
                <a:cs typeface="Arial"/>
              </a:rPr>
              <a:t>が</a:t>
            </a:r>
            <a:r>
              <a:rPr lang="ja-JP" sz="950" dirty="0">
                <a:solidFill>
                  <a:srgbClr val="231F20"/>
                </a:solidFill>
                <a:latin typeface="Meiryo UI" panose="020B0604030504040204" pitchFamily="50" charset="-128"/>
                <a:ea typeface="Meiryo UI" panose="020B0604030504040204" pitchFamily="50" charset="-128"/>
                <a:cs typeface="Arial"/>
              </a:rPr>
              <a:t>軽減</a:t>
            </a:r>
            <a:r>
              <a:rPr lang="ja-JP" altLang="en-US" sz="950" dirty="0">
                <a:solidFill>
                  <a:srgbClr val="231F20"/>
                </a:solidFill>
                <a:latin typeface="Meiryo UI" panose="020B0604030504040204" pitchFamily="50" charset="-128"/>
                <a:ea typeface="Meiryo UI" panose="020B0604030504040204" pitchFamily="50" charset="-128"/>
                <a:cs typeface="Arial"/>
              </a:rPr>
              <a:t>されてきた</a:t>
            </a:r>
            <a:r>
              <a:rPr lang="ja-JP" sz="950" dirty="0">
                <a:solidFill>
                  <a:srgbClr val="231F20"/>
                </a:solidFill>
                <a:latin typeface="Meiryo UI" panose="020B0604030504040204" pitchFamily="50" charset="-128"/>
                <a:ea typeface="Meiryo UI" panose="020B0604030504040204" pitchFamily="50" charset="-128"/>
                <a:cs typeface="Arial"/>
              </a:rPr>
              <a:t>にもかかわらず、これらの発行体は、</a:t>
            </a:r>
            <a:r>
              <a:rPr lang="ja-JP" altLang="en-US" sz="950" dirty="0">
                <a:solidFill>
                  <a:srgbClr val="231F20"/>
                </a:solidFill>
                <a:latin typeface="Meiryo UI" panose="020B0604030504040204" pitchFamily="50" charset="-128"/>
                <a:ea typeface="Meiryo UI" panose="020B0604030504040204" pitchFamily="50" charset="-128"/>
                <a:cs typeface="Arial"/>
              </a:rPr>
              <a:t>より高い</a:t>
            </a:r>
            <a:r>
              <a:rPr lang="ja-JP" sz="950" dirty="0">
                <a:solidFill>
                  <a:srgbClr val="231F20"/>
                </a:solidFill>
                <a:latin typeface="Meiryo UI" panose="020B0604030504040204" pitchFamily="50" charset="-128"/>
                <a:ea typeface="Meiryo UI" panose="020B0604030504040204" pitchFamily="50" charset="-128"/>
                <a:cs typeface="Arial"/>
              </a:rPr>
              <a:t>利回りを維持してきました。</a:t>
            </a:r>
          </a:p>
          <a:p>
            <a:pPr>
              <a:lnSpc>
                <a:spcPts val="1200"/>
              </a:lnSpc>
              <a:spcBef>
                <a:spcPts val="50"/>
              </a:spcBef>
            </a:pPr>
            <a:endParaRPr sz="1050" dirty="0">
              <a:latin typeface="Meiryo UI" panose="020B0604030504040204" pitchFamily="50" charset="-128"/>
              <a:ea typeface="Meiryo UI" panose="020B0604030504040204" pitchFamily="50" charset="-128"/>
              <a:cs typeface="Arial"/>
            </a:endParaRPr>
          </a:p>
          <a:p>
            <a:pPr marL="12700">
              <a:lnSpc>
                <a:spcPts val="1200"/>
              </a:lnSpc>
            </a:pPr>
            <a:r>
              <a:rPr lang="ja-JP" sz="950" b="1" dirty="0">
                <a:solidFill>
                  <a:srgbClr val="231F20"/>
                </a:solidFill>
                <a:latin typeface="Meiryo UI" panose="020B0604030504040204" pitchFamily="50" charset="-128"/>
                <a:ea typeface="Meiryo UI" panose="020B0604030504040204" pitchFamily="50" charset="-128"/>
                <a:cs typeface="Arial"/>
              </a:rPr>
              <a:t>実物資産保有</a:t>
            </a:r>
            <a:r>
              <a:rPr lang="ja-JP" altLang="en-US" sz="950" b="1" dirty="0">
                <a:solidFill>
                  <a:srgbClr val="231F20"/>
                </a:solidFill>
                <a:latin typeface="Meiryo UI" panose="020B0604030504040204" pitchFamily="50" charset="-128"/>
                <a:ea typeface="Meiryo UI" panose="020B0604030504040204" pitchFamily="50" charset="-128"/>
                <a:cs typeface="Arial"/>
              </a:rPr>
              <a:t>事業者</a:t>
            </a:r>
            <a:r>
              <a:rPr lang="ja-JP" sz="950" b="1" dirty="0">
                <a:solidFill>
                  <a:srgbClr val="231F20"/>
                </a:solidFill>
                <a:latin typeface="Meiryo UI" panose="020B0604030504040204" pitchFamily="50" charset="-128"/>
                <a:ea typeface="Meiryo UI" panose="020B0604030504040204" pitchFamily="50" charset="-128"/>
                <a:cs typeface="Arial"/>
              </a:rPr>
              <a:t>／運営業者がもたらす安定性</a:t>
            </a:r>
            <a:endParaRPr lang="en-US" altLang="ja-JP" sz="950" b="1" dirty="0">
              <a:solidFill>
                <a:srgbClr val="231F20"/>
              </a:solidFill>
              <a:latin typeface="Meiryo UI" panose="020B0604030504040204" pitchFamily="50" charset="-128"/>
              <a:ea typeface="Meiryo UI" panose="020B0604030504040204" pitchFamily="50" charset="-128"/>
              <a:cs typeface="Arial"/>
            </a:endParaRPr>
          </a:p>
          <a:p>
            <a:pPr marL="12700">
              <a:lnSpc>
                <a:spcPts val="1200"/>
              </a:lnSpc>
              <a:spcBef>
                <a:spcPts val="400"/>
              </a:spcBef>
            </a:pPr>
            <a:r>
              <a:rPr lang="ja-JP" sz="950" dirty="0">
                <a:solidFill>
                  <a:srgbClr val="231F20"/>
                </a:solidFill>
                <a:latin typeface="Meiryo UI" panose="020B0604030504040204" pitchFamily="50" charset="-128"/>
                <a:ea typeface="Meiryo UI" panose="020B0604030504040204" pitchFamily="50" charset="-128"/>
                <a:cs typeface="Arial"/>
              </a:rPr>
              <a:t>その他の発行残高が大きい企業には、公益企業、電気通信事業会社、リートなど実物資産を保有する企業が含まれます。</a:t>
            </a:r>
            <a:r>
              <a:rPr lang="ja-JP" altLang="en-US" sz="950" dirty="0">
                <a:solidFill>
                  <a:srgbClr val="231F20"/>
                </a:solidFill>
                <a:latin typeface="Meiryo UI" panose="020B0604030504040204" pitchFamily="50" charset="-128"/>
                <a:ea typeface="Meiryo UI" panose="020B0604030504040204" pitchFamily="50" charset="-128"/>
                <a:cs typeface="Arial"/>
              </a:rPr>
              <a:t>一部の規制公益企業はハイブリッド証券を発行することで、事業報酬額を向上できる可能性があり、そのためにハイブリッド証券を利用しています。また</a:t>
            </a:r>
            <a:r>
              <a:rPr lang="ja-JP" sz="950" dirty="0">
                <a:solidFill>
                  <a:srgbClr val="231F20"/>
                </a:solidFill>
                <a:latin typeface="Meiryo UI" panose="020B0604030504040204" pitchFamily="50" charset="-128"/>
                <a:ea typeface="Meiryo UI" panose="020B0604030504040204" pitchFamily="50" charset="-128"/>
                <a:cs typeface="Arial"/>
              </a:rPr>
              <a:t>多くの公益企業、電気通信事業会社およびその他の発行体は、格付機関により自己資本として取り扱いを受け、</a:t>
            </a:r>
            <a:r>
              <a:rPr lang="ja-JP" altLang="en-US" sz="950" dirty="0">
                <a:solidFill>
                  <a:srgbClr val="231F20"/>
                </a:solidFill>
                <a:latin typeface="Meiryo UI" panose="020B0604030504040204" pitchFamily="50" charset="-128"/>
                <a:ea typeface="Meiryo UI" panose="020B0604030504040204" pitchFamily="50" charset="-128"/>
                <a:cs typeface="Arial"/>
              </a:rPr>
              <a:t>それにより</a:t>
            </a:r>
            <a:r>
              <a:rPr lang="ja-JP" sz="950" dirty="0">
                <a:solidFill>
                  <a:srgbClr val="231F20"/>
                </a:solidFill>
                <a:latin typeface="Meiryo UI" panose="020B0604030504040204" pitchFamily="50" charset="-128"/>
                <a:ea typeface="Meiryo UI" panose="020B0604030504040204" pitchFamily="50" charset="-128"/>
                <a:cs typeface="Arial"/>
              </a:rPr>
              <a:t>大規模な設備投資を支えるための資本コストを下げる可能性があることから、ハイブリッド証券</a:t>
            </a:r>
            <a:r>
              <a:rPr lang="ja-JP" altLang="en-US" sz="950" dirty="0">
                <a:solidFill>
                  <a:srgbClr val="231F20"/>
                </a:solidFill>
                <a:latin typeface="Meiryo UI" panose="020B0604030504040204" pitchFamily="50" charset="-128"/>
                <a:ea typeface="Meiryo UI" panose="020B0604030504040204" pitchFamily="50" charset="-128"/>
                <a:cs typeface="Arial"/>
              </a:rPr>
              <a:t>を発行しています</a:t>
            </a:r>
            <a:r>
              <a:rPr lang="ja-JP" sz="950" dirty="0">
                <a:solidFill>
                  <a:srgbClr val="231F20"/>
                </a:solidFill>
                <a:latin typeface="Meiryo UI" panose="020B0604030504040204" pitchFamily="50" charset="-128"/>
                <a:ea typeface="Meiryo UI" panose="020B0604030504040204" pitchFamily="50" charset="-128"/>
                <a:cs typeface="Arial"/>
              </a:rPr>
              <a:t>。リートのような実物資産を保有する企業にとって、ハイブリッド証券は、長期資産と負債をより良くマッチさせ、債務の借り換えリスクを低減し、資産を</a:t>
            </a:r>
            <a:r>
              <a:rPr lang="ja-JP" altLang="en-US" sz="950" dirty="0">
                <a:solidFill>
                  <a:srgbClr val="231F20"/>
                </a:solidFill>
                <a:latin typeface="Meiryo UI" panose="020B0604030504040204" pitchFamily="50" charset="-128"/>
                <a:ea typeface="Meiryo UI" panose="020B0604030504040204" pitchFamily="50" charset="-128"/>
                <a:cs typeface="Arial"/>
              </a:rPr>
              <a:t>担保とすることなく</a:t>
            </a:r>
            <a:r>
              <a:rPr lang="ja-JP" sz="950" dirty="0">
                <a:solidFill>
                  <a:srgbClr val="231F20"/>
                </a:solidFill>
                <a:latin typeface="Meiryo UI" panose="020B0604030504040204" pitchFamily="50" charset="-128"/>
                <a:ea typeface="Meiryo UI" panose="020B0604030504040204" pitchFamily="50" charset="-128"/>
                <a:cs typeface="Arial"/>
              </a:rPr>
              <a:t>資金調達を行うことにも役立ちます。</a:t>
            </a:r>
          </a:p>
        </p:txBody>
      </p:sp>
      <p:sp>
        <p:nvSpPr>
          <p:cNvPr id="7" name="object 7"/>
          <p:cNvSpPr txBox="1"/>
          <p:nvPr/>
        </p:nvSpPr>
        <p:spPr>
          <a:xfrm>
            <a:off x="1612900" y="6665791"/>
            <a:ext cx="5702300" cy="1904176"/>
          </a:xfrm>
          <a:prstGeom prst="rect">
            <a:avLst/>
          </a:prstGeom>
        </p:spPr>
        <p:txBody>
          <a:bodyPr vert="horz" wrap="square" lIns="0" tIns="71120" rIns="0" bIns="0" rtlCol="0">
            <a:spAutoFit/>
          </a:bodyPr>
          <a:lstStyle/>
          <a:p>
            <a:pPr marL="12700">
              <a:lnSpc>
                <a:spcPts val="1200"/>
              </a:lnSpc>
              <a:spcBef>
                <a:spcPts val="560"/>
              </a:spcBef>
            </a:pPr>
            <a:r>
              <a:rPr lang="ja-JP" sz="950" b="1" dirty="0">
                <a:solidFill>
                  <a:srgbClr val="231F20"/>
                </a:solidFill>
                <a:latin typeface="Meiryo UI" panose="020B0604030504040204" pitchFamily="50" charset="-128"/>
                <a:ea typeface="Meiryo UI" panose="020B0604030504040204" pitchFamily="50" charset="-128"/>
                <a:cs typeface="Arial"/>
              </a:rPr>
              <a:t>持続可能な資本支出</a:t>
            </a:r>
          </a:p>
          <a:p>
            <a:pPr marL="12700" marR="5080">
              <a:lnSpc>
                <a:spcPts val="1200"/>
              </a:lnSpc>
              <a:spcBef>
                <a:spcPts val="40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ハイブリッド証券の発行体のなかで、厳格な規制を受ける企業や堅実なキャッシュフローを生み出している企業は、過去において安定したインカム</a:t>
            </a:r>
            <a:r>
              <a:rPr lang="ja-JP" altLang="en-US" sz="950" dirty="0">
                <a:solidFill>
                  <a:srgbClr val="231F20"/>
                </a:solidFill>
                <a:latin typeface="Meiryo UI" panose="020B0604030504040204" pitchFamily="50" charset="-128"/>
                <a:ea typeface="Meiryo UI" panose="020B0604030504040204" pitchFamily="50" charset="-128"/>
                <a:cs typeface="Arial"/>
              </a:rPr>
              <a:t>特性を提供してきました</a:t>
            </a:r>
            <a:r>
              <a:rPr lang="ja-JP" sz="950" dirty="0">
                <a:solidFill>
                  <a:srgbClr val="231F20"/>
                </a:solidFill>
                <a:latin typeface="Meiryo UI" panose="020B0604030504040204" pitchFamily="50" charset="-128"/>
                <a:ea typeface="Meiryo UI" panose="020B0604030504040204" pitchFamily="50" charset="-128"/>
                <a:cs typeface="Arial"/>
              </a:rPr>
              <a:t>。例えば、銀行の場合、世界各</a:t>
            </a:r>
            <a:r>
              <a:rPr lang="ja-JP" altLang="en-US" sz="950" dirty="0">
                <a:solidFill>
                  <a:srgbClr val="231F20"/>
                </a:solidFill>
                <a:latin typeface="Meiryo UI" panose="020B0604030504040204" pitchFamily="50" charset="-128"/>
                <a:ea typeface="Meiryo UI" panose="020B0604030504040204" pitchFamily="50" charset="-128"/>
                <a:cs typeface="Arial"/>
              </a:rPr>
              <a:t>国</a:t>
            </a:r>
            <a:r>
              <a:rPr lang="ja-JP" sz="950" dirty="0">
                <a:solidFill>
                  <a:srgbClr val="231F20"/>
                </a:solidFill>
                <a:latin typeface="Meiryo UI" panose="020B0604030504040204" pitchFamily="50" charset="-128"/>
                <a:ea typeface="Meiryo UI" panose="020B0604030504040204" pitchFamily="50" charset="-128"/>
                <a:cs typeface="Arial"/>
              </a:rPr>
              <a:t>の規制</a:t>
            </a:r>
            <a:r>
              <a:rPr lang="ja-JP" altLang="en-US" sz="950" dirty="0">
                <a:solidFill>
                  <a:srgbClr val="231F20"/>
                </a:solidFill>
                <a:latin typeface="Meiryo UI" panose="020B0604030504040204" pitchFamily="50" charset="-128"/>
                <a:ea typeface="Meiryo UI" panose="020B0604030504040204" pitchFamily="50" charset="-128"/>
                <a:cs typeface="Arial"/>
              </a:rPr>
              <a:t>により</a:t>
            </a:r>
            <a:r>
              <a:rPr lang="ja-JP" sz="950" dirty="0">
                <a:solidFill>
                  <a:srgbClr val="231F20"/>
                </a:solidFill>
                <a:latin typeface="Meiryo UI" panose="020B0604030504040204" pitchFamily="50" charset="-128"/>
                <a:ea typeface="Meiryo UI" panose="020B0604030504040204" pitchFamily="50" charset="-128"/>
                <a:cs typeface="Arial"/>
              </a:rPr>
              <a:t>強固な資本基盤</a:t>
            </a:r>
            <a:r>
              <a:rPr lang="ja-JP" altLang="en-US" sz="950" dirty="0">
                <a:solidFill>
                  <a:srgbClr val="231F20"/>
                </a:solidFill>
                <a:latin typeface="Meiryo UI" panose="020B0604030504040204" pitchFamily="50" charset="-128"/>
                <a:ea typeface="Meiryo UI" panose="020B0604030504040204" pitchFamily="50" charset="-128"/>
                <a:cs typeface="Arial"/>
              </a:rPr>
              <a:t>が築き上げられました</a:t>
            </a:r>
            <a:r>
              <a:rPr lang="ja-JP" sz="950" dirty="0">
                <a:solidFill>
                  <a:srgbClr val="231F20"/>
                </a:solidFill>
                <a:latin typeface="Meiryo UI" panose="020B0604030504040204" pitchFamily="50" charset="-128"/>
                <a:ea typeface="Meiryo UI" panose="020B0604030504040204" pitchFamily="50" charset="-128"/>
                <a:cs typeface="Arial"/>
              </a:rPr>
              <a:t>。米国の銀行は、自己資本比率が平均</a:t>
            </a:r>
            <a:r>
              <a:rPr lang="ja-JP" altLang="en-US" sz="950" dirty="0">
                <a:solidFill>
                  <a:srgbClr val="231F20"/>
                </a:solidFill>
                <a:latin typeface="Meiryo UI" panose="020B0604030504040204" pitchFamily="50" charset="-128"/>
                <a:ea typeface="Meiryo UI" panose="020B0604030504040204" pitchFamily="50" charset="-128"/>
                <a:cs typeface="Arial"/>
              </a:rPr>
              <a:t>して</a:t>
            </a:r>
            <a:r>
              <a:rPr lang="ja-JP" sz="950" dirty="0">
                <a:solidFill>
                  <a:srgbClr val="231F20"/>
                </a:solidFill>
                <a:latin typeface="Meiryo UI" panose="020B0604030504040204" pitchFamily="50" charset="-128"/>
                <a:ea typeface="Meiryo UI" panose="020B0604030504040204" pitchFamily="50" charset="-128"/>
                <a:cs typeface="Arial"/>
              </a:rPr>
              <a:t>約10%と過去最高に近い水準で今般の景気後退局面を迎えており、</a:t>
            </a:r>
            <a:r>
              <a:rPr lang="ja-JP" altLang="en-US" sz="950" dirty="0">
                <a:solidFill>
                  <a:srgbClr val="231F20"/>
                </a:solidFill>
                <a:latin typeface="Meiryo UI" panose="020B0604030504040204" pitchFamily="50" charset="-128"/>
                <a:ea typeface="Meiryo UI" panose="020B0604030504040204" pitchFamily="50" charset="-128"/>
                <a:cs typeface="Arial"/>
              </a:rPr>
              <a:t>少なくとも金融危機時に被った損失と同程度の損失に耐えることができ、かつ必要最低水準を上回る自己資本を維持できると考えられます。</a:t>
            </a:r>
            <a:r>
              <a:rPr lang="ja-JP" sz="950" dirty="0">
                <a:solidFill>
                  <a:srgbClr val="231F20"/>
                </a:solidFill>
                <a:latin typeface="Meiryo UI" panose="020B0604030504040204" pitchFamily="50" charset="-128"/>
                <a:ea typeface="Meiryo UI" panose="020B0604030504040204" pitchFamily="50" charset="-128"/>
                <a:cs typeface="Arial"/>
              </a:rPr>
              <a:t>同様に、欧州の銀行</a:t>
            </a:r>
            <a:r>
              <a:rPr lang="ja-JP" altLang="en-US" sz="950" dirty="0">
                <a:solidFill>
                  <a:srgbClr val="231F20"/>
                </a:solidFill>
                <a:latin typeface="Meiryo UI" panose="020B0604030504040204" pitchFamily="50" charset="-128"/>
                <a:ea typeface="Meiryo UI" panose="020B0604030504040204" pitchFamily="50" charset="-128"/>
                <a:cs typeface="Arial"/>
              </a:rPr>
              <a:t>においても</a:t>
            </a:r>
            <a:r>
              <a:rPr lang="ja-JP" sz="950" dirty="0">
                <a:solidFill>
                  <a:srgbClr val="231F20"/>
                </a:solidFill>
                <a:latin typeface="Meiryo UI" panose="020B0604030504040204" pitchFamily="50" charset="-128"/>
                <a:ea typeface="Meiryo UI" panose="020B0604030504040204" pitchFamily="50" charset="-128"/>
                <a:cs typeface="Arial"/>
              </a:rPr>
              <a:t>、昨今直面している経済環境より遥かに悪化した経済環境下でも、健全な</a:t>
            </a:r>
            <a:r>
              <a:rPr lang="ja-JP" altLang="en-US" sz="950" dirty="0">
                <a:solidFill>
                  <a:srgbClr val="231F20"/>
                </a:solidFill>
                <a:latin typeface="Meiryo UI" panose="020B0604030504040204" pitchFamily="50" charset="-128"/>
                <a:ea typeface="Meiryo UI" panose="020B0604030504040204" pitchFamily="50" charset="-128"/>
                <a:cs typeface="Arial"/>
              </a:rPr>
              <a:t>自己資本</a:t>
            </a:r>
            <a:r>
              <a:rPr lang="ja-JP" sz="950" dirty="0">
                <a:solidFill>
                  <a:srgbClr val="231F20"/>
                </a:solidFill>
                <a:latin typeface="Meiryo UI" panose="020B0604030504040204" pitchFamily="50" charset="-128"/>
                <a:ea typeface="Meiryo UI" panose="020B0604030504040204" pitchFamily="50" charset="-128"/>
                <a:cs typeface="Arial"/>
              </a:rPr>
              <a:t>を維持すると予想しています。</a:t>
            </a:r>
            <a:endParaRPr lang="en-US" altLang="ja-JP" sz="950" dirty="0">
              <a:solidFill>
                <a:srgbClr val="231F20"/>
              </a:solidFill>
              <a:latin typeface="Meiryo UI" panose="020B0604030504040204" pitchFamily="50" charset="-128"/>
              <a:ea typeface="Meiryo UI" panose="020B0604030504040204" pitchFamily="50" charset="-128"/>
              <a:cs typeface="Arial"/>
            </a:endParaRPr>
          </a:p>
          <a:p>
            <a:pPr marL="12700" marR="5080">
              <a:lnSpc>
                <a:spcPts val="1200"/>
              </a:lnSpc>
              <a:spcBef>
                <a:spcPts val="800"/>
              </a:spcBef>
            </a:pPr>
            <a:r>
              <a:rPr lang="ja-JP" sz="950" dirty="0">
                <a:solidFill>
                  <a:srgbClr val="231F20"/>
                </a:solidFill>
                <a:latin typeface="Meiryo UI" panose="020B0604030504040204" pitchFamily="50" charset="-128"/>
                <a:ea typeface="Meiryo UI" panose="020B0604030504040204" pitchFamily="50" charset="-128"/>
                <a:cs typeface="Arial"/>
              </a:rPr>
              <a:t>図3は、米国の銀行が近年</a:t>
            </a:r>
            <a:r>
              <a:rPr lang="ja-JP" altLang="en-US" sz="950" dirty="0">
                <a:solidFill>
                  <a:srgbClr val="231F20"/>
                </a:solidFill>
                <a:latin typeface="Meiryo UI" panose="020B0604030504040204" pitchFamily="50" charset="-128"/>
                <a:ea typeface="Meiryo UI" panose="020B0604030504040204" pitchFamily="50" charset="-128"/>
                <a:cs typeface="Arial"/>
              </a:rPr>
              <a:t>どのよう</a:t>
            </a:r>
            <a:r>
              <a:rPr lang="ja-JP" sz="950" dirty="0">
                <a:solidFill>
                  <a:srgbClr val="231F20"/>
                </a:solidFill>
                <a:latin typeface="Meiryo UI" panose="020B0604030504040204" pitchFamily="50" charset="-128"/>
                <a:ea typeface="Meiryo UI" panose="020B0604030504040204" pitchFamily="50" charset="-128"/>
                <a:cs typeface="Arial"/>
              </a:rPr>
              <a:t>に資本の分配を行ってきたかを検証し、優先配当の安定性を示しています。過去5年間にわたり、普通株式</a:t>
            </a:r>
            <a:r>
              <a:rPr lang="ja-JP" altLang="en-US" sz="950" dirty="0">
                <a:solidFill>
                  <a:srgbClr val="231F20"/>
                </a:solidFill>
                <a:latin typeface="Meiryo UI" panose="020B0604030504040204" pitchFamily="50" charset="-128"/>
                <a:ea typeface="Meiryo UI" panose="020B0604030504040204" pitchFamily="50" charset="-128"/>
                <a:cs typeface="Arial"/>
              </a:rPr>
              <a:t>の自社株買い</a:t>
            </a:r>
            <a:r>
              <a:rPr lang="ja-JP" sz="950" dirty="0">
                <a:solidFill>
                  <a:srgbClr val="231F20"/>
                </a:solidFill>
                <a:latin typeface="Meiryo UI" panose="020B0604030504040204" pitchFamily="50" charset="-128"/>
                <a:ea typeface="Meiryo UI" panose="020B0604030504040204" pitchFamily="50" charset="-128"/>
                <a:cs typeface="Arial"/>
              </a:rPr>
              <a:t>は、銀行の資本</a:t>
            </a:r>
            <a:r>
              <a:rPr lang="ja-JP" altLang="en-US" sz="950" dirty="0">
                <a:solidFill>
                  <a:srgbClr val="231F20"/>
                </a:solidFill>
                <a:latin typeface="Meiryo UI" panose="020B0604030504040204" pitchFamily="50" charset="-128"/>
                <a:ea typeface="Meiryo UI" panose="020B0604030504040204" pitchFamily="50" charset="-128"/>
                <a:cs typeface="Arial"/>
              </a:rPr>
              <a:t>の分配</a:t>
            </a:r>
            <a:r>
              <a:rPr lang="ja-JP" sz="950" dirty="0">
                <a:solidFill>
                  <a:srgbClr val="231F20"/>
                </a:solidFill>
                <a:latin typeface="Meiryo UI" panose="020B0604030504040204" pitchFamily="50" charset="-128"/>
                <a:ea typeface="Meiryo UI" panose="020B0604030504040204" pitchFamily="50" charset="-128"/>
                <a:cs typeface="Arial"/>
              </a:rPr>
              <a:t>の50～70%を占めました。しかしながら、米連邦準備制度理事会（FRB）は、</a:t>
            </a:r>
            <a:r>
              <a:rPr lang="ja-JP" altLang="en-US" sz="950" dirty="0">
                <a:solidFill>
                  <a:srgbClr val="231F20"/>
                </a:solidFill>
                <a:latin typeface="Meiryo UI" panose="020B0604030504040204" pitchFamily="50" charset="-128"/>
                <a:ea typeface="Meiryo UI" panose="020B0604030504040204" pitchFamily="50" charset="-128"/>
                <a:cs typeface="Arial"/>
              </a:rPr>
              <a:t>足元</a:t>
            </a:r>
            <a:r>
              <a:rPr lang="ja-JP" sz="950" dirty="0">
                <a:solidFill>
                  <a:srgbClr val="231F20"/>
                </a:solidFill>
                <a:latin typeface="Meiryo UI" panose="020B0604030504040204" pitchFamily="50" charset="-128"/>
                <a:ea typeface="Meiryo UI" panose="020B0604030504040204" pitchFamily="50" charset="-128"/>
                <a:cs typeface="Arial"/>
              </a:rPr>
              <a:t>の景気後退</a:t>
            </a:r>
            <a:r>
              <a:rPr lang="ja-JP" altLang="en-US" sz="950" dirty="0">
                <a:solidFill>
                  <a:srgbClr val="231F20"/>
                </a:solidFill>
                <a:latin typeface="Meiryo UI" panose="020B0604030504040204" pitchFamily="50" charset="-128"/>
                <a:ea typeface="Meiryo UI" panose="020B0604030504040204" pitchFamily="50" charset="-128"/>
                <a:cs typeface="Arial"/>
              </a:rPr>
              <a:t>を考慮し、</a:t>
            </a:r>
            <a:r>
              <a:rPr lang="ja-JP" sz="950" dirty="0">
                <a:solidFill>
                  <a:srgbClr val="231F20"/>
                </a:solidFill>
                <a:latin typeface="Meiryo UI" panose="020B0604030504040204" pitchFamily="50" charset="-128"/>
                <a:ea typeface="Meiryo UI" panose="020B0604030504040204" pitchFamily="50" charset="-128"/>
                <a:cs typeface="Arial"/>
              </a:rPr>
              <a:t>銀行が</a:t>
            </a:r>
            <a:r>
              <a:rPr lang="ja-JP" altLang="en-US" sz="950" dirty="0">
                <a:solidFill>
                  <a:srgbClr val="231F20"/>
                </a:solidFill>
                <a:latin typeface="Meiryo UI" panose="020B0604030504040204" pitchFamily="50" charset="-128"/>
                <a:ea typeface="Meiryo UI" panose="020B0604030504040204" pitchFamily="50" charset="-128"/>
                <a:cs typeface="Arial"/>
              </a:rPr>
              <a:t>持ち堪えられるように</a:t>
            </a:r>
            <a:r>
              <a:rPr lang="ja-JP" sz="950" dirty="0">
                <a:solidFill>
                  <a:srgbClr val="231F20"/>
                </a:solidFill>
                <a:latin typeface="Meiryo UI" panose="020B0604030504040204" pitchFamily="50" charset="-128"/>
                <a:ea typeface="Meiryo UI" panose="020B0604030504040204" pitchFamily="50" charset="-128"/>
                <a:cs typeface="Arial"/>
              </a:rPr>
              <a:t>支援するため、銀行の自社株買いを一時的に禁止しています。年間普通配当は、資本</a:t>
            </a:r>
            <a:r>
              <a:rPr lang="ja-JP" altLang="en-US" sz="950" dirty="0">
                <a:solidFill>
                  <a:srgbClr val="231F20"/>
                </a:solidFill>
                <a:latin typeface="Meiryo UI" panose="020B0604030504040204" pitchFamily="50" charset="-128"/>
                <a:ea typeface="Meiryo UI" panose="020B0604030504040204" pitchFamily="50" charset="-128"/>
                <a:cs typeface="Arial"/>
              </a:rPr>
              <a:t>の分配</a:t>
            </a:r>
            <a:r>
              <a:rPr lang="ja-JP" sz="950" dirty="0">
                <a:solidFill>
                  <a:srgbClr val="231F20"/>
                </a:solidFill>
                <a:latin typeface="Meiryo UI" panose="020B0604030504040204" pitchFamily="50" charset="-128"/>
                <a:ea typeface="Meiryo UI" panose="020B0604030504040204" pitchFamily="50" charset="-128"/>
                <a:cs typeface="Arial"/>
              </a:rPr>
              <a:t>の25%を占めており、FRBは、銀行が普通配当を増額することも</a:t>
            </a:r>
            <a:r>
              <a:rPr lang="ja-JP" altLang="en-US" sz="950" dirty="0">
                <a:solidFill>
                  <a:srgbClr val="231F20"/>
                </a:solidFill>
                <a:latin typeface="Meiryo UI" panose="020B0604030504040204" pitchFamily="50" charset="-128"/>
                <a:ea typeface="Meiryo UI" panose="020B0604030504040204" pitchFamily="50" charset="-128"/>
                <a:cs typeface="Arial"/>
              </a:rPr>
              <a:t>一</a:t>
            </a:r>
            <a:endParaRPr lang="ja-JP" sz="950" dirty="0">
              <a:solidFill>
                <a:srgbClr val="231F20"/>
              </a:solidFill>
              <a:latin typeface="Meiryo UI" panose="020B0604030504040204" pitchFamily="50" charset="-128"/>
              <a:ea typeface="Meiryo UI" panose="020B0604030504040204" pitchFamily="50" charset="-128"/>
              <a:cs typeface="Arial"/>
            </a:endParaRPr>
          </a:p>
        </p:txBody>
      </p:sp>
      <p:sp>
        <p:nvSpPr>
          <p:cNvPr id="8" name="object 2">
            <a:extLst>
              <a:ext uri="{FF2B5EF4-FFF2-40B4-BE49-F238E27FC236}">
                <a16:creationId xmlns:a16="http://schemas.microsoft.com/office/drawing/2014/main" id="{450B80C2-151F-45DB-A2D2-F7CD703ADED3}"/>
              </a:ext>
            </a:extLst>
          </p:cNvPr>
          <p:cNvSpPr txBox="1"/>
          <p:nvPr/>
        </p:nvSpPr>
        <p:spPr>
          <a:xfrm>
            <a:off x="444500" y="446784"/>
            <a:ext cx="1308100" cy="168351"/>
          </a:xfrm>
          <a:prstGeom prst="rect">
            <a:avLst/>
          </a:prstGeom>
        </p:spPr>
        <p:txBody>
          <a:bodyPr vert="horz" wrap="square" lIns="0" tIns="12700" rIns="0" bIns="0" rtlCol="0">
            <a:spAutoFit/>
          </a:bodyPr>
          <a:lstStyle/>
          <a:p>
            <a:pPr marL="12700">
              <a:lnSpc>
                <a:spcPct val="100000"/>
              </a:lnSpc>
              <a:spcBef>
                <a:spcPts val="100"/>
              </a:spcBef>
            </a:pPr>
            <a:r>
              <a:rPr lang="ja-JP" sz="1000" dirty="0">
                <a:solidFill>
                  <a:srgbClr val="00764D"/>
                </a:solidFill>
                <a:latin typeface="Meiryo UI" panose="020B0604030504040204" pitchFamily="50" charset="-128"/>
                <a:ea typeface="Meiryo UI" panose="020B0604030504040204" pitchFamily="50" charset="-128"/>
                <a:cs typeface="Arial"/>
              </a:rPr>
              <a:t>債券を超え</a:t>
            </a:r>
            <a:r>
              <a:rPr lang="ja-JP" altLang="en-US" sz="1000" dirty="0">
                <a:solidFill>
                  <a:srgbClr val="00764D"/>
                </a:solidFill>
                <a:latin typeface="Meiryo UI" panose="020B0604030504040204" pitchFamily="50" charset="-128"/>
                <a:ea typeface="Meiryo UI" panose="020B0604030504040204" pitchFamily="50" charset="-128"/>
                <a:cs typeface="Arial"/>
              </a:rPr>
              <a:t>る投資効果</a:t>
            </a:r>
            <a:endParaRPr lang="ja-JP" sz="1000" dirty="0">
              <a:solidFill>
                <a:srgbClr val="00764D"/>
              </a:solidFill>
              <a:latin typeface="Meiryo UI" panose="020B0604030504040204" pitchFamily="50" charset="-128"/>
              <a:ea typeface="Meiryo UI" panose="020B0604030504040204" pitchFamily="50" charset="-128"/>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235418" y="9554475"/>
            <a:ext cx="92710" cy="170180"/>
          </a:xfrm>
          <a:prstGeom prst="rect">
            <a:avLst/>
          </a:prstGeom>
        </p:spPr>
        <p:txBody>
          <a:bodyPr vert="horz" wrap="square" lIns="0" tIns="12700" rIns="0" bIns="0" rtlCol="0">
            <a:spAutoFit/>
          </a:bodyPr>
          <a:lstStyle/>
          <a:p>
            <a:pPr marL="12700">
              <a:lnSpc>
                <a:spcPct val="100000"/>
              </a:lnSpc>
              <a:spcBef>
                <a:spcPts val="100"/>
              </a:spcBef>
            </a:pPr>
            <a:r>
              <a:rPr lang="ja-JP" sz="950" b="1">
                <a:solidFill>
                  <a:srgbClr val="7A7A71"/>
                </a:solidFill>
                <a:latin typeface="Arial"/>
                <a:ea typeface="MS Mincho"/>
                <a:cs typeface="Arial"/>
              </a:rPr>
              <a:t>5</a:t>
            </a:r>
          </a:p>
        </p:txBody>
      </p:sp>
      <p:sp>
        <p:nvSpPr>
          <p:cNvPr id="4" name="object 4"/>
          <p:cNvSpPr/>
          <p:nvPr/>
        </p:nvSpPr>
        <p:spPr>
          <a:xfrm>
            <a:off x="2107827" y="3619493"/>
            <a:ext cx="3261995" cy="0"/>
          </a:xfrm>
          <a:custGeom>
            <a:avLst/>
            <a:gdLst/>
            <a:ahLst/>
            <a:cxnLst/>
            <a:rect l="l" t="t" r="r" b="b"/>
            <a:pathLst>
              <a:path w="3261995">
                <a:moveTo>
                  <a:pt x="0" y="0"/>
                </a:moveTo>
                <a:lnTo>
                  <a:pt x="3261842" y="0"/>
                </a:lnTo>
              </a:path>
            </a:pathLst>
          </a:custGeom>
          <a:ln w="6350">
            <a:solidFill>
              <a:srgbClr val="C0BBB7"/>
            </a:solidFill>
          </a:ln>
        </p:spPr>
        <p:txBody>
          <a:bodyPr wrap="square" lIns="0" tIns="0" rIns="0" bIns="0" rtlCol="0"/>
          <a:lstStyle/>
          <a:p>
            <a:endParaRPr/>
          </a:p>
        </p:txBody>
      </p:sp>
      <p:sp>
        <p:nvSpPr>
          <p:cNvPr id="5" name="object 5"/>
          <p:cNvSpPr txBox="1"/>
          <p:nvPr/>
        </p:nvSpPr>
        <p:spPr>
          <a:xfrm>
            <a:off x="1629833" y="2984473"/>
            <a:ext cx="5552230" cy="1495281"/>
          </a:xfrm>
          <a:prstGeom prst="rect">
            <a:avLst/>
          </a:prstGeom>
        </p:spPr>
        <p:txBody>
          <a:bodyPr vert="horz" wrap="square" lIns="0" tIns="12700" rIns="0" bIns="0" rtlCol="0">
            <a:spAutoFit/>
          </a:bodyPr>
          <a:lstStyle/>
          <a:p>
            <a:pPr marL="288925">
              <a:lnSpc>
                <a:spcPct val="100000"/>
              </a:lnSpc>
              <a:spcBef>
                <a:spcPts val="100"/>
              </a:spcBef>
            </a:pPr>
            <a:r>
              <a:rPr lang="ja-JP" sz="800" dirty="0">
                <a:solidFill>
                  <a:srgbClr val="231F20"/>
                </a:solidFill>
                <a:latin typeface="Arial Narrow" panose="020B0606020202030204" pitchFamily="34" charset="0"/>
                <a:ea typeface="Meiryo UI" panose="020B0604030504040204" pitchFamily="50" charset="-128"/>
                <a:cs typeface="Arial"/>
              </a:rPr>
              <a:t>$80</a:t>
            </a:r>
          </a:p>
          <a:p>
            <a:pPr>
              <a:lnSpc>
                <a:spcPct val="100000"/>
              </a:lnSpc>
              <a:spcBef>
                <a:spcPts val="30"/>
              </a:spcBef>
            </a:pPr>
            <a:endParaRPr sz="950" dirty="0">
              <a:latin typeface="Arial Narrow" panose="020B0606020202030204" pitchFamily="34" charset="0"/>
              <a:ea typeface="Meiryo UI" panose="020B0604030504040204" pitchFamily="50" charset="-128"/>
              <a:cs typeface="Arial"/>
            </a:endParaRPr>
          </a:p>
          <a:p>
            <a:pPr marL="288925">
              <a:lnSpc>
                <a:spcPct val="100000"/>
              </a:lnSpc>
            </a:pPr>
            <a:r>
              <a:rPr lang="ja-JP" sz="800" dirty="0">
                <a:solidFill>
                  <a:srgbClr val="231F20"/>
                </a:solidFill>
                <a:latin typeface="Arial Narrow" panose="020B0606020202030204" pitchFamily="34" charset="0"/>
                <a:ea typeface="Meiryo UI" panose="020B0604030504040204" pitchFamily="50" charset="-128"/>
                <a:cs typeface="Arial"/>
              </a:rPr>
              <a:t>$40</a:t>
            </a:r>
          </a:p>
          <a:p>
            <a:pPr>
              <a:lnSpc>
                <a:spcPct val="100000"/>
              </a:lnSpc>
              <a:spcBef>
                <a:spcPts val="30"/>
              </a:spcBef>
            </a:pPr>
            <a:endParaRPr sz="950" dirty="0">
              <a:latin typeface="Arial Narrow" panose="020B0606020202030204" pitchFamily="34" charset="0"/>
              <a:ea typeface="Meiryo UI" panose="020B0604030504040204" pitchFamily="50" charset="-128"/>
              <a:cs typeface="Arial"/>
            </a:endParaRPr>
          </a:p>
          <a:p>
            <a:pPr marL="334645">
              <a:lnSpc>
                <a:spcPct val="100000"/>
              </a:lnSpc>
            </a:pPr>
            <a:r>
              <a:rPr lang="ja-JP" sz="800" dirty="0">
                <a:solidFill>
                  <a:srgbClr val="231F20"/>
                </a:solidFill>
                <a:latin typeface="Arial Narrow" panose="020B0606020202030204" pitchFamily="34" charset="0"/>
                <a:ea typeface="Meiryo UI" panose="020B0604030504040204" pitchFamily="50" charset="-128"/>
                <a:cs typeface="Arial"/>
              </a:rPr>
              <a:t>$0</a:t>
            </a:r>
          </a:p>
          <a:p>
            <a:pPr marL="711835">
              <a:lnSpc>
                <a:spcPct val="100000"/>
              </a:lnSpc>
              <a:spcBef>
                <a:spcPts val="170"/>
              </a:spcBef>
              <a:tabLst>
                <a:tab pos="1367155" algn="l"/>
                <a:tab pos="2021839" algn="l"/>
                <a:tab pos="2677160" algn="l"/>
                <a:tab pos="3332479" algn="l"/>
              </a:tabLst>
            </a:pPr>
            <a:r>
              <a:rPr lang="ja-JP" sz="800" dirty="0">
                <a:solidFill>
                  <a:srgbClr val="231F20"/>
                </a:solidFill>
                <a:latin typeface="Arial Narrow" panose="020B0606020202030204" pitchFamily="34" charset="0"/>
                <a:ea typeface="Meiryo UI" panose="020B0604030504040204" pitchFamily="50" charset="-128"/>
                <a:cs typeface="Arial"/>
              </a:rPr>
              <a:t>2015	2016	2017	2018	2019</a:t>
            </a:r>
          </a:p>
          <a:p>
            <a:pPr>
              <a:lnSpc>
                <a:spcPct val="100000"/>
              </a:lnSpc>
              <a:spcBef>
                <a:spcPts val="25"/>
              </a:spcBef>
            </a:pPr>
            <a:endParaRPr sz="1150" dirty="0">
              <a:latin typeface="Arial Narrow" panose="020B0606020202030204" pitchFamily="34" charset="0"/>
              <a:ea typeface="Meiryo UI" panose="020B0604030504040204" pitchFamily="50" charset="-128"/>
              <a:cs typeface="Arial"/>
            </a:endParaRPr>
          </a:p>
          <a:p>
            <a:pPr marL="12700">
              <a:lnSpc>
                <a:spcPct val="100000"/>
              </a:lnSpc>
            </a:pPr>
            <a:r>
              <a:rPr lang="ja-JP" sz="800" b="1" dirty="0">
                <a:solidFill>
                  <a:srgbClr val="231F20"/>
                </a:solidFill>
                <a:latin typeface="Arial Narrow" panose="020B0606020202030204" pitchFamily="34" charset="0"/>
                <a:ea typeface="Meiryo UI" panose="020B0604030504040204" pitchFamily="50" charset="-128"/>
                <a:cs typeface="Arial"/>
              </a:rPr>
              <a:t>2020年11月30日現在。</a:t>
            </a:r>
            <a:r>
              <a:rPr lang="ja-JP" sz="800" dirty="0">
                <a:solidFill>
                  <a:srgbClr val="231F20"/>
                </a:solidFill>
                <a:latin typeface="Arial Narrow" panose="020B0606020202030204" pitchFamily="34" charset="0"/>
                <a:ea typeface="Meiryo UI" panose="020B0604030504040204" pitchFamily="50" charset="-128"/>
                <a:cs typeface="Arial"/>
              </a:rPr>
              <a:t>出所：CreditSights、コーヘン＆スティアーズ。</a:t>
            </a:r>
          </a:p>
          <a:p>
            <a:pPr marL="12700" marR="5080">
              <a:lnSpc>
                <a:spcPts val="900"/>
              </a:lnSpc>
              <a:spcBef>
                <a:spcPts val="200"/>
              </a:spcBef>
            </a:pPr>
            <a:r>
              <a:rPr lang="ja-JP" sz="800" b="1" dirty="0">
                <a:solidFill>
                  <a:srgbClr val="231F20"/>
                </a:solidFill>
                <a:latin typeface="Arial Narrow" panose="020B0606020202030204" pitchFamily="34" charset="0"/>
                <a:ea typeface="Meiryo UI" panose="020B0604030504040204" pitchFamily="50" charset="-128"/>
                <a:cs typeface="Arial"/>
              </a:rPr>
              <a:t>過去の実績は将来の投資収益や運用成果を保証するものではありません。</a:t>
            </a:r>
            <a:r>
              <a:rPr lang="ja-JP" sz="800" dirty="0">
                <a:solidFill>
                  <a:srgbClr val="231F20"/>
                </a:solidFill>
                <a:latin typeface="Arial Narrow" panose="020B0606020202030204" pitchFamily="34" charset="0"/>
                <a:ea typeface="Meiryo UI" panose="020B0604030504040204" pitchFamily="50" charset="-128"/>
                <a:cs typeface="Arial"/>
              </a:rPr>
              <a:t>当資料中に提示された情報は、コーヘン＆スティアーズが運用等を行うファンド等の実績を反映しておらず、投資家が同様の成果を得ることを保証するものではありません。指数定義および追加の開示事項については最終ページをご覧ください。</a:t>
            </a:r>
          </a:p>
        </p:txBody>
      </p:sp>
      <p:sp>
        <p:nvSpPr>
          <p:cNvPr id="6" name="object 6"/>
          <p:cNvSpPr txBox="1"/>
          <p:nvPr/>
        </p:nvSpPr>
        <p:spPr>
          <a:xfrm>
            <a:off x="1860075" y="2719906"/>
            <a:ext cx="209550"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$120</a:t>
            </a:r>
          </a:p>
        </p:txBody>
      </p:sp>
      <p:sp>
        <p:nvSpPr>
          <p:cNvPr id="7" name="object 7"/>
          <p:cNvSpPr txBox="1"/>
          <p:nvPr/>
        </p:nvSpPr>
        <p:spPr>
          <a:xfrm>
            <a:off x="1860075" y="2455340"/>
            <a:ext cx="209550"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$160</a:t>
            </a:r>
          </a:p>
        </p:txBody>
      </p:sp>
      <p:sp>
        <p:nvSpPr>
          <p:cNvPr id="8" name="object 8"/>
          <p:cNvSpPr txBox="1"/>
          <p:nvPr/>
        </p:nvSpPr>
        <p:spPr>
          <a:xfrm>
            <a:off x="1860075" y="2190774"/>
            <a:ext cx="209550"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$200</a:t>
            </a:r>
          </a:p>
        </p:txBody>
      </p:sp>
      <p:sp>
        <p:nvSpPr>
          <p:cNvPr id="9" name="object 9"/>
          <p:cNvSpPr/>
          <p:nvPr/>
        </p:nvSpPr>
        <p:spPr>
          <a:xfrm>
            <a:off x="2251354" y="3050679"/>
            <a:ext cx="365760" cy="317500"/>
          </a:xfrm>
          <a:custGeom>
            <a:avLst/>
            <a:gdLst/>
            <a:ahLst/>
            <a:cxnLst/>
            <a:rect l="l" t="t" r="r" b="b"/>
            <a:pathLst>
              <a:path w="365760" h="317500">
                <a:moveTo>
                  <a:pt x="0" y="317461"/>
                </a:moveTo>
                <a:lnTo>
                  <a:pt x="365328" y="317461"/>
                </a:lnTo>
                <a:lnTo>
                  <a:pt x="365328" y="0"/>
                </a:lnTo>
                <a:lnTo>
                  <a:pt x="0" y="0"/>
                </a:lnTo>
                <a:lnTo>
                  <a:pt x="0" y="317461"/>
                </a:lnTo>
                <a:close/>
              </a:path>
            </a:pathLst>
          </a:custGeom>
          <a:solidFill>
            <a:srgbClr val="231F20">
              <a:alpha val="9999"/>
            </a:srgbClr>
          </a:solidFill>
        </p:spPr>
        <p:txBody>
          <a:bodyPr wrap="square" lIns="0" tIns="0" rIns="0" bIns="0" rtlCol="0"/>
          <a:lstStyle/>
          <a:p>
            <a:endParaRPr/>
          </a:p>
        </p:txBody>
      </p:sp>
      <p:sp>
        <p:nvSpPr>
          <p:cNvPr id="10" name="object 10"/>
          <p:cNvSpPr/>
          <p:nvPr/>
        </p:nvSpPr>
        <p:spPr>
          <a:xfrm>
            <a:off x="2903727" y="2938221"/>
            <a:ext cx="365760" cy="423545"/>
          </a:xfrm>
          <a:custGeom>
            <a:avLst/>
            <a:gdLst/>
            <a:ahLst/>
            <a:cxnLst/>
            <a:rect l="l" t="t" r="r" b="b"/>
            <a:pathLst>
              <a:path w="365760" h="423545">
                <a:moveTo>
                  <a:pt x="0" y="423316"/>
                </a:moveTo>
                <a:lnTo>
                  <a:pt x="365315" y="423316"/>
                </a:lnTo>
                <a:lnTo>
                  <a:pt x="365315" y="0"/>
                </a:lnTo>
                <a:lnTo>
                  <a:pt x="0" y="0"/>
                </a:lnTo>
                <a:lnTo>
                  <a:pt x="0" y="423316"/>
                </a:lnTo>
                <a:close/>
              </a:path>
            </a:pathLst>
          </a:custGeom>
          <a:solidFill>
            <a:srgbClr val="231F20">
              <a:alpha val="9999"/>
            </a:srgbClr>
          </a:solidFill>
        </p:spPr>
        <p:txBody>
          <a:bodyPr wrap="square" lIns="0" tIns="0" rIns="0" bIns="0" rtlCol="0"/>
          <a:lstStyle/>
          <a:p>
            <a:endParaRPr/>
          </a:p>
        </p:txBody>
      </p:sp>
      <p:sp>
        <p:nvSpPr>
          <p:cNvPr id="11" name="object 11"/>
          <p:cNvSpPr/>
          <p:nvPr/>
        </p:nvSpPr>
        <p:spPr>
          <a:xfrm>
            <a:off x="3556088" y="2739809"/>
            <a:ext cx="365760" cy="589280"/>
          </a:xfrm>
          <a:custGeom>
            <a:avLst/>
            <a:gdLst/>
            <a:ahLst/>
            <a:cxnLst/>
            <a:rect l="l" t="t" r="r" b="b"/>
            <a:pathLst>
              <a:path w="365760" h="589279">
                <a:moveTo>
                  <a:pt x="0" y="588657"/>
                </a:moveTo>
                <a:lnTo>
                  <a:pt x="365328" y="588657"/>
                </a:lnTo>
                <a:lnTo>
                  <a:pt x="365328" y="0"/>
                </a:lnTo>
                <a:lnTo>
                  <a:pt x="0" y="0"/>
                </a:lnTo>
                <a:lnTo>
                  <a:pt x="0" y="588657"/>
                </a:lnTo>
                <a:close/>
              </a:path>
            </a:pathLst>
          </a:custGeom>
          <a:solidFill>
            <a:srgbClr val="231F20">
              <a:alpha val="9999"/>
            </a:srgbClr>
          </a:solidFill>
        </p:spPr>
        <p:txBody>
          <a:bodyPr wrap="square" lIns="0" tIns="0" rIns="0" bIns="0" rtlCol="0"/>
          <a:lstStyle/>
          <a:p>
            <a:endParaRPr/>
          </a:p>
        </p:txBody>
      </p:sp>
      <p:sp>
        <p:nvSpPr>
          <p:cNvPr id="12" name="object 12"/>
          <p:cNvSpPr/>
          <p:nvPr/>
        </p:nvSpPr>
        <p:spPr>
          <a:xfrm>
            <a:off x="4208462" y="2548001"/>
            <a:ext cx="365760" cy="734695"/>
          </a:xfrm>
          <a:custGeom>
            <a:avLst/>
            <a:gdLst/>
            <a:ahLst/>
            <a:cxnLst/>
            <a:rect l="l" t="t" r="r" b="b"/>
            <a:pathLst>
              <a:path w="365760" h="734695">
                <a:moveTo>
                  <a:pt x="0" y="734161"/>
                </a:moveTo>
                <a:lnTo>
                  <a:pt x="365328" y="734161"/>
                </a:lnTo>
                <a:lnTo>
                  <a:pt x="365328" y="0"/>
                </a:lnTo>
                <a:lnTo>
                  <a:pt x="0" y="0"/>
                </a:lnTo>
                <a:lnTo>
                  <a:pt x="0" y="734161"/>
                </a:lnTo>
                <a:close/>
              </a:path>
            </a:pathLst>
          </a:custGeom>
          <a:solidFill>
            <a:srgbClr val="231F20">
              <a:alpha val="9999"/>
            </a:srgbClr>
          </a:solidFill>
        </p:spPr>
        <p:txBody>
          <a:bodyPr wrap="square" lIns="0" tIns="0" rIns="0" bIns="0" rtlCol="0"/>
          <a:lstStyle/>
          <a:p>
            <a:endParaRPr/>
          </a:p>
        </p:txBody>
      </p:sp>
      <p:sp>
        <p:nvSpPr>
          <p:cNvPr id="13" name="object 13"/>
          <p:cNvSpPr/>
          <p:nvPr/>
        </p:nvSpPr>
        <p:spPr>
          <a:xfrm>
            <a:off x="4860836" y="2356192"/>
            <a:ext cx="365760" cy="886460"/>
          </a:xfrm>
          <a:custGeom>
            <a:avLst/>
            <a:gdLst/>
            <a:ahLst/>
            <a:cxnLst/>
            <a:rect l="l" t="t" r="r" b="b"/>
            <a:pathLst>
              <a:path w="365760" h="886460">
                <a:moveTo>
                  <a:pt x="0" y="886294"/>
                </a:moveTo>
                <a:lnTo>
                  <a:pt x="365315" y="886294"/>
                </a:lnTo>
                <a:lnTo>
                  <a:pt x="365315" y="0"/>
                </a:lnTo>
                <a:lnTo>
                  <a:pt x="0" y="0"/>
                </a:lnTo>
                <a:lnTo>
                  <a:pt x="0" y="886294"/>
                </a:lnTo>
                <a:close/>
              </a:path>
            </a:pathLst>
          </a:custGeom>
          <a:solidFill>
            <a:srgbClr val="231F20">
              <a:alpha val="9999"/>
            </a:srgbClr>
          </a:solidFill>
        </p:spPr>
        <p:txBody>
          <a:bodyPr wrap="square" lIns="0" tIns="0" rIns="0" bIns="0" rtlCol="0"/>
          <a:lstStyle/>
          <a:p>
            <a:endParaRPr/>
          </a:p>
        </p:txBody>
      </p:sp>
      <p:sp>
        <p:nvSpPr>
          <p:cNvPr id="14" name="object 14"/>
          <p:cNvSpPr/>
          <p:nvPr/>
        </p:nvSpPr>
        <p:spPr>
          <a:xfrm>
            <a:off x="2251354" y="3368141"/>
            <a:ext cx="365760" cy="185420"/>
          </a:xfrm>
          <a:custGeom>
            <a:avLst/>
            <a:gdLst/>
            <a:ahLst/>
            <a:cxnLst/>
            <a:rect l="l" t="t" r="r" b="b"/>
            <a:pathLst>
              <a:path w="365760" h="185420">
                <a:moveTo>
                  <a:pt x="0" y="185204"/>
                </a:moveTo>
                <a:lnTo>
                  <a:pt x="365328" y="185204"/>
                </a:lnTo>
                <a:lnTo>
                  <a:pt x="365328" y="0"/>
                </a:lnTo>
                <a:lnTo>
                  <a:pt x="0" y="0"/>
                </a:lnTo>
                <a:lnTo>
                  <a:pt x="0" y="185204"/>
                </a:lnTo>
                <a:close/>
              </a:path>
            </a:pathLst>
          </a:custGeom>
          <a:solidFill>
            <a:srgbClr val="231F20">
              <a:alpha val="19999"/>
            </a:srgbClr>
          </a:solidFill>
        </p:spPr>
        <p:txBody>
          <a:bodyPr wrap="square" lIns="0" tIns="0" rIns="0" bIns="0" rtlCol="0"/>
          <a:lstStyle/>
          <a:p>
            <a:endParaRPr/>
          </a:p>
        </p:txBody>
      </p:sp>
      <p:sp>
        <p:nvSpPr>
          <p:cNvPr id="15" name="object 15"/>
          <p:cNvSpPr/>
          <p:nvPr/>
        </p:nvSpPr>
        <p:spPr>
          <a:xfrm>
            <a:off x="2903727" y="3361537"/>
            <a:ext cx="365760" cy="205104"/>
          </a:xfrm>
          <a:custGeom>
            <a:avLst/>
            <a:gdLst/>
            <a:ahLst/>
            <a:cxnLst/>
            <a:rect l="l" t="t" r="r" b="b"/>
            <a:pathLst>
              <a:path w="365760" h="205104">
                <a:moveTo>
                  <a:pt x="0" y="205028"/>
                </a:moveTo>
                <a:lnTo>
                  <a:pt x="365315" y="205028"/>
                </a:lnTo>
                <a:lnTo>
                  <a:pt x="365315" y="0"/>
                </a:lnTo>
                <a:lnTo>
                  <a:pt x="0" y="0"/>
                </a:lnTo>
                <a:lnTo>
                  <a:pt x="0" y="205028"/>
                </a:lnTo>
                <a:close/>
              </a:path>
            </a:pathLst>
          </a:custGeom>
          <a:solidFill>
            <a:srgbClr val="231F20">
              <a:alpha val="19999"/>
            </a:srgbClr>
          </a:solidFill>
        </p:spPr>
        <p:txBody>
          <a:bodyPr wrap="square" lIns="0" tIns="0" rIns="0" bIns="0" rtlCol="0"/>
          <a:lstStyle/>
          <a:p>
            <a:endParaRPr/>
          </a:p>
        </p:txBody>
      </p:sp>
      <p:sp>
        <p:nvSpPr>
          <p:cNvPr id="16" name="object 16"/>
          <p:cNvSpPr/>
          <p:nvPr/>
        </p:nvSpPr>
        <p:spPr>
          <a:xfrm>
            <a:off x="3556088" y="3328454"/>
            <a:ext cx="365760" cy="231775"/>
          </a:xfrm>
          <a:custGeom>
            <a:avLst/>
            <a:gdLst/>
            <a:ahLst/>
            <a:cxnLst/>
            <a:rect l="l" t="t" r="r" b="b"/>
            <a:pathLst>
              <a:path w="365760" h="231775">
                <a:moveTo>
                  <a:pt x="0" y="231508"/>
                </a:moveTo>
                <a:lnTo>
                  <a:pt x="365328" y="231508"/>
                </a:lnTo>
                <a:lnTo>
                  <a:pt x="365328" y="0"/>
                </a:lnTo>
                <a:lnTo>
                  <a:pt x="0" y="0"/>
                </a:lnTo>
                <a:lnTo>
                  <a:pt x="0" y="231508"/>
                </a:lnTo>
                <a:close/>
              </a:path>
            </a:pathLst>
          </a:custGeom>
          <a:solidFill>
            <a:srgbClr val="231F20">
              <a:alpha val="19999"/>
            </a:srgbClr>
          </a:solidFill>
        </p:spPr>
        <p:txBody>
          <a:bodyPr wrap="square" lIns="0" tIns="0" rIns="0" bIns="0" rtlCol="0"/>
          <a:lstStyle/>
          <a:p>
            <a:endParaRPr/>
          </a:p>
        </p:txBody>
      </p:sp>
      <p:sp>
        <p:nvSpPr>
          <p:cNvPr id="17" name="object 17"/>
          <p:cNvSpPr/>
          <p:nvPr/>
        </p:nvSpPr>
        <p:spPr>
          <a:xfrm>
            <a:off x="4208462" y="3282162"/>
            <a:ext cx="365760" cy="278130"/>
          </a:xfrm>
          <a:custGeom>
            <a:avLst/>
            <a:gdLst/>
            <a:ahLst/>
            <a:cxnLst/>
            <a:rect l="l" t="t" r="r" b="b"/>
            <a:pathLst>
              <a:path w="365760" h="278129">
                <a:moveTo>
                  <a:pt x="0" y="277799"/>
                </a:moveTo>
                <a:lnTo>
                  <a:pt x="365328" y="277799"/>
                </a:lnTo>
                <a:lnTo>
                  <a:pt x="365328" y="0"/>
                </a:lnTo>
                <a:lnTo>
                  <a:pt x="0" y="0"/>
                </a:lnTo>
                <a:lnTo>
                  <a:pt x="0" y="277799"/>
                </a:lnTo>
                <a:close/>
              </a:path>
            </a:pathLst>
          </a:custGeom>
          <a:solidFill>
            <a:srgbClr val="231F20">
              <a:alpha val="19999"/>
            </a:srgbClr>
          </a:solidFill>
        </p:spPr>
        <p:txBody>
          <a:bodyPr wrap="square" lIns="0" tIns="0" rIns="0" bIns="0" rtlCol="0"/>
          <a:lstStyle/>
          <a:p>
            <a:endParaRPr/>
          </a:p>
        </p:txBody>
      </p:sp>
      <p:sp>
        <p:nvSpPr>
          <p:cNvPr id="18" name="object 18"/>
          <p:cNvSpPr/>
          <p:nvPr/>
        </p:nvSpPr>
        <p:spPr>
          <a:xfrm>
            <a:off x="4860836" y="3242487"/>
            <a:ext cx="365760" cy="317500"/>
          </a:xfrm>
          <a:custGeom>
            <a:avLst/>
            <a:gdLst/>
            <a:ahLst/>
            <a:cxnLst/>
            <a:rect l="l" t="t" r="r" b="b"/>
            <a:pathLst>
              <a:path w="365760" h="317500">
                <a:moveTo>
                  <a:pt x="0" y="317474"/>
                </a:moveTo>
                <a:lnTo>
                  <a:pt x="365315" y="317474"/>
                </a:lnTo>
                <a:lnTo>
                  <a:pt x="365315" y="0"/>
                </a:lnTo>
                <a:lnTo>
                  <a:pt x="0" y="0"/>
                </a:lnTo>
                <a:lnTo>
                  <a:pt x="0" y="317474"/>
                </a:lnTo>
                <a:close/>
              </a:path>
            </a:pathLst>
          </a:custGeom>
          <a:solidFill>
            <a:srgbClr val="231F20">
              <a:alpha val="19999"/>
            </a:srgbClr>
          </a:solidFill>
        </p:spPr>
        <p:txBody>
          <a:bodyPr wrap="square" lIns="0" tIns="0" rIns="0" bIns="0" rtlCol="0"/>
          <a:lstStyle/>
          <a:p>
            <a:endParaRPr/>
          </a:p>
        </p:txBody>
      </p:sp>
      <p:sp>
        <p:nvSpPr>
          <p:cNvPr id="19" name="object 19"/>
          <p:cNvSpPr/>
          <p:nvPr/>
        </p:nvSpPr>
        <p:spPr>
          <a:xfrm>
            <a:off x="2251354" y="3553345"/>
            <a:ext cx="365760" cy="66675"/>
          </a:xfrm>
          <a:custGeom>
            <a:avLst/>
            <a:gdLst/>
            <a:ahLst/>
            <a:cxnLst/>
            <a:rect l="l" t="t" r="r" b="b"/>
            <a:pathLst>
              <a:path w="365760" h="66675">
                <a:moveTo>
                  <a:pt x="0" y="66141"/>
                </a:moveTo>
                <a:lnTo>
                  <a:pt x="365328" y="66141"/>
                </a:lnTo>
                <a:lnTo>
                  <a:pt x="365328" y="0"/>
                </a:lnTo>
                <a:lnTo>
                  <a:pt x="0" y="0"/>
                </a:lnTo>
                <a:lnTo>
                  <a:pt x="0" y="66141"/>
                </a:lnTo>
                <a:close/>
              </a:path>
            </a:pathLst>
          </a:custGeom>
          <a:solidFill>
            <a:srgbClr val="00764D"/>
          </a:solidFill>
        </p:spPr>
        <p:txBody>
          <a:bodyPr wrap="square" lIns="0" tIns="0" rIns="0" bIns="0" rtlCol="0"/>
          <a:lstStyle/>
          <a:p>
            <a:endParaRPr/>
          </a:p>
        </p:txBody>
      </p:sp>
      <p:sp>
        <p:nvSpPr>
          <p:cNvPr id="20" name="object 20"/>
          <p:cNvSpPr/>
          <p:nvPr/>
        </p:nvSpPr>
        <p:spPr>
          <a:xfrm>
            <a:off x="2903715" y="3566579"/>
            <a:ext cx="365760" cy="53340"/>
          </a:xfrm>
          <a:custGeom>
            <a:avLst/>
            <a:gdLst/>
            <a:ahLst/>
            <a:cxnLst/>
            <a:rect l="l" t="t" r="r" b="b"/>
            <a:pathLst>
              <a:path w="365760" h="53339">
                <a:moveTo>
                  <a:pt x="0" y="52920"/>
                </a:moveTo>
                <a:lnTo>
                  <a:pt x="365328" y="52920"/>
                </a:lnTo>
                <a:lnTo>
                  <a:pt x="365328" y="0"/>
                </a:lnTo>
                <a:lnTo>
                  <a:pt x="0" y="0"/>
                </a:lnTo>
                <a:lnTo>
                  <a:pt x="0" y="52920"/>
                </a:lnTo>
                <a:close/>
              </a:path>
            </a:pathLst>
          </a:custGeom>
          <a:solidFill>
            <a:srgbClr val="00764D"/>
          </a:solidFill>
        </p:spPr>
        <p:txBody>
          <a:bodyPr wrap="square" lIns="0" tIns="0" rIns="0" bIns="0" rtlCol="0"/>
          <a:lstStyle/>
          <a:p>
            <a:endParaRPr/>
          </a:p>
        </p:txBody>
      </p:sp>
      <p:sp>
        <p:nvSpPr>
          <p:cNvPr id="21" name="object 21"/>
          <p:cNvSpPr/>
          <p:nvPr/>
        </p:nvSpPr>
        <p:spPr>
          <a:xfrm>
            <a:off x="3556088" y="3559962"/>
            <a:ext cx="365760" cy="59690"/>
          </a:xfrm>
          <a:custGeom>
            <a:avLst/>
            <a:gdLst/>
            <a:ahLst/>
            <a:cxnLst/>
            <a:rect l="l" t="t" r="r" b="b"/>
            <a:pathLst>
              <a:path w="365760" h="59689">
                <a:moveTo>
                  <a:pt x="0" y="59524"/>
                </a:moveTo>
                <a:lnTo>
                  <a:pt x="365328" y="59524"/>
                </a:lnTo>
                <a:lnTo>
                  <a:pt x="365328" y="0"/>
                </a:lnTo>
                <a:lnTo>
                  <a:pt x="0" y="0"/>
                </a:lnTo>
                <a:lnTo>
                  <a:pt x="0" y="59524"/>
                </a:lnTo>
                <a:close/>
              </a:path>
            </a:pathLst>
          </a:custGeom>
          <a:solidFill>
            <a:srgbClr val="00764D"/>
          </a:solidFill>
        </p:spPr>
        <p:txBody>
          <a:bodyPr wrap="square" lIns="0" tIns="0" rIns="0" bIns="0" rtlCol="0"/>
          <a:lstStyle/>
          <a:p>
            <a:endParaRPr/>
          </a:p>
        </p:txBody>
      </p:sp>
      <p:sp>
        <p:nvSpPr>
          <p:cNvPr id="22" name="object 22"/>
          <p:cNvSpPr/>
          <p:nvPr/>
        </p:nvSpPr>
        <p:spPr>
          <a:xfrm>
            <a:off x="4208462" y="3559962"/>
            <a:ext cx="365760" cy="59690"/>
          </a:xfrm>
          <a:custGeom>
            <a:avLst/>
            <a:gdLst/>
            <a:ahLst/>
            <a:cxnLst/>
            <a:rect l="l" t="t" r="r" b="b"/>
            <a:pathLst>
              <a:path w="365760" h="59689">
                <a:moveTo>
                  <a:pt x="0" y="59524"/>
                </a:moveTo>
                <a:lnTo>
                  <a:pt x="365328" y="59524"/>
                </a:lnTo>
                <a:lnTo>
                  <a:pt x="365328" y="0"/>
                </a:lnTo>
                <a:lnTo>
                  <a:pt x="0" y="0"/>
                </a:lnTo>
                <a:lnTo>
                  <a:pt x="0" y="59524"/>
                </a:lnTo>
                <a:close/>
              </a:path>
            </a:pathLst>
          </a:custGeom>
          <a:solidFill>
            <a:srgbClr val="00764D"/>
          </a:solidFill>
        </p:spPr>
        <p:txBody>
          <a:bodyPr wrap="square" lIns="0" tIns="0" rIns="0" bIns="0" rtlCol="0"/>
          <a:lstStyle/>
          <a:p>
            <a:endParaRPr/>
          </a:p>
        </p:txBody>
      </p:sp>
      <p:sp>
        <p:nvSpPr>
          <p:cNvPr id="23" name="object 23"/>
          <p:cNvSpPr/>
          <p:nvPr/>
        </p:nvSpPr>
        <p:spPr>
          <a:xfrm>
            <a:off x="4860836" y="3559962"/>
            <a:ext cx="365760" cy="59690"/>
          </a:xfrm>
          <a:custGeom>
            <a:avLst/>
            <a:gdLst/>
            <a:ahLst/>
            <a:cxnLst/>
            <a:rect l="l" t="t" r="r" b="b"/>
            <a:pathLst>
              <a:path w="365760" h="59689">
                <a:moveTo>
                  <a:pt x="0" y="59524"/>
                </a:moveTo>
                <a:lnTo>
                  <a:pt x="365328" y="59524"/>
                </a:lnTo>
                <a:lnTo>
                  <a:pt x="365328" y="0"/>
                </a:lnTo>
                <a:lnTo>
                  <a:pt x="0" y="0"/>
                </a:lnTo>
                <a:lnTo>
                  <a:pt x="0" y="59524"/>
                </a:lnTo>
                <a:close/>
              </a:path>
            </a:pathLst>
          </a:custGeom>
          <a:solidFill>
            <a:srgbClr val="00764D"/>
          </a:solidFill>
        </p:spPr>
        <p:txBody>
          <a:bodyPr wrap="square" lIns="0" tIns="0" rIns="0" bIns="0" rtlCol="0"/>
          <a:lstStyle/>
          <a:p>
            <a:endParaRPr/>
          </a:p>
        </p:txBody>
      </p:sp>
      <p:sp>
        <p:nvSpPr>
          <p:cNvPr id="24" name="object 24"/>
          <p:cNvSpPr txBox="1"/>
          <p:nvPr/>
        </p:nvSpPr>
        <p:spPr>
          <a:xfrm>
            <a:off x="1668814" y="2625789"/>
            <a:ext cx="123111" cy="446362"/>
          </a:xfrm>
          <a:prstGeom prst="rect">
            <a:avLst/>
          </a:prstGeom>
        </p:spPr>
        <p:txBody>
          <a:bodyPr vert="vert270" wrap="square" lIns="0" tIns="6350" rIns="0" bIns="0" rtlCol="0">
            <a:spAutoFit/>
          </a:bodyPr>
          <a:lstStyle/>
          <a:p>
            <a:pPr marL="12700">
              <a:lnSpc>
                <a:spcPct val="100000"/>
              </a:lnSpc>
              <a:spcBef>
                <a:spcPts val="50"/>
              </a:spcBef>
            </a:pPr>
            <a:r>
              <a:rPr lang="ja-JP" sz="800">
                <a:solidFill>
                  <a:srgbClr val="231F20"/>
                </a:solidFill>
                <a:latin typeface="Meiryo UI" panose="020B0604030504040204" pitchFamily="50" charset="-128"/>
                <a:ea typeface="Meiryo UI" panose="020B0604030504040204" pitchFamily="50" charset="-128"/>
                <a:cs typeface="Arial"/>
              </a:rPr>
              <a:t>10億ドル</a:t>
            </a:r>
          </a:p>
        </p:txBody>
      </p:sp>
      <p:sp>
        <p:nvSpPr>
          <p:cNvPr id="25" name="object 25"/>
          <p:cNvSpPr/>
          <p:nvPr/>
        </p:nvSpPr>
        <p:spPr>
          <a:xfrm>
            <a:off x="2263330" y="2190762"/>
            <a:ext cx="83185" cy="83185"/>
          </a:xfrm>
          <a:custGeom>
            <a:avLst/>
            <a:gdLst/>
            <a:ahLst/>
            <a:cxnLst/>
            <a:rect l="l" t="t" r="r" b="b"/>
            <a:pathLst>
              <a:path w="83185" h="83185">
                <a:moveTo>
                  <a:pt x="0" y="82905"/>
                </a:moveTo>
                <a:lnTo>
                  <a:pt x="82918" y="82905"/>
                </a:lnTo>
                <a:lnTo>
                  <a:pt x="82918" y="0"/>
                </a:lnTo>
                <a:lnTo>
                  <a:pt x="0" y="0"/>
                </a:lnTo>
                <a:lnTo>
                  <a:pt x="0" y="82905"/>
                </a:lnTo>
                <a:close/>
              </a:path>
            </a:pathLst>
          </a:custGeom>
          <a:solidFill>
            <a:srgbClr val="231F20">
              <a:alpha val="9999"/>
            </a:srgbClr>
          </a:solidFill>
        </p:spPr>
        <p:txBody>
          <a:bodyPr wrap="square" lIns="0" tIns="0" rIns="0" bIns="0" rtlCol="0"/>
          <a:lstStyle/>
          <a:p>
            <a:endParaRPr/>
          </a:p>
        </p:txBody>
      </p:sp>
      <p:sp>
        <p:nvSpPr>
          <p:cNvPr id="26" name="object 26"/>
          <p:cNvSpPr/>
          <p:nvPr/>
        </p:nvSpPr>
        <p:spPr>
          <a:xfrm>
            <a:off x="2263330" y="2318511"/>
            <a:ext cx="83185" cy="83185"/>
          </a:xfrm>
          <a:custGeom>
            <a:avLst/>
            <a:gdLst/>
            <a:ahLst/>
            <a:cxnLst/>
            <a:rect l="l" t="t" r="r" b="b"/>
            <a:pathLst>
              <a:path w="83185" h="83185">
                <a:moveTo>
                  <a:pt x="0" y="82918"/>
                </a:moveTo>
                <a:lnTo>
                  <a:pt x="82918" y="82918"/>
                </a:lnTo>
                <a:lnTo>
                  <a:pt x="82918" y="0"/>
                </a:lnTo>
                <a:lnTo>
                  <a:pt x="0" y="0"/>
                </a:lnTo>
                <a:lnTo>
                  <a:pt x="0" y="82918"/>
                </a:lnTo>
                <a:close/>
              </a:path>
            </a:pathLst>
          </a:custGeom>
          <a:solidFill>
            <a:srgbClr val="231F20">
              <a:alpha val="19999"/>
            </a:srgbClr>
          </a:solidFill>
        </p:spPr>
        <p:txBody>
          <a:bodyPr wrap="square" lIns="0" tIns="0" rIns="0" bIns="0" rtlCol="0"/>
          <a:lstStyle/>
          <a:p>
            <a:endParaRPr/>
          </a:p>
        </p:txBody>
      </p:sp>
      <p:sp>
        <p:nvSpPr>
          <p:cNvPr id="27" name="object 27"/>
          <p:cNvSpPr/>
          <p:nvPr/>
        </p:nvSpPr>
        <p:spPr>
          <a:xfrm>
            <a:off x="2263343" y="2446273"/>
            <a:ext cx="83185" cy="83185"/>
          </a:xfrm>
          <a:custGeom>
            <a:avLst/>
            <a:gdLst/>
            <a:ahLst/>
            <a:cxnLst/>
            <a:rect l="l" t="t" r="r" b="b"/>
            <a:pathLst>
              <a:path w="83185" h="83185">
                <a:moveTo>
                  <a:pt x="0" y="82918"/>
                </a:moveTo>
                <a:lnTo>
                  <a:pt x="82918" y="82918"/>
                </a:lnTo>
                <a:lnTo>
                  <a:pt x="82918" y="0"/>
                </a:lnTo>
                <a:lnTo>
                  <a:pt x="0" y="0"/>
                </a:lnTo>
                <a:lnTo>
                  <a:pt x="0" y="82918"/>
                </a:lnTo>
                <a:close/>
              </a:path>
            </a:pathLst>
          </a:custGeom>
          <a:solidFill>
            <a:srgbClr val="00764D"/>
          </a:solidFill>
        </p:spPr>
        <p:txBody>
          <a:bodyPr wrap="square" lIns="0" tIns="0" rIns="0" bIns="0" rtlCol="0"/>
          <a:lstStyle/>
          <a:p>
            <a:endParaRPr/>
          </a:p>
        </p:txBody>
      </p:sp>
      <p:sp>
        <p:nvSpPr>
          <p:cNvPr id="28" name="object 28"/>
          <p:cNvSpPr txBox="1"/>
          <p:nvPr/>
        </p:nvSpPr>
        <p:spPr>
          <a:xfrm>
            <a:off x="2391992" y="2139055"/>
            <a:ext cx="762635" cy="427874"/>
          </a:xfrm>
          <a:prstGeom prst="rect">
            <a:avLst/>
          </a:prstGeom>
        </p:spPr>
        <p:txBody>
          <a:bodyPr vert="horz" wrap="square" lIns="0" tIns="12700" rIns="0" bIns="0" rtlCol="0">
            <a:spAutoFit/>
          </a:bodyPr>
          <a:lstStyle/>
          <a:p>
            <a:pPr marL="12700" marR="5080" algn="just">
              <a:lnSpc>
                <a:spcPct val="109300"/>
              </a:lnSpc>
              <a:spcBef>
                <a:spcPts val="100"/>
              </a:spcBef>
            </a:pPr>
            <a:r>
              <a:rPr lang="ja-JP" sz="800" dirty="0">
                <a:solidFill>
                  <a:srgbClr val="231F20"/>
                </a:solidFill>
                <a:latin typeface="Meiryo UI" panose="020B0604030504040204" pitchFamily="50" charset="-128"/>
                <a:ea typeface="Meiryo UI" panose="020B0604030504040204" pitchFamily="50" charset="-128"/>
              </a:rPr>
              <a:t>自社株買い</a:t>
            </a:r>
            <a:endParaRPr lang="en-US" altLang="ja-JP" sz="800" dirty="0">
              <a:solidFill>
                <a:srgbClr val="231F20"/>
              </a:solidFill>
              <a:latin typeface="Meiryo UI" panose="020B0604030504040204" pitchFamily="50" charset="-128"/>
              <a:ea typeface="Meiryo UI" panose="020B0604030504040204" pitchFamily="50" charset="-128"/>
            </a:endParaRPr>
          </a:p>
          <a:p>
            <a:pPr marL="12700" marR="5080" algn="just">
              <a:lnSpc>
                <a:spcPct val="109300"/>
              </a:lnSpc>
              <a:spcBef>
                <a:spcPts val="100"/>
              </a:spcBef>
            </a:pPr>
            <a:r>
              <a:rPr lang="ja-JP" sz="800" dirty="0">
                <a:solidFill>
                  <a:srgbClr val="231F20"/>
                </a:solidFill>
                <a:latin typeface="Meiryo UI" panose="020B0604030504040204" pitchFamily="50" charset="-128"/>
                <a:ea typeface="Meiryo UI" panose="020B0604030504040204" pitchFamily="50" charset="-128"/>
                <a:cs typeface="Arial Narrow"/>
              </a:rPr>
              <a:t>普通配当</a:t>
            </a:r>
            <a:endParaRPr lang="en-US" altLang="ja-JP" sz="800" dirty="0">
              <a:solidFill>
                <a:srgbClr val="231F20"/>
              </a:solidFill>
              <a:latin typeface="Meiryo UI" panose="020B0604030504040204" pitchFamily="50" charset="-128"/>
              <a:ea typeface="Meiryo UI" panose="020B0604030504040204" pitchFamily="50" charset="-128"/>
              <a:cs typeface="Arial Narrow"/>
            </a:endParaRPr>
          </a:p>
          <a:p>
            <a:pPr marL="12700" marR="5080" algn="just">
              <a:lnSpc>
                <a:spcPct val="109300"/>
              </a:lnSpc>
              <a:spcBef>
                <a:spcPts val="100"/>
              </a:spcBef>
            </a:pPr>
            <a:r>
              <a:rPr lang="ja-JP" sz="800" dirty="0">
                <a:solidFill>
                  <a:srgbClr val="231F20"/>
                </a:solidFill>
                <a:latin typeface="Meiryo UI" panose="020B0604030504040204" pitchFamily="50" charset="-128"/>
                <a:ea typeface="Meiryo UI" panose="020B0604030504040204" pitchFamily="50" charset="-128"/>
                <a:cs typeface="Arial Narrow"/>
              </a:rPr>
              <a:t>優先配当</a:t>
            </a:r>
          </a:p>
        </p:txBody>
      </p:sp>
      <p:sp>
        <p:nvSpPr>
          <p:cNvPr id="29" name="object 29"/>
          <p:cNvSpPr/>
          <p:nvPr/>
        </p:nvSpPr>
        <p:spPr>
          <a:xfrm>
            <a:off x="5575300" y="2355850"/>
            <a:ext cx="0" cy="431800"/>
          </a:xfrm>
          <a:custGeom>
            <a:avLst/>
            <a:gdLst/>
            <a:ahLst/>
            <a:cxnLst/>
            <a:rect l="l" t="t" r="r" b="b"/>
            <a:pathLst>
              <a:path h="431800">
                <a:moveTo>
                  <a:pt x="0" y="0"/>
                </a:moveTo>
                <a:lnTo>
                  <a:pt x="0" y="431800"/>
                </a:lnTo>
              </a:path>
            </a:pathLst>
          </a:custGeom>
          <a:ln w="6350">
            <a:solidFill>
              <a:srgbClr val="00764D"/>
            </a:solidFill>
          </a:ln>
        </p:spPr>
        <p:txBody>
          <a:bodyPr wrap="square" lIns="0" tIns="0" rIns="0" bIns="0" rtlCol="0"/>
          <a:lstStyle/>
          <a:p>
            <a:endParaRPr/>
          </a:p>
        </p:txBody>
      </p:sp>
      <p:sp>
        <p:nvSpPr>
          <p:cNvPr id="30" name="object 30"/>
          <p:cNvSpPr txBox="1"/>
          <p:nvPr/>
        </p:nvSpPr>
        <p:spPr>
          <a:xfrm>
            <a:off x="5725667" y="2305543"/>
            <a:ext cx="1456392" cy="492186"/>
          </a:xfrm>
          <a:prstGeom prst="rect">
            <a:avLst/>
          </a:prstGeom>
        </p:spPr>
        <p:txBody>
          <a:bodyPr vert="horz" wrap="square" lIns="0" tIns="7620" rIns="0" bIns="0" rtlCol="0">
            <a:spAutoFit/>
          </a:bodyPr>
          <a:lstStyle/>
          <a:p>
            <a:pPr marL="12700" marR="5080">
              <a:lnSpc>
                <a:spcPct val="103200"/>
              </a:lnSpc>
              <a:spcBef>
                <a:spcPts val="60"/>
              </a:spcBef>
            </a:pPr>
            <a:r>
              <a:rPr lang="ja-JP" altLang="en-US" sz="1050" dirty="0">
                <a:solidFill>
                  <a:srgbClr val="00764D"/>
                </a:solidFill>
                <a:latin typeface="Meiryo UI" panose="020B0604030504040204" pitchFamily="50" charset="-128"/>
                <a:ea typeface="Meiryo UI" panose="020B0604030504040204" pitchFamily="50" charset="-128"/>
                <a:cs typeface="Arial"/>
              </a:rPr>
              <a:t>優先配当が銀行の資本支出に占める比率は限定的かつ持続可能です</a:t>
            </a:r>
          </a:p>
        </p:txBody>
      </p:sp>
      <p:sp>
        <p:nvSpPr>
          <p:cNvPr id="31" name="object 31"/>
          <p:cNvSpPr txBox="1"/>
          <p:nvPr/>
        </p:nvSpPr>
        <p:spPr>
          <a:xfrm>
            <a:off x="1612900" y="1063275"/>
            <a:ext cx="5622517" cy="773417"/>
          </a:xfrm>
          <a:prstGeom prst="rect">
            <a:avLst/>
          </a:prstGeom>
        </p:spPr>
        <p:txBody>
          <a:bodyPr vert="horz" wrap="square" lIns="0" tIns="12700" rIns="0" bIns="0" rtlCol="0">
            <a:spAutoFit/>
          </a:bodyPr>
          <a:lstStyle/>
          <a:p>
            <a:pPr marL="12700" marR="5080">
              <a:lnSpc>
                <a:spcPts val="1200"/>
              </a:lnSpc>
              <a:spcBef>
                <a:spcPts val="100"/>
              </a:spcBef>
            </a:pPr>
            <a:r>
              <a:rPr lang="ja-JP" altLang="en-US" sz="950" dirty="0">
                <a:solidFill>
                  <a:srgbClr val="231F20"/>
                </a:solidFill>
                <a:latin typeface="Meiryo UI" panose="020B0604030504040204" pitchFamily="50" charset="-128"/>
                <a:ea typeface="Meiryo UI" panose="020B0604030504040204" pitchFamily="50" charset="-128"/>
                <a:cs typeface="Arial"/>
              </a:rPr>
              <a:t>時的に禁止しています。自社株買いと普通配当の増額に対する制限にもかかわらず、規制当局は優先配当を差し止める意向はないスタンスを示しています。優先配当は年間において銀行の自己資本全体の</a:t>
            </a:r>
            <a:r>
              <a:rPr lang="en-US" altLang="ja-JP" sz="950" dirty="0">
                <a:solidFill>
                  <a:srgbClr val="231F20"/>
                </a:solidFill>
                <a:latin typeface="Meiryo UI" panose="020B0604030504040204" pitchFamily="50" charset="-128"/>
                <a:ea typeface="Meiryo UI" panose="020B0604030504040204" pitchFamily="50" charset="-128"/>
                <a:cs typeface="Arial"/>
              </a:rPr>
              <a:t>5%</a:t>
            </a:r>
            <a:r>
              <a:rPr lang="ja-JP" altLang="en-US" sz="950" dirty="0">
                <a:solidFill>
                  <a:srgbClr val="231F20"/>
                </a:solidFill>
                <a:latin typeface="Meiryo UI" panose="020B0604030504040204" pitchFamily="50" charset="-128"/>
                <a:ea typeface="Meiryo UI" panose="020B0604030504040204" pitchFamily="50" charset="-128"/>
                <a:cs typeface="Arial"/>
              </a:rPr>
              <a:t>にも満たず、銀行の自己資本に占める割合が限定的であることから、優先配当は今後も確保されると考えています。</a:t>
            </a:r>
          </a:p>
          <a:p>
            <a:pPr>
              <a:lnSpc>
                <a:spcPct val="100000"/>
              </a:lnSpc>
              <a:spcBef>
                <a:spcPts val="15"/>
              </a:spcBef>
            </a:pPr>
            <a:endParaRPr sz="1000" dirty="0">
              <a:latin typeface="Meiryo UI" panose="020B0604030504040204" pitchFamily="50" charset="-128"/>
              <a:ea typeface="Meiryo UI" panose="020B0604030504040204" pitchFamily="50" charset="-128"/>
              <a:cs typeface="Arial"/>
            </a:endParaRPr>
          </a:p>
          <a:p>
            <a:pPr marL="29209">
              <a:lnSpc>
                <a:spcPct val="100000"/>
              </a:lnSpc>
            </a:pPr>
            <a:r>
              <a:rPr lang="ja-JP" sz="950" b="1" dirty="0">
                <a:solidFill>
                  <a:srgbClr val="231F20"/>
                </a:solidFill>
                <a:latin typeface="Meiryo UI" panose="020B0604030504040204" pitchFamily="50" charset="-128"/>
                <a:ea typeface="Meiryo UI" panose="020B0604030504040204" pitchFamily="50" charset="-128"/>
                <a:cs typeface="Arial"/>
              </a:rPr>
              <a:t>図3：米国銀行の資本</a:t>
            </a:r>
            <a:r>
              <a:rPr lang="ja-JP" altLang="en-US" sz="950" b="1" dirty="0">
                <a:solidFill>
                  <a:srgbClr val="231F20"/>
                </a:solidFill>
                <a:latin typeface="Meiryo UI" panose="020B0604030504040204" pitchFamily="50" charset="-128"/>
                <a:ea typeface="Meiryo UI" panose="020B0604030504040204" pitchFamily="50" charset="-128"/>
                <a:cs typeface="Arial"/>
              </a:rPr>
              <a:t>配分</a:t>
            </a:r>
            <a:endParaRPr lang="ja-JP" sz="950" b="1" dirty="0">
              <a:solidFill>
                <a:srgbClr val="231F20"/>
              </a:solidFill>
              <a:latin typeface="Meiryo UI" panose="020B0604030504040204" pitchFamily="50" charset="-128"/>
              <a:ea typeface="Meiryo UI" panose="020B0604030504040204" pitchFamily="50" charset="-128"/>
              <a:cs typeface="Arial"/>
            </a:endParaRPr>
          </a:p>
        </p:txBody>
      </p:sp>
      <p:graphicFrame>
        <p:nvGraphicFramePr>
          <p:cNvPr id="32" name="object 32"/>
          <p:cNvGraphicFramePr>
            <a:graphicFrameLocks noGrp="1"/>
          </p:cNvGraphicFramePr>
          <p:nvPr>
            <p:extLst>
              <p:ext uri="{D42A27DB-BD31-4B8C-83A1-F6EECF244321}">
                <p14:modId xmlns:p14="http://schemas.microsoft.com/office/powerpoint/2010/main" val="1286561579"/>
              </p:ext>
            </p:extLst>
          </p:nvPr>
        </p:nvGraphicFramePr>
        <p:xfrm>
          <a:off x="1627717" y="6955420"/>
          <a:ext cx="5692140" cy="1605981"/>
        </p:xfrm>
        <a:graphic>
          <a:graphicData uri="http://schemas.openxmlformats.org/drawingml/2006/table">
            <a:tbl>
              <a:tblPr firstRow="1" bandRow="1">
                <a:tableStyleId>{2D5ABB26-0587-4C30-8999-92F81FD0307C}</a:tableStyleId>
              </a:tblPr>
              <a:tblGrid>
                <a:gridCol w="1198880">
                  <a:extLst>
                    <a:ext uri="{9D8B030D-6E8A-4147-A177-3AD203B41FA5}">
                      <a16:colId xmlns:a16="http://schemas.microsoft.com/office/drawing/2014/main" val="20000"/>
                    </a:ext>
                  </a:extLst>
                </a:gridCol>
                <a:gridCol w="532765">
                  <a:extLst>
                    <a:ext uri="{9D8B030D-6E8A-4147-A177-3AD203B41FA5}">
                      <a16:colId xmlns:a16="http://schemas.microsoft.com/office/drawing/2014/main" val="20001"/>
                    </a:ext>
                  </a:extLst>
                </a:gridCol>
                <a:gridCol w="562610">
                  <a:extLst>
                    <a:ext uri="{9D8B030D-6E8A-4147-A177-3AD203B41FA5}">
                      <a16:colId xmlns:a16="http://schemas.microsoft.com/office/drawing/2014/main" val="20002"/>
                    </a:ext>
                  </a:extLst>
                </a:gridCol>
                <a:gridCol w="572135">
                  <a:extLst>
                    <a:ext uri="{9D8B030D-6E8A-4147-A177-3AD203B41FA5}">
                      <a16:colId xmlns:a16="http://schemas.microsoft.com/office/drawing/2014/main" val="20003"/>
                    </a:ext>
                  </a:extLst>
                </a:gridCol>
                <a:gridCol w="559435">
                  <a:extLst>
                    <a:ext uri="{9D8B030D-6E8A-4147-A177-3AD203B41FA5}">
                      <a16:colId xmlns:a16="http://schemas.microsoft.com/office/drawing/2014/main" val="20004"/>
                    </a:ext>
                  </a:extLst>
                </a:gridCol>
                <a:gridCol w="572135">
                  <a:extLst>
                    <a:ext uri="{9D8B030D-6E8A-4147-A177-3AD203B41FA5}">
                      <a16:colId xmlns:a16="http://schemas.microsoft.com/office/drawing/2014/main" val="20005"/>
                    </a:ext>
                  </a:extLst>
                </a:gridCol>
                <a:gridCol w="559435">
                  <a:extLst>
                    <a:ext uri="{9D8B030D-6E8A-4147-A177-3AD203B41FA5}">
                      <a16:colId xmlns:a16="http://schemas.microsoft.com/office/drawing/2014/main" val="20006"/>
                    </a:ext>
                  </a:extLst>
                </a:gridCol>
                <a:gridCol w="575945">
                  <a:extLst>
                    <a:ext uri="{9D8B030D-6E8A-4147-A177-3AD203B41FA5}">
                      <a16:colId xmlns:a16="http://schemas.microsoft.com/office/drawing/2014/main" val="20007"/>
                    </a:ext>
                  </a:extLst>
                </a:gridCol>
                <a:gridCol w="558800">
                  <a:extLst>
                    <a:ext uri="{9D8B030D-6E8A-4147-A177-3AD203B41FA5}">
                      <a16:colId xmlns:a16="http://schemas.microsoft.com/office/drawing/2014/main" val="20008"/>
                    </a:ext>
                  </a:extLst>
                </a:gridCol>
              </a:tblGrid>
              <a:tr h="356768">
                <a:tc>
                  <a:txBody>
                    <a:bodyPr/>
                    <a:lstStyle/>
                    <a:p>
                      <a:pPr algn="l" rtl="0">
                        <a:lnSpc>
                          <a:spcPct val="100000"/>
                        </a:lnSpc>
                      </a:pPr>
                      <a:endParaRPr sz="800" spc="0" baseline="0" dirty="0">
                        <a:latin typeface="Arial Narrow" panose="020B0606020202030204" pitchFamily="34" charset="0"/>
                        <a:cs typeface="Times New Roman"/>
                      </a:endParaRPr>
                    </a:p>
                  </a:txBody>
                  <a:tcPr marL="0" marR="0" marT="0" marB="0">
                    <a:lnB w="3175">
                      <a:solidFill>
                        <a:srgbClr val="231F20"/>
                      </a:solidFill>
                      <a:prstDash val="solid"/>
                    </a:lnB>
                  </a:tcPr>
                </a:tc>
                <a:tc>
                  <a:txBody>
                    <a:bodyPr/>
                    <a:lstStyle/>
                    <a:p>
                      <a:pPr marL="50800" marR="75565" indent="13970">
                        <a:lnSpc>
                          <a:spcPts val="800"/>
                        </a:lnSpc>
                        <a:spcBef>
                          <a:spcPts val="5"/>
                        </a:spcBef>
                      </a:pPr>
                      <a:endParaRPr lang="en-US" altLang="ja-JP" sz="800" b="1" baseline="0" dirty="0">
                        <a:solidFill>
                          <a:srgbClr val="231F20"/>
                        </a:solidFill>
                        <a:latin typeface="Meiryo UI" panose="020B0604030504040204" pitchFamily="50" charset="-128"/>
                        <a:ea typeface="Meiryo UI" panose="020B0604030504040204" pitchFamily="50" charset="-128"/>
                        <a:cs typeface="Arial"/>
                      </a:endParaRPr>
                    </a:p>
                    <a:p>
                      <a:pPr marL="0" marR="75565" indent="0" algn="ctr">
                        <a:lnSpc>
                          <a:spcPts val="800"/>
                        </a:lnSpc>
                        <a:spcBef>
                          <a:spcPts val="5"/>
                        </a:spcBef>
                      </a:pPr>
                      <a:r>
                        <a:rPr lang="ja-JP" sz="800" b="1" baseline="0" dirty="0">
                          <a:solidFill>
                            <a:srgbClr val="231F20"/>
                          </a:solidFill>
                          <a:latin typeface="Meiryo UI" panose="020B0604030504040204" pitchFamily="50" charset="-128"/>
                          <a:ea typeface="Meiryo UI" panose="020B0604030504040204" pitchFamily="50" charset="-128"/>
                          <a:cs typeface="Arial"/>
                        </a:rPr>
                        <a:t>ハイブリッド証券</a:t>
                      </a:r>
                    </a:p>
                  </a:txBody>
                  <a:tcPr marL="0" marR="0" marT="1905" marB="0">
                    <a:lnB w="3175">
                      <a:solidFill>
                        <a:srgbClr val="231F20"/>
                      </a:solidFill>
                      <a:prstDash val="solid"/>
                    </a:lnB>
                  </a:tcPr>
                </a:tc>
                <a:tc>
                  <a:txBody>
                    <a:bodyPr/>
                    <a:lstStyle/>
                    <a:p>
                      <a:pPr marL="83185" marR="71755" indent="-635" algn="ctr">
                        <a:lnSpc>
                          <a:spcPts val="800"/>
                        </a:lnSpc>
                        <a:spcBef>
                          <a:spcPts val="370"/>
                        </a:spcBef>
                      </a:pPr>
                      <a:r>
                        <a:rPr lang="ja-JP" sz="800" b="1" baseline="0" dirty="0">
                          <a:solidFill>
                            <a:srgbClr val="231F20"/>
                          </a:solidFill>
                          <a:latin typeface="Meiryo UI" panose="020B0604030504040204" pitchFamily="50" charset="-128"/>
                          <a:ea typeface="Meiryo UI" panose="020B0604030504040204" pitchFamily="50" charset="-128"/>
                          <a:cs typeface="Arial"/>
                        </a:rPr>
                        <a:t>欧州普通社債</a:t>
                      </a:r>
                    </a:p>
                  </a:txBody>
                  <a:tcPr marL="0" marR="0" marT="46990" marB="0">
                    <a:lnB w="3175">
                      <a:solidFill>
                        <a:srgbClr val="231F20"/>
                      </a:solidFill>
                      <a:prstDash val="solid"/>
                    </a:lnB>
                  </a:tcPr>
                </a:tc>
                <a:tc>
                  <a:txBody>
                    <a:bodyPr/>
                    <a:lstStyle/>
                    <a:p>
                      <a:pPr marL="0" marR="71755" indent="0" algn="r">
                        <a:lnSpc>
                          <a:spcPts val="800"/>
                        </a:lnSpc>
                        <a:spcBef>
                          <a:spcPts val="370"/>
                        </a:spcBef>
                      </a:pPr>
                      <a:r>
                        <a:rPr lang="ja-JP" sz="800" b="1" baseline="0" dirty="0">
                          <a:solidFill>
                            <a:srgbClr val="231F20"/>
                          </a:solidFill>
                          <a:latin typeface="Meiryo UI" panose="020B0604030504040204" pitchFamily="50" charset="-128"/>
                          <a:ea typeface="Meiryo UI" panose="020B0604030504040204" pitchFamily="50" charset="-128"/>
                          <a:cs typeface="Arial"/>
                        </a:rPr>
                        <a:t>欧州ハイ・イールド債</a:t>
                      </a:r>
                    </a:p>
                  </a:txBody>
                  <a:tcPr marL="0" marR="0" marT="46990" marB="0">
                    <a:lnB w="3175">
                      <a:solidFill>
                        <a:srgbClr val="231F20"/>
                      </a:solidFill>
                      <a:prstDash val="solid"/>
                    </a:lnB>
                  </a:tcPr>
                </a:tc>
                <a:tc>
                  <a:txBody>
                    <a:bodyPr/>
                    <a:lstStyle/>
                    <a:p>
                      <a:pPr marL="0" marR="71755" indent="0" algn="r">
                        <a:lnSpc>
                          <a:spcPts val="800"/>
                        </a:lnSpc>
                        <a:spcBef>
                          <a:spcPts val="370"/>
                        </a:spcBef>
                      </a:pPr>
                      <a:r>
                        <a:rPr lang="ja-JP" sz="800" b="1" baseline="0" dirty="0">
                          <a:solidFill>
                            <a:srgbClr val="231F20"/>
                          </a:solidFill>
                          <a:latin typeface="Meiryo UI" panose="020B0604030504040204" pitchFamily="50" charset="-128"/>
                          <a:ea typeface="Meiryo UI" panose="020B0604030504040204" pitchFamily="50" charset="-128"/>
                          <a:cs typeface="Arial"/>
                        </a:rPr>
                        <a:t>グローバル普通社債</a:t>
                      </a:r>
                    </a:p>
                  </a:txBody>
                  <a:tcPr marL="0" marR="0" marT="46990" marB="0">
                    <a:lnB w="3175">
                      <a:solidFill>
                        <a:srgbClr val="231F20"/>
                      </a:solidFill>
                      <a:prstDash val="solid"/>
                    </a:lnB>
                  </a:tcPr>
                </a:tc>
                <a:tc>
                  <a:txBody>
                    <a:bodyPr/>
                    <a:lstStyle/>
                    <a:p>
                      <a:pPr marL="0" marR="71755" indent="0" algn="ctr">
                        <a:lnSpc>
                          <a:spcPts val="800"/>
                        </a:lnSpc>
                        <a:spcBef>
                          <a:spcPts val="370"/>
                        </a:spcBef>
                      </a:pPr>
                      <a:r>
                        <a:rPr lang="ja-JP" sz="800" b="1" baseline="0" dirty="0">
                          <a:solidFill>
                            <a:srgbClr val="231F20"/>
                          </a:solidFill>
                          <a:latin typeface="Meiryo UI" panose="020B0604030504040204" pitchFamily="50" charset="-128"/>
                          <a:ea typeface="Meiryo UI" panose="020B0604030504040204" pitchFamily="50" charset="-128"/>
                          <a:cs typeface="Arial"/>
                        </a:rPr>
                        <a:t>グローバル・ハイ・イールド債</a:t>
                      </a:r>
                    </a:p>
                  </a:txBody>
                  <a:tcPr marL="0" marR="0" marT="46990" marB="0">
                    <a:lnB w="3175">
                      <a:solidFill>
                        <a:srgbClr val="231F20"/>
                      </a:solidFill>
                      <a:prstDash val="solid"/>
                    </a:lnB>
                  </a:tcPr>
                </a:tc>
                <a:tc>
                  <a:txBody>
                    <a:bodyPr/>
                    <a:lstStyle/>
                    <a:p>
                      <a:pPr algn="ctr">
                        <a:lnSpc>
                          <a:spcPts val="880"/>
                        </a:lnSpc>
                        <a:spcBef>
                          <a:spcPts val="209"/>
                        </a:spcBef>
                      </a:pPr>
                      <a:r>
                        <a:rPr lang="ja-JP" sz="800" b="1" baseline="0" dirty="0">
                          <a:solidFill>
                            <a:srgbClr val="231F20"/>
                          </a:solidFill>
                          <a:latin typeface="Meiryo UI" panose="020B0604030504040204" pitchFamily="50" charset="-128"/>
                          <a:ea typeface="Meiryo UI" panose="020B0604030504040204" pitchFamily="50" charset="-128"/>
                          <a:cs typeface="Arial"/>
                        </a:rPr>
                        <a:t>米国</a:t>
                      </a:r>
                    </a:p>
                    <a:p>
                      <a:pPr marL="79375" marR="71755" algn="ctr">
                        <a:lnSpc>
                          <a:spcPts val="800"/>
                        </a:lnSpc>
                        <a:spcBef>
                          <a:spcPts val="80"/>
                        </a:spcBef>
                      </a:pPr>
                      <a:r>
                        <a:rPr lang="ja-JP" sz="800" b="1" baseline="0" dirty="0">
                          <a:solidFill>
                            <a:srgbClr val="231F20"/>
                          </a:solidFill>
                          <a:latin typeface="Meiryo UI" panose="020B0604030504040204" pitchFamily="50" charset="-128"/>
                          <a:ea typeface="Meiryo UI" panose="020B0604030504040204" pitchFamily="50" charset="-128"/>
                          <a:cs typeface="Arial"/>
                        </a:rPr>
                        <a:t>普通社債</a:t>
                      </a:r>
                    </a:p>
                  </a:txBody>
                  <a:tcPr marL="0" marR="0" marT="26669" marB="0">
                    <a:lnB w="3175">
                      <a:solidFill>
                        <a:srgbClr val="231F20"/>
                      </a:solidFill>
                      <a:prstDash val="solid"/>
                    </a:lnB>
                  </a:tcPr>
                </a:tc>
                <a:tc>
                  <a:txBody>
                    <a:bodyPr/>
                    <a:lstStyle/>
                    <a:p>
                      <a:pPr algn="ctr">
                        <a:lnSpc>
                          <a:spcPts val="880"/>
                        </a:lnSpc>
                        <a:spcBef>
                          <a:spcPts val="209"/>
                        </a:spcBef>
                      </a:pPr>
                      <a:r>
                        <a:rPr lang="ja-JP" sz="800" b="1" baseline="0" dirty="0">
                          <a:solidFill>
                            <a:srgbClr val="231F20"/>
                          </a:solidFill>
                          <a:latin typeface="Meiryo UI" panose="020B0604030504040204" pitchFamily="50" charset="-128"/>
                          <a:ea typeface="Meiryo UI" panose="020B0604030504040204" pitchFamily="50" charset="-128"/>
                          <a:cs typeface="Arial"/>
                        </a:rPr>
                        <a:t>米国</a:t>
                      </a:r>
                    </a:p>
                    <a:p>
                      <a:pPr marL="0" marR="75565" indent="0" algn="ctr">
                        <a:lnSpc>
                          <a:spcPts val="800"/>
                        </a:lnSpc>
                        <a:spcBef>
                          <a:spcPts val="80"/>
                        </a:spcBef>
                      </a:pPr>
                      <a:r>
                        <a:rPr lang="ja-JP" sz="800" b="1" baseline="0" dirty="0">
                          <a:solidFill>
                            <a:srgbClr val="231F20"/>
                          </a:solidFill>
                          <a:latin typeface="Meiryo UI" panose="020B0604030504040204" pitchFamily="50" charset="-128"/>
                          <a:ea typeface="Meiryo UI" panose="020B0604030504040204" pitchFamily="50" charset="-128"/>
                          <a:cs typeface="Arial"/>
                        </a:rPr>
                        <a:t>ハイ・イールド債</a:t>
                      </a:r>
                    </a:p>
                  </a:txBody>
                  <a:tcPr marL="0" marR="0" marT="26669" marB="0">
                    <a:lnB w="3175">
                      <a:solidFill>
                        <a:srgbClr val="231F20"/>
                      </a:solidFill>
                      <a:prstDash val="solid"/>
                    </a:lnB>
                  </a:tcPr>
                </a:tc>
                <a:tc>
                  <a:txBody>
                    <a:bodyPr/>
                    <a:lstStyle/>
                    <a:p>
                      <a:pPr marL="0" marR="82550" indent="0" algn="ctr">
                        <a:lnSpc>
                          <a:spcPts val="800"/>
                        </a:lnSpc>
                        <a:spcBef>
                          <a:spcPts val="370"/>
                        </a:spcBef>
                      </a:pPr>
                      <a:r>
                        <a:rPr lang="ja-JP" sz="800" b="1" baseline="0" dirty="0">
                          <a:solidFill>
                            <a:srgbClr val="231F20"/>
                          </a:solidFill>
                          <a:latin typeface="Meiryo UI" panose="020B0604030504040204" pitchFamily="50" charset="-128"/>
                          <a:ea typeface="Meiryo UI" panose="020B0604030504040204" pitchFamily="50" charset="-128"/>
                          <a:cs typeface="Arial"/>
                        </a:rPr>
                        <a:t>エマージング債</a:t>
                      </a:r>
                    </a:p>
                  </a:txBody>
                  <a:tcPr marL="0" marR="0" marT="46990" marB="0">
                    <a:lnB w="3175">
                      <a:solidFill>
                        <a:srgbClr val="231F20"/>
                      </a:solidFill>
                      <a:prstDash val="solid"/>
                    </a:lnB>
                  </a:tcPr>
                </a:tc>
                <a:extLst>
                  <a:ext uri="{0D108BD9-81ED-4DB2-BD59-A6C34878D82A}">
                    <a16:rowId xmlns:a16="http://schemas.microsoft.com/office/drawing/2014/main" val="10000"/>
                  </a:ext>
                </a:extLst>
              </a:tr>
              <a:tr h="142538">
                <a:tc>
                  <a:txBody>
                    <a:bodyPr/>
                    <a:lstStyle/>
                    <a:p>
                      <a:pPr marL="50165">
                        <a:lnSpc>
                          <a:spcPct val="100000"/>
                        </a:lnSpc>
                        <a:spcBef>
                          <a:spcPts val="50"/>
                        </a:spcBef>
                      </a:pPr>
                      <a:r>
                        <a:rPr lang="ja-JP" sz="800" b="1" baseline="0" dirty="0">
                          <a:solidFill>
                            <a:srgbClr val="231F20"/>
                          </a:solidFill>
                          <a:latin typeface="Meiryo UI" panose="020B0604030504040204" pitchFamily="50" charset="-128"/>
                          <a:ea typeface="Meiryo UI" panose="020B0604030504040204" pitchFamily="50" charset="-128"/>
                          <a:cs typeface="Arial"/>
                        </a:rPr>
                        <a:t>ハイブリッド証券</a:t>
                      </a:r>
                    </a:p>
                  </a:txBody>
                  <a:tcPr marL="0" marR="0" marT="6350" marB="0">
                    <a:lnT w="3175">
                      <a:solidFill>
                        <a:srgbClr val="231F20"/>
                      </a:solidFill>
                      <a:prstDash val="solid"/>
                    </a:lnT>
                    <a:lnB w="3175">
                      <a:solidFill>
                        <a:srgbClr val="231F20"/>
                      </a:solidFill>
                      <a:prstDash val="solid"/>
                    </a:lnB>
                  </a:tcPr>
                </a:tc>
                <a:tc>
                  <a:txBody>
                    <a:bodyPr/>
                    <a:lstStyle/>
                    <a:p>
                      <a:pPr marL="10795" algn="ctr">
                        <a:lnSpc>
                          <a:spcPts val="1019"/>
                        </a:lnSpc>
                      </a:pPr>
                      <a:r>
                        <a:rPr lang="ja-JP" sz="950" baseline="0">
                          <a:solidFill>
                            <a:srgbClr val="00764D"/>
                          </a:solidFill>
                          <a:latin typeface="Arial Narrow" panose="020B0606020202030204" pitchFamily="34" charset="0"/>
                          <a:ea typeface="MS Mincho"/>
                          <a:cs typeface="Arial"/>
                        </a:rPr>
                        <a:t>1.00</a:t>
                      </a: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1"/>
                  </a:ext>
                </a:extLst>
              </a:tr>
              <a:tr h="140187">
                <a:tc>
                  <a:txBody>
                    <a:bodyPr/>
                    <a:lstStyle/>
                    <a:p>
                      <a:pPr marL="50800">
                        <a:lnSpc>
                          <a:spcPts val="955"/>
                        </a:lnSpc>
                        <a:spcBef>
                          <a:spcPts val="35"/>
                        </a:spcBef>
                      </a:pPr>
                      <a:r>
                        <a:rPr lang="ja-JP" sz="800" b="1" baseline="0" dirty="0">
                          <a:solidFill>
                            <a:srgbClr val="231F20"/>
                          </a:solidFill>
                          <a:latin typeface="Meiryo UI" panose="020B0604030504040204" pitchFamily="50" charset="-128"/>
                          <a:ea typeface="Meiryo UI" panose="020B0604030504040204" pitchFamily="50" charset="-128"/>
                          <a:cs typeface="Arial"/>
                        </a:rPr>
                        <a:t>欧州普通社債</a:t>
                      </a:r>
                    </a:p>
                  </a:txBody>
                  <a:tcPr marL="0" marR="0" marT="4445" marB="0">
                    <a:lnT w="3175">
                      <a:solidFill>
                        <a:srgbClr val="231F20"/>
                      </a:solidFill>
                      <a:prstDash val="solid"/>
                    </a:lnT>
                    <a:lnB w="3175">
                      <a:solidFill>
                        <a:srgbClr val="231F20"/>
                      </a:solidFill>
                      <a:prstDash val="solid"/>
                    </a:lnB>
                  </a:tcPr>
                </a:tc>
                <a:tc>
                  <a:txBody>
                    <a:bodyPr/>
                    <a:lstStyle/>
                    <a:p>
                      <a:pPr marL="10795" algn="ctr">
                        <a:lnSpc>
                          <a:spcPts val="990"/>
                        </a:lnSpc>
                      </a:pPr>
                      <a:r>
                        <a:rPr lang="ja-JP" sz="950" baseline="0">
                          <a:solidFill>
                            <a:srgbClr val="00764D"/>
                          </a:solidFill>
                          <a:latin typeface="Arial Narrow" panose="020B0606020202030204" pitchFamily="34" charset="0"/>
                          <a:ea typeface="MS Mincho"/>
                          <a:cs typeface="Arial"/>
                        </a:rPr>
                        <a:t>0.65</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1.00</a:t>
                      </a: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2"/>
                  </a:ext>
                </a:extLst>
              </a:tr>
              <a:tr h="138391">
                <a:tc>
                  <a:txBody>
                    <a:bodyPr/>
                    <a:lstStyle/>
                    <a:p>
                      <a:pPr marL="50800">
                        <a:lnSpc>
                          <a:spcPts val="955"/>
                        </a:lnSpc>
                        <a:spcBef>
                          <a:spcPts val="35"/>
                        </a:spcBef>
                      </a:pPr>
                      <a:r>
                        <a:rPr lang="ja-JP" sz="800" b="1" baseline="0" dirty="0">
                          <a:solidFill>
                            <a:srgbClr val="231F20"/>
                          </a:solidFill>
                          <a:latin typeface="Meiryo UI" panose="020B0604030504040204" pitchFamily="50" charset="-128"/>
                          <a:ea typeface="Meiryo UI" panose="020B0604030504040204" pitchFamily="50" charset="-128"/>
                          <a:cs typeface="Arial"/>
                        </a:rPr>
                        <a:t>欧州ハイ・イールド債</a:t>
                      </a:r>
                    </a:p>
                  </a:txBody>
                  <a:tcPr marL="0" marR="0" marT="4445" marB="0">
                    <a:lnT w="3175">
                      <a:solidFill>
                        <a:srgbClr val="231F20"/>
                      </a:solidFill>
                      <a:prstDash val="solid"/>
                    </a:lnT>
                    <a:lnB w="3175">
                      <a:solidFill>
                        <a:srgbClr val="231F20"/>
                      </a:solidFill>
                      <a:prstDash val="solid"/>
                    </a:lnB>
                  </a:tcPr>
                </a:tc>
                <a:tc>
                  <a:txBody>
                    <a:bodyPr/>
                    <a:lstStyle/>
                    <a:p>
                      <a:pPr marL="10795" algn="ctr">
                        <a:lnSpc>
                          <a:spcPts val="990"/>
                        </a:lnSpc>
                      </a:pPr>
                      <a:r>
                        <a:rPr lang="ja-JP" sz="950" baseline="0">
                          <a:solidFill>
                            <a:srgbClr val="00764D"/>
                          </a:solidFill>
                          <a:latin typeface="Arial Narrow" panose="020B0606020202030204" pitchFamily="34" charset="0"/>
                          <a:ea typeface="MS Mincho"/>
                          <a:cs typeface="Arial"/>
                        </a:rPr>
                        <a:t>0.79</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0.93</a:t>
                      </a:r>
                    </a:p>
                  </a:txBody>
                  <a:tcPr marL="0" marR="0" marT="0" marB="0">
                    <a:lnT w="3175">
                      <a:solidFill>
                        <a:srgbClr val="231F20"/>
                      </a:solidFill>
                      <a:prstDash val="solid"/>
                    </a:lnT>
                    <a:lnB w="3175">
                      <a:solidFill>
                        <a:srgbClr val="231F2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1.00</a:t>
                      </a: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3"/>
                  </a:ext>
                </a:extLst>
              </a:tr>
              <a:tr h="138391">
                <a:tc>
                  <a:txBody>
                    <a:bodyPr/>
                    <a:lstStyle/>
                    <a:p>
                      <a:pPr marL="50800">
                        <a:lnSpc>
                          <a:spcPts val="955"/>
                        </a:lnSpc>
                        <a:spcBef>
                          <a:spcPts val="35"/>
                        </a:spcBef>
                      </a:pPr>
                      <a:r>
                        <a:rPr lang="ja-JP" sz="800" b="1" baseline="0" dirty="0">
                          <a:solidFill>
                            <a:srgbClr val="231F20"/>
                          </a:solidFill>
                          <a:latin typeface="Meiryo UI" panose="020B0604030504040204" pitchFamily="50" charset="-128"/>
                          <a:ea typeface="Meiryo UI" panose="020B0604030504040204" pitchFamily="50" charset="-128"/>
                          <a:cs typeface="Arial"/>
                        </a:rPr>
                        <a:t>グローバル普通社債</a:t>
                      </a:r>
                    </a:p>
                  </a:txBody>
                  <a:tcPr marL="0" marR="0" marT="4445" marB="0">
                    <a:lnT w="3175">
                      <a:solidFill>
                        <a:srgbClr val="231F20"/>
                      </a:solidFill>
                      <a:prstDash val="solid"/>
                    </a:lnT>
                    <a:lnB w="3175">
                      <a:solidFill>
                        <a:srgbClr val="231F20"/>
                      </a:solidFill>
                      <a:prstDash val="solid"/>
                    </a:lnB>
                  </a:tcPr>
                </a:tc>
                <a:tc>
                  <a:txBody>
                    <a:bodyPr/>
                    <a:lstStyle/>
                    <a:p>
                      <a:pPr marL="10795" algn="ctr">
                        <a:lnSpc>
                          <a:spcPts val="990"/>
                        </a:lnSpc>
                      </a:pPr>
                      <a:r>
                        <a:rPr lang="ja-JP" sz="950" baseline="0">
                          <a:solidFill>
                            <a:srgbClr val="00764D"/>
                          </a:solidFill>
                          <a:latin typeface="Arial Narrow" panose="020B0606020202030204" pitchFamily="34" charset="0"/>
                          <a:ea typeface="MS Mincho"/>
                          <a:cs typeface="Arial"/>
                        </a:rPr>
                        <a:t>0.88</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0.74</a:t>
                      </a:r>
                    </a:p>
                  </a:txBody>
                  <a:tcPr marL="0" marR="0" marT="0" marB="0">
                    <a:lnT w="3175">
                      <a:solidFill>
                        <a:srgbClr val="231F20"/>
                      </a:solidFill>
                      <a:prstDash val="solid"/>
                    </a:lnT>
                    <a:lnB w="3175">
                      <a:solidFill>
                        <a:srgbClr val="231F2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0.90</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1.00</a:t>
                      </a: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4"/>
                  </a:ext>
                </a:extLst>
              </a:tr>
              <a:tr h="138390">
                <a:tc>
                  <a:txBody>
                    <a:bodyPr/>
                    <a:lstStyle/>
                    <a:p>
                      <a:pPr marL="50800">
                        <a:lnSpc>
                          <a:spcPts val="955"/>
                        </a:lnSpc>
                        <a:spcBef>
                          <a:spcPts val="35"/>
                        </a:spcBef>
                      </a:pPr>
                      <a:r>
                        <a:rPr lang="ja-JP" sz="800" b="1" baseline="0" dirty="0">
                          <a:solidFill>
                            <a:srgbClr val="231F20"/>
                          </a:solidFill>
                          <a:latin typeface="Meiryo UI" panose="020B0604030504040204" pitchFamily="50" charset="-128"/>
                          <a:ea typeface="Meiryo UI" panose="020B0604030504040204" pitchFamily="50" charset="-128"/>
                          <a:cs typeface="Arial"/>
                        </a:rPr>
                        <a:t>グローバル・ハイ・イールド債</a:t>
                      </a:r>
                    </a:p>
                  </a:txBody>
                  <a:tcPr marL="0" marR="0" marT="4445" marB="0">
                    <a:lnT w="3175">
                      <a:solidFill>
                        <a:srgbClr val="231F20"/>
                      </a:solidFill>
                      <a:prstDash val="solid"/>
                    </a:lnT>
                    <a:lnB w="3175">
                      <a:solidFill>
                        <a:srgbClr val="231F20"/>
                      </a:solidFill>
                      <a:prstDash val="solid"/>
                    </a:lnB>
                  </a:tcPr>
                </a:tc>
                <a:tc>
                  <a:txBody>
                    <a:bodyPr/>
                    <a:lstStyle/>
                    <a:p>
                      <a:pPr marL="10795" algn="ctr">
                        <a:lnSpc>
                          <a:spcPts val="990"/>
                        </a:lnSpc>
                      </a:pPr>
                      <a:r>
                        <a:rPr lang="ja-JP" sz="950" baseline="0">
                          <a:solidFill>
                            <a:srgbClr val="00764D"/>
                          </a:solidFill>
                          <a:latin typeface="Arial Narrow" panose="020B0606020202030204" pitchFamily="34" charset="0"/>
                          <a:ea typeface="MS Mincho"/>
                          <a:cs typeface="Arial"/>
                        </a:rPr>
                        <a:t>0.86</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0.86</a:t>
                      </a:r>
                    </a:p>
                  </a:txBody>
                  <a:tcPr marL="0" marR="0" marT="0" marB="0">
                    <a:lnT w="3175">
                      <a:solidFill>
                        <a:srgbClr val="231F20"/>
                      </a:solidFill>
                      <a:prstDash val="solid"/>
                    </a:lnT>
                    <a:lnB w="3175">
                      <a:solidFill>
                        <a:srgbClr val="231F2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0.87</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0.85</a:t>
                      </a:r>
                    </a:p>
                  </a:txBody>
                  <a:tcPr marL="0" marR="0" marT="0" marB="0">
                    <a:lnT w="3175">
                      <a:solidFill>
                        <a:srgbClr val="231F20"/>
                      </a:solidFill>
                      <a:prstDash val="solid"/>
                    </a:lnT>
                    <a:lnB w="3175">
                      <a:solidFill>
                        <a:srgbClr val="231F2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1.00</a:t>
                      </a: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5"/>
                  </a:ext>
                </a:extLst>
              </a:tr>
              <a:tr h="138391">
                <a:tc>
                  <a:txBody>
                    <a:bodyPr/>
                    <a:lstStyle/>
                    <a:p>
                      <a:pPr marL="50800">
                        <a:lnSpc>
                          <a:spcPts val="955"/>
                        </a:lnSpc>
                        <a:spcBef>
                          <a:spcPts val="35"/>
                        </a:spcBef>
                      </a:pPr>
                      <a:r>
                        <a:rPr lang="ja-JP" sz="800" b="1" baseline="0" dirty="0">
                          <a:solidFill>
                            <a:srgbClr val="231F20"/>
                          </a:solidFill>
                          <a:latin typeface="Meiryo UI" panose="020B0604030504040204" pitchFamily="50" charset="-128"/>
                          <a:ea typeface="Meiryo UI" panose="020B0604030504040204" pitchFamily="50" charset="-128"/>
                          <a:cs typeface="Arial"/>
                        </a:rPr>
                        <a:t>米国普通社債</a:t>
                      </a:r>
                    </a:p>
                  </a:txBody>
                  <a:tcPr marL="0" marR="0" marT="4445" marB="0">
                    <a:lnT w="3175">
                      <a:solidFill>
                        <a:srgbClr val="231F20"/>
                      </a:solidFill>
                      <a:prstDash val="solid"/>
                    </a:lnT>
                    <a:lnB w="3175">
                      <a:solidFill>
                        <a:srgbClr val="231F20"/>
                      </a:solidFill>
                      <a:prstDash val="solid"/>
                    </a:lnB>
                  </a:tcPr>
                </a:tc>
                <a:tc>
                  <a:txBody>
                    <a:bodyPr/>
                    <a:lstStyle/>
                    <a:p>
                      <a:pPr marL="10795" algn="ctr">
                        <a:lnSpc>
                          <a:spcPts val="990"/>
                        </a:lnSpc>
                      </a:pPr>
                      <a:r>
                        <a:rPr lang="ja-JP" sz="950" baseline="0">
                          <a:solidFill>
                            <a:srgbClr val="00764D"/>
                          </a:solidFill>
                          <a:latin typeface="Arial Narrow" panose="020B0606020202030204" pitchFamily="34" charset="0"/>
                          <a:ea typeface="MS Mincho"/>
                          <a:cs typeface="Arial"/>
                        </a:rPr>
                        <a:t>0.85</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0.66</a:t>
                      </a:r>
                    </a:p>
                  </a:txBody>
                  <a:tcPr marL="0" marR="0" marT="0" marB="0">
                    <a:lnT w="3175">
                      <a:solidFill>
                        <a:srgbClr val="231F20"/>
                      </a:solidFill>
                      <a:prstDash val="solid"/>
                    </a:lnT>
                    <a:lnB w="3175">
                      <a:solidFill>
                        <a:srgbClr val="231F2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0.70</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0.77</a:t>
                      </a:r>
                    </a:p>
                  </a:txBody>
                  <a:tcPr marL="0" marR="0" marT="0" marB="0">
                    <a:lnT w="3175">
                      <a:solidFill>
                        <a:srgbClr val="231F20"/>
                      </a:solidFill>
                      <a:prstDash val="solid"/>
                    </a:lnT>
                    <a:lnB w="3175">
                      <a:solidFill>
                        <a:srgbClr val="231F2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0.95</a:t>
                      </a:r>
                    </a:p>
                  </a:txBody>
                  <a:tcPr marL="0" marR="0" marT="0" marB="0">
                    <a:lnT w="3175">
                      <a:solidFill>
                        <a:srgbClr val="231F20"/>
                      </a:solidFill>
                      <a:prstDash val="solid"/>
                    </a:lnT>
                    <a:lnB w="3175">
                      <a:solidFill>
                        <a:srgbClr val="231F20"/>
                      </a:solidFill>
                      <a:prstDash val="solid"/>
                    </a:lnB>
                  </a:tcPr>
                </a:tc>
                <a:tc>
                  <a:txBody>
                    <a:bodyPr/>
                    <a:lstStyle/>
                    <a:p>
                      <a:pPr marL="42545" algn="ctr">
                        <a:lnSpc>
                          <a:spcPts val="990"/>
                        </a:lnSpc>
                      </a:pPr>
                      <a:r>
                        <a:rPr lang="ja-JP" sz="950" baseline="0">
                          <a:solidFill>
                            <a:srgbClr val="808285"/>
                          </a:solidFill>
                          <a:latin typeface="Arial Narrow" panose="020B0606020202030204" pitchFamily="34" charset="0"/>
                          <a:ea typeface="MS Mincho"/>
                          <a:cs typeface="Arial"/>
                        </a:rPr>
                        <a:t>1.00</a:t>
                      </a: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6"/>
                  </a:ext>
                </a:extLst>
              </a:tr>
              <a:tr h="138391">
                <a:tc>
                  <a:txBody>
                    <a:bodyPr/>
                    <a:lstStyle/>
                    <a:p>
                      <a:pPr marL="50800">
                        <a:lnSpc>
                          <a:spcPts val="955"/>
                        </a:lnSpc>
                        <a:spcBef>
                          <a:spcPts val="35"/>
                        </a:spcBef>
                      </a:pPr>
                      <a:r>
                        <a:rPr lang="ja-JP" sz="800" b="1" baseline="0" dirty="0">
                          <a:solidFill>
                            <a:srgbClr val="231F20"/>
                          </a:solidFill>
                          <a:latin typeface="Meiryo UI" panose="020B0604030504040204" pitchFamily="50" charset="-128"/>
                          <a:ea typeface="Meiryo UI" panose="020B0604030504040204" pitchFamily="50" charset="-128"/>
                          <a:cs typeface="Arial"/>
                        </a:rPr>
                        <a:t>米国ハイ・イールド債</a:t>
                      </a:r>
                    </a:p>
                  </a:txBody>
                  <a:tcPr marL="0" marR="0" marT="4445" marB="0">
                    <a:lnT w="3175">
                      <a:solidFill>
                        <a:srgbClr val="231F20"/>
                      </a:solidFill>
                      <a:prstDash val="solid"/>
                    </a:lnT>
                    <a:lnB w="3175">
                      <a:solidFill>
                        <a:srgbClr val="231F20"/>
                      </a:solidFill>
                      <a:prstDash val="solid"/>
                    </a:lnB>
                  </a:tcPr>
                </a:tc>
                <a:tc>
                  <a:txBody>
                    <a:bodyPr/>
                    <a:lstStyle/>
                    <a:p>
                      <a:pPr marL="10795" algn="ctr">
                        <a:lnSpc>
                          <a:spcPts val="990"/>
                        </a:lnSpc>
                      </a:pPr>
                      <a:r>
                        <a:rPr lang="ja-JP" sz="950" baseline="0">
                          <a:solidFill>
                            <a:srgbClr val="00764D"/>
                          </a:solidFill>
                          <a:latin typeface="Arial Narrow" panose="020B0606020202030204" pitchFamily="34" charset="0"/>
                          <a:ea typeface="MS Mincho"/>
                          <a:cs typeface="Arial"/>
                        </a:rPr>
                        <a:t>0.87</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0.64</a:t>
                      </a:r>
                    </a:p>
                  </a:txBody>
                  <a:tcPr marL="0" marR="0" marT="0" marB="0">
                    <a:lnT w="3175">
                      <a:solidFill>
                        <a:srgbClr val="231F20"/>
                      </a:solidFill>
                      <a:prstDash val="solid"/>
                    </a:lnT>
                    <a:lnB w="3175">
                      <a:solidFill>
                        <a:srgbClr val="231F2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0.82</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0.98</a:t>
                      </a:r>
                    </a:p>
                  </a:txBody>
                  <a:tcPr marL="0" marR="0" marT="0" marB="0">
                    <a:lnT w="3175">
                      <a:solidFill>
                        <a:srgbClr val="231F20"/>
                      </a:solidFill>
                      <a:prstDash val="solid"/>
                    </a:lnT>
                    <a:lnB w="3175">
                      <a:solidFill>
                        <a:srgbClr val="231F2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0.79</a:t>
                      </a:r>
                    </a:p>
                  </a:txBody>
                  <a:tcPr marL="0" marR="0" marT="0" marB="0">
                    <a:lnT w="3175">
                      <a:solidFill>
                        <a:srgbClr val="231F20"/>
                      </a:solidFill>
                      <a:prstDash val="solid"/>
                    </a:lnT>
                    <a:lnB w="3175">
                      <a:solidFill>
                        <a:srgbClr val="231F20"/>
                      </a:solidFill>
                      <a:prstDash val="solid"/>
                    </a:lnB>
                  </a:tcPr>
                </a:tc>
                <a:tc>
                  <a:txBody>
                    <a:bodyPr/>
                    <a:lstStyle/>
                    <a:p>
                      <a:pPr marL="42545" algn="ctr">
                        <a:lnSpc>
                          <a:spcPts val="990"/>
                        </a:lnSpc>
                      </a:pPr>
                      <a:r>
                        <a:rPr lang="ja-JP" sz="950" baseline="0">
                          <a:solidFill>
                            <a:srgbClr val="808285"/>
                          </a:solidFill>
                          <a:latin typeface="Arial Narrow" panose="020B0606020202030204" pitchFamily="34" charset="0"/>
                          <a:ea typeface="MS Mincho"/>
                          <a:cs typeface="Arial"/>
                        </a:rPr>
                        <a:t>0.75</a:t>
                      </a:r>
                    </a:p>
                  </a:txBody>
                  <a:tcPr marL="0" marR="0" marT="0" marB="0">
                    <a:lnT w="3175">
                      <a:solidFill>
                        <a:srgbClr val="231F20"/>
                      </a:solidFill>
                      <a:prstDash val="solid"/>
                    </a:lnT>
                    <a:lnB w="3175">
                      <a:solidFill>
                        <a:srgbClr val="231F20"/>
                      </a:solidFill>
                      <a:prstDash val="solid"/>
                    </a:lnB>
                  </a:tcPr>
                </a:tc>
                <a:tc>
                  <a:txBody>
                    <a:bodyPr/>
                    <a:lstStyle/>
                    <a:p>
                      <a:pPr marR="165100" algn="r">
                        <a:lnSpc>
                          <a:spcPts val="990"/>
                        </a:lnSpc>
                      </a:pPr>
                      <a:r>
                        <a:rPr lang="ja-JP" sz="950" baseline="0">
                          <a:solidFill>
                            <a:srgbClr val="808285"/>
                          </a:solidFill>
                          <a:latin typeface="Arial Narrow" panose="020B0606020202030204" pitchFamily="34" charset="0"/>
                          <a:ea typeface="MS Mincho"/>
                          <a:cs typeface="Arial"/>
                        </a:rPr>
                        <a:t>1.00</a:t>
                      </a:r>
                    </a:p>
                  </a:txBody>
                  <a:tcPr marL="0" marR="0" marT="0" marB="0">
                    <a:lnT w="3175">
                      <a:solidFill>
                        <a:srgbClr val="231F20"/>
                      </a:solidFill>
                      <a:prstDash val="solid"/>
                    </a:lnT>
                    <a:lnB w="3175">
                      <a:solidFill>
                        <a:srgbClr val="231F20"/>
                      </a:solidFill>
                      <a:prstDash val="solid"/>
                    </a:lnB>
                  </a:tcPr>
                </a:tc>
                <a:tc>
                  <a:txBody>
                    <a:bodyPr/>
                    <a:lstStyle/>
                    <a:p>
                      <a:pPr algn="l" rtl="0">
                        <a:lnSpc>
                          <a:spcPct val="100000"/>
                        </a:lnSpc>
                      </a:pPr>
                      <a:endParaRPr sz="700" spc="0" baseline="0">
                        <a:latin typeface="Arial Narrow" panose="020B0606020202030204" pitchFamily="34" charset="0"/>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7"/>
                  </a:ext>
                </a:extLst>
              </a:tr>
              <a:tr h="138391">
                <a:tc>
                  <a:txBody>
                    <a:bodyPr/>
                    <a:lstStyle/>
                    <a:p>
                      <a:pPr marL="50800">
                        <a:lnSpc>
                          <a:spcPts val="955"/>
                        </a:lnSpc>
                        <a:spcBef>
                          <a:spcPts val="35"/>
                        </a:spcBef>
                      </a:pPr>
                      <a:r>
                        <a:rPr lang="ja-JP" sz="800" b="1" baseline="0" dirty="0">
                          <a:solidFill>
                            <a:srgbClr val="231F20"/>
                          </a:solidFill>
                          <a:latin typeface="Meiryo UI" panose="020B0604030504040204" pitchFamily="50" charset="-128"/>
                          <a:ea typeface="Meiryo UI" panose="020B0604030504040204" pitchFamily="50" charset="-128"/>
                          <a:cs typeface="Arial"/>
                        </a:rPr>
                        <a:t>エマージング債</a:t>
                      </a:r>
                    </a:p>
                  </a:txBody>
                  <a:tcPr marL="0" marR="0" marT="4445" marB="0">
                    <a:lnT w="3175">
                      <a:solidFill>
                        <a:srgbClr val="231F20"/>
                      </a:solidFill>
                      <a:prstDash val="solid"/>
                    </a:lnT>
                    <a:lnB w="3175">
                      <a:solidFill>
                        <a:srgbClr val="231F20"/>
                      </a:solidFill>
                      <a:prstDash val="solid"/>
                    </a:lnB>
                  </a:tcPr>
                </a:tc>
                <a:tc>
                  <a:txBody>
                    <a:bodyPr/>
                    <a:lstStyle/>
                    <a:p>
                      <a:pPr marL="10795" algn="ctr">
                        <a:lnSpc>
                          <a:spcPts val="990"/>
                        </a:lnSpc>
                      </a:pPr>
                      <a:r>
                        <a:rPr lang="ja-JP" sz="950" baseline="0">
                          <a:solidFill>
                            <a:srgbClr val="00764D"/>
                          </a:solidFill>
                          <a:latin typeface="Arial Narrow" panose="020B0606020202030204" pitchFamily="34" charset="0"/>
                          <a:ea typeface="MS Mincho"/>
                          <a:cs typeface="Arial"/>
                        </a:rPr>
                        <a:t>0.81</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0.71</a:t>
                      </a:r>
                    </a:p>
                  </a:txBody>
                  <a:tcPr marL="0" marR="0" marT="0" marB="0">
                    <a:lnT w="3175">
                      <a:solidFill>
                        <a:srgbClr val="231F20"/>
                      </a:solidFill>
                      <a:prstDash val="solid"/>
                    </a:lnT>
                    <a:lnB w="3175">
                      <a:solidFill>
                        <a:srgbClr val="231F2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0.79</a:t>
                      </a:r>
                    </a:p>
                  </a:txBody>
                  <a:tcPr marL="0" marR="0" marT="0" marB="0">
                    <a:lnT w="3175">
                      <a:solidFill>
                        <a:srgbClr val="231F20"/>
                      </a:solidFill>
                      <a:prstDash val="solid"/>
                    </a:lnT>
                    <a:lnB w="3175">
                      <a:solidFill>
                        <a:srgbClr val="231F2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0.89</a:t>
                      </a:r>
                    </a:p>
                  </a:txBody>
                  <a:tcPr marL="0" marR="0" marT="0" marB="0">
                    <a:lnT w="3175">
                      <a:solidFill>
                        <a:srgbClr val="231F20"/>
                      </a:solidFill>
                      <a:prstDash val="solid"/>
                    </a:lnT>
                    <a:lnB w="3175">
                      <a:solidFill>
                        <a:srgbClr val="231F2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0.87</a:t>
                      </a:r>
                    </a:p>
                  </a:txBody>
                  <a:tcPr marL="0" marR="0" marT="0" marB="0">
                    <a:lnT w="3175">
                      <a:solidFill>
                        <a:srgbClr val="231F20"/>
                      </a:solidFill>
                      <a:prstDash val="solid"/>
                    </a:lnT>
                    <a:lnB w="3175">
                      <a:solidFill>
                        <a:srgbClr val="231F20"/>
                      </a:solidFill>
                      <a:prstDash val="solid"/>
                    </a:lnB>
                  </a:tcPr>
                </a:tc>
                <a:tc>
                  <a:txBody>
                    <a:bodyPr/>
                    <a:lstStyle/>
                    <a:p>
                      <a:pPr marL="42545" algn="ctr">
                        <a:lnSpc>
                          <a:spcPts val="990"/>
                        </a:lnSpc>
                      </a:pPr>
                      <a:r>
                        <a:rPr lang="ja-JP" sz="950" baseline="0">
                          <a:solidFill>
                            <a:srgbClr val="808285"/>
                          </a:solidFill>
                          <a:latin typeface="Arial Narrow" panose="020B0606020202030204" pitchFamily="34" charset="0"/>
                          <a:ea typeface="MS Mincho"/>
                          <a:cs typeface="Arial"/>
                        </a:rPr>
                        <a:t>0.85</a:t>
                      </a:r>
                    </a:p>
                  </a:txBody>
                  <a:tcPr marL="0" marR="0" marT="0" marB="0">
                    <a:lnT w="3175">
                      <a:solidFill>
                        <a:srgbClr val="231F20"/>
                      </a:solidFill>
                      <a:prstDash val="solid"/>
                    </a:lnT>
                    <a:lnB w="3175">
                      <a:solidFill>
                        <a:srgbClr val="231F20"/>
                      </a:solidFill>
                      <a:prstDash val="solid"/>
                    </a:lnB>
                  </a:tcPr>
                </a:tc>
                <a:tc>
                  <a:txBody>
                    <a:bodyPr/>
                    <a:lstStyle/>
                    <a:p>
                      <a:pPr marR="165100" algn="r">
                        <a:lnSpc>
                          <a:spcPts val="990"/>
                        </a:lnSpc>
                      </a:pPr>
                      <a:r>
                        <a:rPr lang="ja-JP" sz="950" baseline="0">
                          <a:solidFill>
                            <a:srgbClr val="808285"/>
                          </a:solidFill>
                          <a:latin typeface="Arial Narrow" panose="020B0606020202030204" pitchFamily="34" charset="0"/>
                          <a:ea typeface="MS Mincho"/>
                          <a:cs typeface="Arial"/>
                        </a:rPr>
                        <a:t>0.86</a:t>
                      </a:r>
                    </a:p>
                  </a:txBody>
                  <a:tcPr marL="0" marR="0" marT="0" marB="0">
                    <a:lnT w="3175">
                      <a:solidFill>
                        <a:srgbClr val="231F20"/>
                      </a:solidFill>
                      <a:prstDash val="solid"/>
                    </a:lnT>
                    <a:lnB w="3175">
                      <a:solidFill>
                        <a:srgbClr val="231F20"/>
                      </a:solidFill>
                      <a:prstDash val="solid"/>
                    </a:lnB>
                  </a:tcPr>
                </a:tc>
                <a:tc>
                  <a:txBody>
                    <a:bodyPr/>
                    <a:lstStyle/>
                    <a:p>
                      <a:pPr marR="157480" algn="r">
                        <a:lnSpc>
                          <a:spcPts val="990"/>
                        </a:lnSpc>
                      </a:pPr>
                      <a:r>
                        <a:rPr lang="ja-JP" sz="950" baseline="0">
                          <a:solidFill>
                            <a:srgbClr val="808285"/>
                          </a:solidFill>
                          <a:latin typeface="Arial Narrow" panose="020B0606020202030204" pitchFamily="34" charset="0"/>
                          <a:ea typeface="MS Mincho"/>
                          <a:cs typeface="Arial"/>
                        </a:rPr>
                        <a:t>1.00</a:t>
                      </a: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8"/>
                  </a:ext>
                </a:extLst>
              </a:tr>
              <a:tr h="136042">
                <a:tc>
                  <a:txBody>
                    <a:bodyPr/>
                    <a:lstStyle/>
                    <a:p>
                      <a:pPr marL="50800">
                        <a:lnSpc>
                          <a:spcPts val="955"/>
                        </a:lnSpc>
                        <a:spcBef>
                          <a:spcPts val="35"/>
                        </a:spcBef>
                      </a:pPr>
                      <a:r>
                        <a:rPr lang="ja-JP" sz="800" b="1" baseline="0" dirty="0">
                          <a:solidFill>
                            <a:srgbClr val="231F20"/>
                          </a:solidFill>
                          <a:latin typeface="Meiryo UI" panose="020B0604030504040204" pitchFamily="50" charset="-128"/>
                          <a:ea typeface="Meiryo UI" panose="020B0604030504040204" pitchFamily="50" charset="-128"/>
                          <a:cs typeface="Arial"/>
                        </a:rPr>
                        <a:t>グローバル株式</a:t>
                      </a:r>
                    </a:p>
                  </a:txBody>
                  <a:tcPr marL="0" marR="0" marT="4445" marB="0">
                    <a:lnT w="3175">
                      <a:solidFill>
                        <a:srgbClr val="231F20"/>
                      </a:solidFill>
                      <a:prstDash val="solid"/>
                    </a:lnT>
                    <a:lnB w="6350">
                      <a:solidFill>
                        <a:srgbClr val="BCBEC0"/>
                      </a:solidFill>
                      <a:prstDash val="solid"/>
                    </a:lnB>
                  </a:tcPr>
                </a:tc>
                <a:tc>
                  <a:txBody>
                    <a:bodyPr/>
                    <a:lstStyle/>
                    <a:p>
                      <a:pPr marL="10795" algn="ctr">
                        <a:lnSpc>
                          <a:spcPts val="990"/>
                        </a:lnSpc>
                      </a:pPr>
                      <a:r>
                        <a:rPr lang="ja-JP" sz="950" baseline="0">
                          <a:solidFill>
                            <a:srgbClr val="00764D"/>
                          </a:solidFill>
                          <a:latin typeface="Arial Narrow" panose="020B0606020202030204" pitchFamily="34" charset="0"/>
                          <a:ea typeface="MS Mincho"/>
                          <a:cs typeface="Arial"/>
                        </a:rPr>
                        <a:t>0.73</a:t>
                      </a:r>
                    </a:p>
                  </a:txBody>
                  <a:tcPr marL="0" marR="0" marT="0" marB="0">
                    <a:lnT w="3175">
                      <a:solidFill>
                        <a:srgbClr val="231F20"/>
                      </a:solidFill>
                      <a:prstDash val="solid"/>
                    </a:lnT>
                    <a:lnB w="6350">
                      <a:solidFill>
                        <a:srgbClr val="BCBEC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0.61</a:t>
                      </a:r>
                    </a:p>
                  </a:txBody>
                  <a:tcPr marL="0" marR="0" marT="0" marB="0">
                    <a:lnT w="3175">
                      <a:solidFill>
                        <a:srgbClr val="231F20"/>
                      </a:solidFill>
                      <a:prstDash val="solid"/>
                    </a:lnT>
                    <a:lnB w="6350">
                      <a:solidFill>
                        <a:srgbClr val="BCBEC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0.77</a:t>
                      </a:r>
                    </a:p>
                  </a:txBody>
                  <a:tcPr marL="0" marR="0" marT="0" marB="0">
                    <a:lnT w="3175">
                      <a:solidFill>
                        <a:srgbClr val="231F20"/>
                      </a:solidFill>
                      <a:prstDash val="solid"/>
                    </a:lnT>
                    <a:lnB w="6350">
                      <a:solidFill>
                        <a:srgbClr val="BCBEC0"/>
                      </a:solidFill>
                      <a:prstDash val="solid"/>
                    </a:lnB>
                  </a:tcPr>
                </a:tc>
                <a:tc>
                  <a:txBody>
                    <a:bodyPr/>
                    <a:lstStyle/>
                    <a:p>
                      <a:pPr marR="154305" algn="r">
                        <a:lnSpc>
                          <a:spcPts val="990"/>
                        </a:lnSpc>
                      </a:pPr>
                      <a:r>
                        <a:rPr lang="ja-JP" sz="950" baseline="0">
                          <a:solidFill>
                            <a:srgbClr val="808285"/>
                          </a:solidFill>
                          <a:latin typeface="Arial Narrow" panose="020B0606020202030204" pitchFamily="34" charset="0"/>
                          <a:ea typeface="MS Mincho"/>
                          <a:cs typeface="Arial"/>
                        </a:rPr>
                        <a:t>0.82</a:t>
                      </a:r>
                    </a:p>
                  </a:txBody>
                  <a:tcPr marL="0" marR="0" marT="0" marB="0">
                    <a:lnT w="3175">
                      <a:solidFill>
                        <a:srgbClr val="231F20"/>
                      </a:solidFill>
                      <a:prstDash val="solid"/>
                    </a:lnT>
                    <a:lnB w="6350">
                      <a:solidFill>
                        <a:srgbClr val="BCBEC0"/>
                      </a:solidFill>
                      <a:prstDash val="solid"/>
                    </a:lnB>
                  </a:tcPr>
                </a:tc>
                <a:tc>
                  <a:txBody>
                    <a:bodyPr/>
                    <a:lstStyle/>
                    <a:p>
                      <a:pPr marR="160655" algn="r">
                        <a:lnSpc>
                          <a:spcPts val="990"/>
                        </a:lnSpc>
                      </a:pPr>
                      <a:r>
                        <a:rPr lang="ja-JP" sz="950" baseline="0">
                          <a:solidFill>
                            <a:srgbClr val="808285"/>
                          </a:solidFill>
                          <a:latin typeface="Arial Narrow" panose="020B0606020202030204" pitchFamily="34" charset="0"/>
                          <a:ea typeface="MS Mincho"/>
                          <a:cs typeface="Arial"/>
                        </a:rPr>
                        <a:t>0.64</a:t>
                      </a:r>
                    </a:p>
                  </a:txBody>
                  <a:tcPr marL="0" marR="0" marT="0" marB="0">
                    <a:lnT w="3175">
                      <a:solidFill>
                        <a:srgbClr val="231F20"/>
                      </a:solidFill>
                      <a:prstDash val="solid"/>
                    </a:lnT>
                    <a:lnB w="6350">
                      <a:solidFill>
                        <a:srgbClr val="BCBEC0"/>
                      </a:solidFill>
                      <a:prstDash val="solid"/>
                    </a:lnB>
                  </a:tcPr>
                </a:tc>
                <a:tc>
                  <a:txBody>
                    <a:bodyPr/>
                    <a:lstStyle/>
                    <a:p>
                      <a:pPr marL="42545" algn="ctr">
                        <a:lnSpc>
                          <a:spcPts val="990"/>
                        </a:lnSpc>
                      </a:pPr>
                      <a:r>
                        <a:rPr lang="ja-JP" sz="950" baseline="0">
                          <a:solidFill>
                            <a:srgbClr val="808285"/>
                          </a:solidFill>
                          <a:latin typeface="Arial Narrow" panose="020B0606020202030204" pitchFamily="34" charset="0"/>
                          <a:ea typeface="MS Mincho"/>
                          <a:cs typeface="Arial"/>
                        </a:rPr>
                        <a:t>0.53</a:t>
                      </a:r>
                    </a:p>
                  </a:txBody>
                  <a:tcPr marL="0" marR="0" marT="0" marB="0">
                    <a:lnT w="3175">
                      <a:solidFill>
                        <a:srgbClr val="231F20"/>
                      </a:solidFill>
                      <a:prstDash val="solid"/>
                    </a:lnT>
                    <a:lnB w="6350">
                      <a:solidFill>
                        <a:srgbClr val="BCBEC0"/>
                      </a:solidFill>
                      <a:prstDash val="solid"/>
                    </a:lnB>
                  </a:tcPr>
                </a:tc>
                <a:tc>
                  <a:txBody>
                    <a:bodyPr/>
                    <a:lstStyle/>
                    <a:p>
                      <a:pPr marR="165100" algn="r">
                        <a:lnSpc>
                          <a:spcPts val="990"/>
                        </a:lnSpc>
                      </a:pPr>
                      <a:r>
                        <a:rPr lang="ja-JP" sz="950" baseline="0">
                          <a:solidFill>
                            <a:srgbClr val="808285"/>
                          </a:solidFill>
                          <a:latin typeface="Arial Narrow" panose="020B0606020202030204" pitchFamily="34" charset="0"/>
                          <a:ea typeface="MS Mincho"/>
                          <a:cs typeface="Arial"/>
                        </a:rPr>
                        <a:t>0.81</a:t>
                      </a:r>
                    </a:p>
                  </a:txBody>
                  <a:tcPr marL="0" marR="0" marT="0" marB="0">
                    <a:lnT w="3175">
                      <a:solidFill>
                        <a:srgbClr val="231F20"/>
                      </a:solidFill>
                      <a:prstDash val="solid"/>
                    </a:lnT>
                    <a:lnB w="6350">
                      <a:solidFill>
                        <a:srgbClr val="BCBEC0"/>
                      </a:solidFill>
                      <a:prstDash val="solid"/>
                    </a:lnB>
                  </a:tcPr>
                </a:tc>
                <a:tc>
                  <a:txBody>
                    <a:bodyPr/>
                    <a:lstStyle/>
                    <a:p>
                      <a:pPr marR="157480" algn="r">
                        <a:lnSpc>
                          <a:spcPts val="990"/>
                        </a:lnSpc>
                      </a:pPr>
                      <a:r>
                        <a:rPr lang="ja-JP" sz="950" baseline="0" dirty="0">
                          <a:solidFill>
                            <a:srgbClr val="808285"/>
                          </a:solidFill>
                          <a:latin typeface="Arial Narrow" panose="020B0606020202030204" pitchFamily="34" charset="0"/>
                          <a:ea typeface="MS Mincho"/>
                          <a:cs typeface="Arial"/>
                        </a:rPr>
                        <a:t>0.62</a:t>
                      </a:r>
                    </a:p>
                  </a:txBody>
                  <a:tcPr marL="0" marR="0" marT="0" marB="0">
                    <a:lnT w="3175">
                      <a:solidFill>
                        <a:srgbClr val="231F20"/>
                      </a:solidFill>
                      <a:prstDash val="solid"/>
                    </a:lnT>
                    <a:lnB w="6350">
                      <a:solidFill>
                        <a:srgbClr val="BCBEC0"/>
                      </a:solidFill>
                      <a:prstDash val="solid"/>
                    </a:lnB>
                  </a:tcPr>
                </a:tc>
                <a:extLst>
                  <a:ext uri="{0D108BD9-81ED-4DB2-BD59-A6C34878D82A}">
                    <a16:rowId xmlns:a16="http://schemas.microsoft.com/office/drawing/2014/main" val="10009"/>
                  </a:ext>
                </a:extLst>
              </a:tr>
            </a:tbl>
          </a:graphicData>
        </a:graphic>
      </p:graphicFrame>
      <p:sp>
        <p:nvSpPr>
          <p:cNvPr id="33" name="object 33"/>
          <p:cNvSpPr txBox="1"/>
          <p:nvPr/>
        </p:nvSpPr>
        <p:spPr>
          <a:xfrm>
            <a:off x="1615017" y="8686800"/>
            <a:ext cx="5567045" cy="623248"/>
          </a:xfrm>
          <a:prstGeom prst="rect">
            <a:avLst/>
          </a:prstGeom>
        </p:spPr>
        <p:txBody>
          <a:bodyPr vert="horz" wrap="square" lIns="0" tIns="12700" rIns="0" bIns="0" rtlCol="0">
            <a:spAutoFit/>
          </a:bodyPr>
          <a:lstStyle/>
          <a:p>
            <a:pPr marL="12700">
              <a:lnSpc>
                <a:spcPct val="100000"/>
              </a:lnSpc>
              <a:spcBef>
                <a:spcPts val="100"/>
              </a:spcBef>
            </a:pPr>
            <a:r>
              <a:rPr lang="ja-JP" sz="800" b="1" dirty="0">
                <a:solidFill>
                  <a:srgbClr val="231F20"/>
                </a:solidFill>
                <a:latin typeface="Meiryo UI" panose="020B0604030504040204" pitchFamily="50" charset="-128"/>
                <a:ea typeface="Meiryo UI" panose="020B0604030504040204" pitchFamily="50" charset="-128"/>
                <a:cs typeface="Arial"/>
              </a:rPr>
              <a:t>2020年11月30日現在。</a:t>
            </a:r>
            <a:r>
              <a:rPr lang="ja-JP" sz="800" dirty="0">
                <a:solidFill>
                  <a:srgbClr val="231F20"/>
                </a:solidFill>
                <a:latin typeface="Meiryo UI" panose="020B0604030504040204" pitchFamily="50" charset="-128"/>
                <a:ea typeface="Meiryo UI" panose="020B0604030504040204" pitchFamily="50" charset="-128"/>
                <a:cs typeface="Arial"/>
              </a:rPr>
              <a:t>出所：モーニングスター、コーヘン＆スティアーズ。</a:t>
            </a:r>
          </a:p>
          <a:p>
            <a:pPr marL="12700" marR="5080">
              <a:lnSpc>
                <a:spcPts val="900"/>
              </a:lnSpc>
              <a:spcBef>
                <a:spcPts val="200"/>
              </a:spcBef>
            </a:pPr>
            <a:r>
              <a:rPr lang="ja-JP" sz="800" b="1" dirty="0">
                <a:solidFill>
                  <a:srgbClr val="231F20"/>
                </a:solidFill>
                <a:latin typeface="Meiryo UI" panose="020B0604030504040204" pitchFamily="50" charset="-128"/>
                <a:ea typeface="Meiryo UI" panose="020B0604030504040204" pitchFamily="50" charset="-128"/>
                <a:cs typeface="Arial"/>
              </a:rPr>
              <a:t>過去の実績は将来の投資収益や運用成果を保証するものではありません。</a:t>
            </a:r>
            <a:r>
              <a:rPr lang="ja-JP" sz="800" dirty="0">
                <a:solidFill>
                  <a:srgbClr val="231F20"/>
                </a:solidFill>
                <a:latin typeface="Meiryo UI" panose="020B0604030504040204" pitchFamily="50" charset="-128"/>
                <a:ea typeface="Meiryo UI" panose="020B0604030504040204" pitchFamily="50" charset="-128"/>
                <a:cs typeface="Arial"/>
              </a:rPr>
              <a:t>当資料中に提示された情報は、コーヘン＆スティアーズが運用等を行うファンド等の実績を反映しておらず、投資家が同様の成果を得ることを保証するものではありません。投資家は当資料に記載された指数に直接投資することはできません。指数の実績は手数料や諸経費等を控除したものではありません。ボラティリティやその他の特性が特定の投資とは異なるため、指数の比較には制約があります。指数定義および追加の開示事項については最終ページをご覧ください。</a:t>
            </a:r>
          </a:p>
        </p:txBody>
      </p:sp>
      <p:sp>
        <p:nvSpPr>
          <p:cNvPr id="34" name="object 34"/>
          <p:cNvSpPr txBox="1"/>
          <p:nvPr/>
        </p:nvSpPr>
        <p:spPr>
          <a:xfrm>
            <a:off x="1615017" y="4787148"/>
            <a:ext cx="5692140" cy="2191754"/>
          </a:xfrm>
          <a:prstGeom prst="rect">
            <a:avLst/>
          </a:prstGeom>
        </p:spPr>
        <p:txBody>
          <a:bodyPr vert="horz" wrap="square" lIns="0" tIns="78105" rIns="0" bIns="0" rtlCol="0">
            <a:spAutoFit/>
          </a:bodyPr>
          <a:lstStyle/>
          <a:p>
            <a:pPr marL="12700">
              <a:lnSpc>
                <a:spcPct val="100000"/>
              </a:lnSpc>
              <a:spcBef>
                <a:spcPts val="615"/>
              </a:spcBef>
            </a:pPr>
            <a:r>
              <a:rPr lang="ja-JP" sz="1200" b="1" dirty="0">
                <a:solidFill>
                  <a:srgbClr val="00764D"/>
                </a:solidFill>
                <a:latin typeface="Meiryo UI" panose="020B0604030504040204" pitchFamily="50" charset="-128"/>
                <a:ea typeface="Meiryo UI" panose="020B0604030504040204" pitchFamily="50" charset="-128"/>
                <a:cs typeface="Arial"/>
              </a:rPr>
              <a:t>債券ポートフォリオの補完</a:t>
            </a:r>
          </a:p>
          <a:p>
            <a:pPr marL="12700" marR="75565">
              <a:lnSpc>
                <a:spcPts val="1200"/>
              </a:lnSpc>
              <a:spcBef>
                <a:spcPts val="35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の歴史的に高いインカム、魅力的なリターン、低いボラティリティおよび他の資産クラスとの低い相関に基づき、ハイブリッド証券を独立した資産クラスとして資産配分に加えることにより、債券ポートフォリオの潜在的なリスク調整後リターンを向上させることができます。</a:t>
            </a:r>
            <a:endParaRPr lang="en-US" altLang="ja-JP" sz="950" dirty="0">
              <a:solidFill>
                <a:srgbClr val="231F20"/>
              </a:solidFill>
              <a:latin typeface="Meiryo UI" panose="020B0604030504040204" pitchFamily="50" charset="-128"/>
              <a:ea typeface="Meiryo UI" panose="020B0604030504040204" pitchFamily="50" charset="-128"/>
              <a:cs typeface="Arial"/>
            </a:endParaRPr>
          </a:p>
          <a:p>
            <a:pPr marL="12700" marR="75565">
              <a:lnSpc>
                <a:spcPts val="1200"/>
              </a:lnSpc>
              <a:spcBef>
                <a:spcPts val="1200"/>
              </a:spcBef>
            </a:pPr>
            <a:r>
              <a:rPr lang="ja-JP" sz="950" b="1" dirty="0">
                <a:solidFill>
                  <a:srgbClr val="231F20"/>
                </a:solidFill>
                <a:latin typeface="Meiryo UI" panose="020B0604030504040204" pitchFamily="50" charset="-128"/>
                <a:ea typeface="Meiryo UI" panose="020B0604030504040204" pitchFamily="50" charset="-128"/>
                <a:cs typeface="Arial"/>
              </a:rPr>
              <a:t>他の資産クラスとの低い相関</a:t>
            </a:r>
            <a:endParaRPr lang="en-US" altLang="ja-JP" sz="950" b="1" dirty="0">
              <a:solidFill>
                <a:srgbClr val="231F20"/>
              </a:solidFill>
              <a:latin typeface="Meiryo UI" panose="020B0604030504040204" pitchFamily="50" charset="-128"/>
              <a:ea typeface="Meiryo UI" panose="020B0604030504040204" pitchFamily="50" charset="-128"/>
              <a:cs typeface="Arial"/>
            </a:endParaRPr>
          </a:p>
          <a:p>
            <a:pPr marL="12700" marR="75565">
              <a:lnSpc>
                <a:spcPts val="1200"/>
              </a:lnSpc>
              <a:spcBef>
                <a:spcPts val="35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ハイブリッド証券は、株式やその他の債券クラスとの相関が低く、分散効果をもたらしてきました。</a:t>
            </a:r>
            <a:r>
              <a:rPr lang="ja-JP" altLang="en-US" sz="950" dirty="0">
                <a:solidFill>
                  <a:srgbClr val="231F20"/>
                </a:solidFill>
                <a:latin typeface="Meiryo UI" panose="020B0604030504040204" pitchFamily="50" charset="-128"/>
                <a:ea typeface="Meiryo UI" panose="020B0604030504040204" pitchFamily="50" charset="-128"/>
                <a:cs typeface="Arial"/>
              </a:rPr>
              <a:t>これは</a:t>
            </a:r>
            <a:r>
              <a:rPr lang="ja-JP" sz="950" dirty="0">
                <a:solidFill>
                  <a:srgbClr val="231F20"/>
                </a:solidFill>
                <a:latin typeface="Meiryo UI" panose="020B0604030504040204" pitchFamily="50" charset="-128"/>
                <a:ea typeface="Meiryo UI" panose="020B0604030504040204" pitchFamily="50" charset="-128"/>
                <a:cs typeface="Arial"/>
              </a:rPr>
              <a:t>ハイブリッド証券の最大の発行体である銀行と保険会社が、通常、ハイ・イールド債などその他の債券戦略では十分に組み入れられていないことが、</a:t>
            </a:r>
            <a:r>
              <a:rPr lang="ja-JP" altLang="en-US" sz="950" dirty="0">
                <a:solidFill>
                  <a:srgbClr val="231F20"/>
                </a:solidFill>
                <a:latin typeface="Meiryo UI" panose="020B0604030504040204" pitchFamily="50" charset="-128"/>
                <a:ea typeface="Meiryo UI" panose="020B0604030504040204" pitchFamily="50" charset="-128"/>
                <a:cs typeface="Arial"/>
              </a:rPr>
              <a:t>一つの要因となっています。</a:t>
            </a:r>
            <a:r>
              <a:rPr lang="ja-JP" sz="950" dirty="0">
                <a:solidFill>
                  <a:srgbClr val="231F20"/>
                </a:solidFill>
                <a:latin typeface="Meiryo UI" panose="020B0604030504040204" pitchFamily="50" charset="-128"/>
                <a:ea typeface="Meiryo UI" panose="020B0604030504040204" pitchFamily="50" charset="-128"/>
                <a:cs typeface="Arial"/>
              </a:rPr>
              <a:t>図4は、</a:t>
            </a:r>
            <a:r>
              <a:rPr lang="ja-JP" altLang="en-US" sz="950" dirty="0">
                <a:solidFill>
                  <a:srgbClr val="231F20"/>
                </a:solidFill>
                <a:latin typeface="Meiryo UI" panose="020B0604030504040204" pitchFamily="50" charset="-128"/>
                <a:ea typeface="Meiryo UI" panose="020B0604030504040204" pitchFamily="50" charset="-128"/>
                <a:cs typeface="Arial"/>
              </a:rPr>
              <a:t>各資産クラス</a:t>
            </a:r>
            <a:r>
              <a:rPr lang="ja-JP" sz="950" dirty="0">
                <a:solidFill>
                  <a:srgbClr val="231F20"/>
                </a:solidFill>
                <a:latin typeface="Meiryo UI" panose="020B0604030504040204" pitchFamily="50" charset="-128"/>
                <a:ea typeface="Meiryo UI" panose="020B0604030504040204" pitchFamily="50" charset="-128"/>
                <a:cs typeface="Arial"/>
              </a:rPr>
              <a:t>につき、相互の10年間の相関を示しています。他の資産クラスとの低い相関は、ハイブリッド証券がポートフォリオの分散に役立つこと</a:t>
            </a:r>
            <a:r>
              <a:rPr lang="ja-JP" altLang="en-US" sz="950" dirty="0">
                <a:solidFill>
                  <a:srgbClr val="231F20"/>
                </a:solidFill>
                <a:latin typeface="Meiryo UI" panose="020B0604030504040204" pitchFamily="50" charset="-128"/>
                <a:ea typeface="Meiryo UI" panose="020B0604030504040204" pitchFamily="50" charset="-128"/>
                <a:cs typeface="Arial"/>
              </a:rPr>
              <a:t>を示唆しています。</a:t>
            </a:r>
            <a:endParaRPr lang="ja-JP" sz="950" dirty="0">
              <a:solidFill>
                <a:srgbClr val="231F20"/>
              </a:solidFill>
              <a:latin typeface="Meiryo UI" panose="020B0604030504040204" pitchFamily="50" charset="-128"/>
              <a:ea typeface="Meiryo UI" panose="020B0604030504040204" pitchFamily="50" charset="-128"/>
              <a:cs typeface="Arial"/>
            </a:endParaRPr>
          </a:p>
          <a:p>
            <a:pPr>
              <a:lnSpc>
                <a:spcPct val="100000"/>
              </a:lnSpc>
              <a:spcBef>
                <a:spcPts val="20"/>
              </a:spcBef>
            </a:pPr>
            <a:endParaRPr sz="900" dirty="0">
              <a:latin typeface="Meiryo UI" panose="020B0604030504040204" pitchFamily="50" charset="-128"/>
              <a:ea typeface="Meiryo UI" panose="020B0604030504040204" pitchFamily="50" charset="-128"/>
              <a:cs typeface="Arial"/>
            </a:endParaRPr>
          </a:p>
          <a:p>
            <a:pPr marL="12700">
              <a:lnSpc>
                <a:spcPct val="100000"/>
              </a:lnSpc>
              <a:spcBef>
                <a:spcPts val="5"/>
              </a:spcBef>
            </a:pPr>
            <a:r>
              <a:rPr lang="ja-JP" sz="950" b="1" dirty="0">
                <a:solidFill>
                  <a:srgbClr val="231F20"/>
                </a:solidFill>
                <a:latin typeface="Meiryo UI" panose="020B0604030504040204" pitchFamily="50" charset="-128"/>
                <a:ea typeface="Meiryo UI" panose="020B0604030504040204" pitchFamily="50" charset="-128"/>
                <a:cs typeface="Arial"/>
              </a:rPr>
              <a:t>図4：月次リターンの相関</a:t>
            </a:r>
          </a:p>
          <a:p>
            <a:pPr marL="12700">
              <a:lnSpc>
                <a:spcPct val="100000"/>
              </a:lnSpc>
              <a:spcBef>
                <a:spcPts val="60"/>
              </a:spcBef>
            </a:pPr>
            <a:r>
              <a:rPr lang="ja-JP" sz="950" dirty="0">
                <a:solidFill>
                  <a:srgbClr val="231F20"/>
                </a:solidFill>
                <a:latin typeface="Arial Narrow" panose="020B0606020202030204" pitchFamily="34" charset="0"/>
                <a:ea typeface="Meiryo UI" panose="020B0604030504040204" pitchFamily="50" charset="-128"/>
                <a:cs typeface="Arial"/>
              </a:rPr>
              <a:t>2010年11月～2020年11月</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444500" y="9554475"/>
            <a:ext cx="2374900" cy="159018"/>
          </a:xfrm>
          <a:prstGeom prst="rect">
            <a:avLst/>
          </a:prstGeom>
        </p:spPr>
        <p:txBody>
          <a:bodyPr vert="horz" wrap="square" lIns="0" tIns="12700" rIns="0" bIns="0" rtlCol="0">
            <a:spAutoFit/>
          </a:bodyPr>
          <a:lstStyle/>
          <a:p>
            <a:pPr marL="12700">
              <a:lnSpc>
                <a:spcPct val="100000"/>
              </a:lnSpc>
              <a:spcBef>
                <a:spcPts val="100"/>
              </a:spcBef>
              <a:tabLst>
                <a:tab pos="266065" algn="l"/>
              </a:tabLst>
            </a:pPr>
            <a:r>
              <a:rPr lang="ja-JP" sz="950" b="1" dirty="0">
                <a:solidFill>
                  <a:srgbClr val="7A7A71"/>
                </a:solidFill>
                <a:latin typeface="Arial Narrow" panose="020B0606020202030204" pitchFamily="34" charset="0"/>
                <a:ea typeface="Meiryo UI" panose="020B0604030504040204" pitchFamily="50" charset="-128"/>
                <a:cs typeface="Arial"/>
              </a:rPr>
              <a:t>6</a:t>
            </a:r>
            <a:r>
              <a:rPr lang="ja-JP" sz="950" b="1" dirty="0">
                <a:solidFill>
                  <a:srgbClr val="7A7A71"/>
                </a:solidFill>
                <a:latin typeface="Meiryo UI" panose="020B0604030504040204" pitchFamily="50" charset="-128"/>
                <a:ea typeface="Meiryo UI" panose="020B0604030504040204" pitchFamily="50" charset="-128"/>
                <a:cs typeface="Arial"/>
              </a:rPr>
              <a:t>	</a:t>
            </a:r>
            <a:endParaRPr lang="ja-JP" sz="950" b="1" dirty="0">
              <a:latin typeface="Meiryo UI" panose="020B0604030504040204" pitchFamily="50" charset="-128"/>
              <a:ea typeface="Meiryo UI" panose="020B0604030504040204" pitchFamily="50" charset="-128"/>
              <a:cs typeface="Arial"/>
            </a:endParaRPr>
          </a:p>
        </p:txBody>
      </p:sp>
      <p:sp>
        <p:nvSpPr>
          <p:cNvPr id="4" name="object 4"/>
          <p:cNvSpPr txBox="1"/>
          <p:nvPr/>
        </p:nvSpPr>
        <p:spPr>
          <a:xfrm>
            <a:off x="1612901" y="1027455"/>
            <a:ext cx="5473699" cy="1482714"/>
          </a:xfrm>
          <a:prstGeom prst="rect">
            <a:avLst/>
          </a:prstGeom>
        </p:spPr>
        <p:txBody>
          <a:bodyPr vert="horz" wrap="square" lIns="0" tIns="71120" rIns="0" bIns="0" rtlCol="0">
            <a:spAutoFit/>
          </a:bodyPr>
          <a:lstStyle/>
          <a:p>
            <a:pPr marL="17145">
              <a:lnSpc>
                <a:spcPct val="100000"/>
              </a:lnSpc>
              <a:spcBef>
                <a:spcPts val="560"/>
              </a:spcBef>
            </a:pPr>
            <a:r>
              <a:rPr lang="ja-JP" sz="950" b="1" dirty="0">
                <a:solidFill>
                  <a:srgbClr val="231F20"/>
                </a:solidFill>
                <a:latin typeface="Meiryo UI" panose="020B0604030504040204" pitchFamily="50" charset="-128"/>
                <a:ea typeface="Meiryo UI" panose="020B0604030504040204" pitchFamily="50" charset="-128"/>
                <a:cs typeface="Arial"/>
              </a:rPr>
              <a:t>リスク調整後リターン向上の可能性</a:t>
            </a:r>
          </a:p>
          <a:p>
            <a:pPr marL="17145" marR="5080">
              <a:lnSpc>
                <a:spcPts val="1200"/>
              </a:lnSpc>
              <a:spcBef>
                <a:spcPts val="40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ハイブリッド証券の</a:t>
            </a:r>
            <a:r>
              <a:rPr lang="ja-JP" altLang="en-US" sz="950" dirty="0">
                <a:solidFill>
                  <a:srgbClr val="231F20"/>
                </a:solidFill>
                <a:latin typeface="Meiryo UI" panose="020B0604030504040204" pitchFamily="50" charset="-128"/>
                <a:ea typeface="Meiryo UI" panose="020B0604030504040204" pitchFamily="50" charset="-128"/>
                <a:cs typeface="Arial"/>
              </a:rPr>
              <a:t>固有</a:t>
            </a:r>
            <a:r>
              <a:rPr lang="ja-JP" sz="950" dirty="0">
                <a:solidFill>
                  <a:srgbClr val="231F20"/>
                </a:solidFill>
                <a:latin typeface="Meiryo UI" panose="020B0604030504040204" pitchFamily="50" charset="-128"/>
                <a:ea typeface="Meiryo UI" panose="020B0604030504040204" pitchFamily="50" charset="-128"/>
                <a:cs typeface="Arial"/>
              </a:rPr>
              <a:t>な特性は、リスク調整後リターンを向上させる可能性を示しています。図5はコア以外の債券クラスに焦点を当て、ハイブリッド証券を組み入れることで、魅力的なインカム</a:t>
            </a:r>
            <a:r>
              <a:rPr lang="ja-JP" altLang="en-US" sz="950" dirty="0">
                <a:solidFill>
                  <a:srgbClr val="231F20"/>
                </a:solidFill>
                <a:latin typeface="Meiryo UI" panose="020B0604030504040204" pitchFamily="50" charset="-128"/>
                <a:ea typeface="Meiryo UI" panose="020B0604030504040204" pitchFamily="50" charset="-128"/>
                <a:cs typeface="Arial"/>
              </a:rPr>
              <a:t>水準</a:t>
            </a:r>
            <a:r>
              <a:rPr lang="ja-JP" sz="950" dirty="0">
                <a:solidFill>
                  <a:srgbClr val="231F20"/>
                </a:solidFill>
                <a:latin typeface="Meiryo UI" panose="020B0604030504040204" pitchFamily="50" charset="-128"/>
                <a:ea typeface="Meiryo UI" panose="020B0604030504040204" pitchFamily="50" charset="-128"/>
                <a:cs typeface="Arial"/>
              </a:rPr>
              <a:t>を維持しつつ、債券ポートフォリオのリスク・リターン特性を向上させる可能性を示しています。左の</a:t>
            </a:r>
            <a:r>
              <a:rPr lang="ja-JP" altLang="en-US" sz="950" dirty="0">
                <a:solidFill>
                  <a:srgbClr val="231F20"/>
                </a:solidFill>
                <a:latin typeface="Meiryo UI" panose="020B0604030504040204" pitchFamily="50" charset="-128"/>
                <a:ea typeface="Meiryo UI" panose="020B0604030504040204" pitchFamily="50" charset="-128"/>
                <a:cs typeface="Arial"/>
              </a:rPr>
              <a:t>円グラフ</a:t>
            </a:r>
            <a:r>
              <a:rPr lang="ja-JP" sz="950" dirty="0">
                <a:solidFill>
                  <a:srgbClr val="231F20"/>
                </a:solidFill>
                <a:latin typeface="Meiryo UI" panose="020B0604030504040204" pitchFamily="50" charset="-128"/>
                <a:ea typeface="Meiryo UI" panose="020B0604030504040204" pitchFamily="50" charset="-128"/>
                <a:cs typeface="Arial"/>
              </a:rPr>
              <a:t>は、ハイ・イールド債、エマージング債およびバンク・ローンに均等に配分したものです。ハイブリッド証券を加えて均等に配分した右のポートフォリオは、リスクが低下しながら、リターンが向上し、利回り</a:t>
            </a:r>
            <a:r>
              <a:rPr lang="ja-JP" altLang="en-US" sz="950" dirty="0">
                <a:solidFill>
                  <a:srgbClr val="231F20"/>
                </a:solidFill>
                <a:latin typeface="Meiryo UI" panose="020B0604030504040204" pitchFamily="50" charset="-128"/>
                <a:ea typeface="Meiryo UI" panose="020B0604030504040204" pitchFamily="50" charset="-128"/>
                <a:cs typeface="Arial"/>
              </a:rPr>
              <a:t>も</a:t>
            </a:r>
            <a:r>
              <a:rPr lang="ja-JP" sz="950" dirty="0">
                <a:solidFill>
                  <a:srgbClr val="231F20"/>
                </a:solidFill>
                <a:latin typeface="Meiryo UI" panose="020B0604030504040204" pitchFamily="50" charset="-128"/>
                <a:ea typeface="Meiryo UI" panose="020B0604030504040204" pitchFamily="50" charset="-128"/>
                <a:cs typeface="Arial"/>
              </a:rPr>
              <a:t>上昇しています。この図に示されるように</a:t>
            </a:r>
            <a:r>
              <a:rPr lang="ja-JP" altLang="en-US" sz="950" dirty="0">
                <a:solidFill>
                  <a:srgbClr val="231F20"/>
                </a:solidFill>
                <a:latin typeface="Meiryo UI" panose="020B0604030504040204" pitchFamily="50" charset="-128"/>
                <a:ea typeface="Meiryo UI" panose="020B0604030504040204" pitchFamily="50" charset="-128"/>
                <a:cs typeface="Arial"/>
              </a:rPr>
              <a:t>、</a:t>
            </a:r>
            <a:r>
              <a:rPr lang="ja-JP" sz="950" dirty="0">
                <a:solidFill>
                  <a:srgbClr val="231F20"/>
                </a:solidFill>
                <a:latin typeface="Meiryo UI" panose="020B0604030504040204" pitchFamily="50" charset="-128"/>
                <a:ea typeface="Meiryo UI" panose="020B0604030504040204" pitchFamily="50" charset="-128"/>
                <a:cs typeface="Arial"/>
              </a:rPr>
              <a:t>インカム・グループに加えるか、コアとなる資産配分にサテライトとして加えるかを問わず、ハイブリッド証券は魅力的な代替資産であると考えます。</a:t>
            </a:r>
          </a:p>
          <a:p>
            <a:pPr>
              <a:lnSpc>
                <a:spcPct val="100000"/>
              </a:lnSpc>
              <a:spcBef>
                <a:spcPts val="25"/>
              </a:spcBef>
            </a:pPr>
            <a:endParaRPr sz="950" dirty="0">
              <a:latin typeface="Meiryo UI" panose="020B0604030504040204" pitchFamily="50" charset="-128"/>
              <a:ea typeface="Meiryo UI" panose="020B0604030504040204" pitchFamily="50" charset="-128"/>
              <a:cs typeface="Arial"/>
            </a:endParaRPr>
          </a:p>
          <a:p>
            <a:pPr marL="12700">
              <a:lnSpc>
                <a:spcPct val="100000"/>
              </a:lnSpc>
            </a:pPr>
            <a:r>
              <a:rPr lang="ja-JP" sz="950" b="1" dirty="0">
                <a:solidFill>
                  <a:srgbClr val="231F20"/>
                </a:solidFill>
                <a:latin typeface="Meiryo UI" panose="020B0604030504040204" pitchFamily="50" charset="-128"/>
                <a:ea typeface="Meiryo UI" panose="020B0604030504040204" pitchFamily="50" charset="-128"/>
                <a:cs typeface="Arial"/>
              </a:rPr>
              <a:t>図5：ハイブリッド証券の組み入れがポートフォリオの成果を向上させる可能性</a:t>
            </a:r>
          </a:p>
        </p:txBody>
      </p:sp>
      <p:sp>
        <p:nvSpPr>
          <p:cNvPr id="5" name="object 5"/>
          <p:cNvSpPr txBox="1"/>
          <p:nvPr/>
        </p:nvSpPr>
        <p:spPr>
          <a:xfrm>
            <a:off x="1772687" y="2899212"/>
            <a:ext cx="1461135" cy="325730"/>
          </a:xfrm>
          <a:prstGeom prst="rect">
            <a:avLst/>
          </a:prstGeom>
        </p:spPr>
        <p:txBody>
          <a:bodyPr vert="horz" wrap="square" lIns="0" tIns="7620" rIns="0" bIns="0" rtlCol="0">
            <a:spAutoFit/>
          </a:bodyPr>
          <a:lstStyle/>
          <a:p>
            <a:pPr marL="12700" marR="5080">
              <a:lnSpc>
                <a:spcPct val="103200"/>
              </a:lnSpc>
              <a:spcBef>
                <a:spcPts val="60"/>
              </a:spcBef>
            </a:pPr>
            <a:r>
              <a:rPr lang="ja-JP" sz="1050">
                <a:solidFill>
                  <a:srgbClr val="00764D"/>
                </a:solidFill>
                <a:latin typeface="Meiryo UI" panose="020B0604030504040204" pitchFamily="50" charset="-128"/>
                <a:ea typeface="Meiryo UI" panose="020B0604030504040204" pitchFamily="50" charset="-128"/>
                <a:cs typeface="Arial"/>
              </a:rPr>
              <a:t>5年間にわたる債券ポートフォリオの資産配分例</a:t>
            </a:r>
          </a:p>
        </p:txBody>
      </p:sp>
      <p:sp>
        <p:nvSpPr>
          <p:cNvPr id="6" name="object 6"/>
          <p:cNvSpPr/>
          <p:nvPr/>
        </p:nvSpPr>
        <p:spPr>
          <a:xfrm>
            <a:off x="3695700" y="4199101"/>
            <a:ext cx="1168400" cy="0"/>
          </a:xfrm>
          <a:custGeom>
            <a:avLst/>
            <a:gdLst/>
            <a:ahLst/>
            <a:cxnLst/>
            <a:rect l="l" t="t" r="r" b="b"/>
            <a:pathLst>
              <a:path w="1168400">
                <a:moveTo>
                  <a:pt x="0" y="0"/>
                </a:moveTo>
                <a:lnTo>
                  <a:pt x="1168400" y="0"/>
                </a:lnTo>
              </a:path>
            </a:pathLst>
          </a:custGeom>
          <a:ln w="6350">
            <a:solidFill>
              <a:srgbClr val="9A928D"/>
            </a:solidFill>
          </a:ln>
        </p:spPr>
        <p:txBody>
          <a:bodyPr wrap="square" lIns="0" tIns="0" rIns="0" bIns="0" rtlCol="0"/>
          <a:lstStyle/>
          <a:p>
            <a:endParaRPr/>
          </a:p>
        </p:txBody>
      </p:sp>
      <p:sp>
        <p:nvSpPr>
          <p:cNvPr id="7" name="object 7"/>
          <p:cNvSpPr/>
          <p:nvPr/>
        </p:nvSpPr>
        <p:spPr>
          <a:xfrm>
            <a:off x="4864100" y="4199101"/>
            <a:ext cx="1231900" cy="0"/>
          </a:xfrm>
          <a:custGeom>
            <a:avLst/>
            <a:gdLst/>
            <a:ahLst/>
            <a:cxnLst/>
            <a:rect l="l" t="t" r="r" b="b"/>
            <a:pathLst>
              <a:path w="1231900">
                <a:moveTo>
                  <a:pt x="0" y="0"/>
                </a:moveTo>
                <a:lnTo>
                  <a:pt x="1231900" y="0"/>
                </a:lnTo>
              </a:path>
            </a:pathLst>
          </a:custGeom>
          <a:ln w="6350">
            <a:solidFill>
              <a:srgbClr val="9A928D"/>
            </a:solidFill>
          </a:ln>
        </p:spPr>
        <p:txBody>
          <a:bodyPr wrap="square" lIns="0" tIns="0" rIns="0" bIns="0" rtlCol="0"/>
          <a:lstStyle/>
          <a:p>
            <a:endParaRPr/>
          </a:p>
        </p:txBody>
      </p:sp>
      <p:sp>
        <p:nvSpPr>
          <p:cNvPr id="8" name="object 8"/>
          <p:cNvSpPr/>
          <p:nvPr/>
        </p:nvSpPr>
        <p:spPr>
          <a:xfrm>
            <a:off x="6096000" y="4199101"/>
            <a:ext cx="939800" cy="0"/>
          </a:xfrm>
          <a:custGeom>
            <a:avLst/>
            <a:gdLst/>
            <a:ahLst/>
            <a:cxnLst/>
            <a:rect l="l" t="t" r="r" b="b"/>
            <a:pathLst>
              <a:path w="939800">
                <a:moveTo>
                  <a:pt x="0" y="0"/>
                </a:moveTo>
                <a:lnTo>
                  <a:pt x="939800" y="0"/>
                </a:lnTo>
              </a:path>
            </a:pathLst>
          </a:custGeom>
          <a:ln w="6350">
            <a:solidFill>
              <a:srgbClr val="9A928D"/>
            </a:solidFill>
          </a:ln>
        </p:spPr>
        <p:txBody>
          <a:bodyPr wrap="square" lIns="0" tIns="0" rIns="0" bIns="0" rtlCol="0"/>
          <a:lstStyle/>
          <a:p>
            <a:endParaRPr/>
          </a:p>
        </p:txBody>
      </p:sp>
      <p:sp>
        <p:nvSpPr>
          <p:cNvPr id="9" name="object 9"/>
          <p:cNvSpPr/>
          <p:nvPr/>
        </p:nvSpPr>
        <p:spPr>
          <a:xfrm>
            <a:off x="3695700" y="3820718"/>
            <a:ext cx="1168400" cy="0"/>
          </a:xfrm>
          <a:custGeom>
            <a:avLst/>
            <a:gdLst/>
            <a:ahLst/>
            <a:cxnLst/>
            <a:rect l="l" t="t" r="r" b="b"/>
            <a:pathLst>
              <a:path w="1168400">
                <a:moveTo>
                  <a:pt x="0" y="0"/>
                </a:moveTo>
                <a:lnTo>
                  <a:pt x="1168400" y="0"/>
                </a:lnTo>
              </a:path>
            </a:pathLst>
          </a:custGeom>
          <a:ln w="6350">
            <a:solidFill>
              <a:srgbClr val="9A928D"/>
            </a:solidFill>
          </a:ln>
        </p:spPr>
        <p:txBody>
          <a:bodyPr wrap="square" lIns="0" tIns="0" rIns="0" bIns="0" rtlCol="0"/>
          <a:lstStyle/>
          <a:p>
            <a:endParaRPr/>
          </a:p>
        </p:txBody>
      </p:sp>
      <p:sp>
        <p:nvSpPr>
          <p:cNvPr id="10" name="object 10"/>
          <p:cNvSpPr/>
          <p:nvPr/>
        </p:nvSpPr>
        <p:spPr>
          <a:xfrm>
            <a:off x="4864100" y="3820718"/>
            <a:ext cx="1231900" cy="0"/>
          </a:xfrm>
          <a:custGeom>
            <a:avLst/>
            <a:gdLst/>
            <a:ahLst/>
            <a:cxnLst/>
            <a:rect l="l" t="t" r="r" b="b"/>
            <a:pathLst>
              <a:path w="1231900">
                <a:moveTo>
                  <a:pt x="0" y="0"/>
                </a:moveTo>
                <a:lnTo>
                  <a:pt x="1231900" y="0"/>
                </a:lnTo>
              </a:path>
            </a:pathLst>
          </a:custGeom>
          <a:ln w="6350">
            <a:solidFill>
              <a:srgbClr val="9A928D"/>
            </a:solidFill>
          </a:ln>
        </p:spPr>
        <p:txBody>
          <a:bodyPr wrap="square" lIns="0" tIns="0" rIns="0" bIns="0" rtlCol="0"/>
          <a:lstStyle/>
          <a:p>
            <a:endParaRPr/>
          </a:p>
        </p:txBody>
      </p:sp>
      <p:sp>
        <p:nvSpPr>
          <p:cNvPr id="11" name="object 11"/>
          <p:cNvSpPr/>
          <p:nvPr/>
        </p:nvSpPr>
        <p:spPr>
          <a:xfrm>
            <a:off x="6096000" y="3820718"/>
            <a:ext cx="939800" cy="0"/>
          </a:xfrm>
          <a:custGeom>
            <a:avLst/>
            <a:gdLst/>
            <a:ahLst/>
            <a:cxnLst/>
            <a:rect l="l" t="t" r="r" b="b"/>
            <a:pathLst>
              <a:path w="939800">
                <a:moveTo>
                  <a:pt x="0" y="0"/>
                </a:moveTo>
                <a:lnTo>
                  <a:pt x="939800" y="0"/>
                </a:lnTo>
              </a:path>
            </a:pathLst>
          </a:custGeom>
          <a:ln w="6350">
            <a:solidFill>
              <a:srgbClr val="9A928D"/>
            </a:solidFill>
          </a:ln>
        </p:spPr>
        <p:txBody>
          <a:bodyPr wrap="square" lIns="0" tIns="0" rIns="0" bIns="0" rtlCol="0"/>
          <a:lstStyle/>
          <a:p>
            <a:endParaRPr/>
          </a:p>
        </p:txBody>
      </p:sp>
      <p:sp>
        <p:nvSpPr>
          <p:cNvPr id="12" name="object 12"/>
          <p:cNvSpPr/>
          <p:nvPr/>
        </p:nvSpPr>
        <p:spPr>
          <a:xfrm>
            <a:off x="3695700" y="4009910"/>
            <a:ext cx="1168400" cy="0"/>
          </a:xfrm>
          <a:custGeom>
            <a:avLst/>
            <a:gdLst/>
            <a:ahLst/>
            <a:cxnLst/>
            <a:rect l="l" t="t" r="r" b="b"/>
            <a:pathLst>
              <a:path w="1168400">
                <a:moveTo>
                  <a:pt x="0" y="0"/>
                </a:moveTo>
                <a:lnTo>
                  <a:pt x="1168400" y="0"/>
                </a:lnTo>
              </a:path>
            </a:pathLst>
          </a:custGeom>
          <a:ln w="6350">
            <a:solidFill>
              <a:srgbClr val="9A928D"/>
            </a:solidFill>
          </a:ln>
        </p:spPr>
        <p:txBody>
          <a:bodyPr wrap="square" lIns="0" tIns="0" rIns="0" bIns="0" rtlCol="0"/>
          <a:lstStyle/>
          <a:p>
            <a:endParaRPr/>
          </a:p>
        </p:txBody>
      </p:sp>
      <p:sp>
        <p:nvSpPr>
          <p:cNvPr id="13" name="object 13"/>
          <p:cNvSpPr/>
          <p:nvPr/>
        </p:nvSpPr>
        <p:spPr>
          <a:xfrm>
            <a:off x="4864100" y="4009910"/>
            <a:ext cx="1231900" cy="0"/>
          </a:xfrm>
          <a:custGeom>
            <a:avLst/>
            <a:gdLst/>
            <a:ahLst/>
            <a:cxnLst/>
            <a:rect l="l" t="t" r="r" b="b"/>
            <a:pathLst>
              <a:path w="1231900">
                <a:moveTo>
                  <a:pt x="0" y="0"/>
                </a:moveTo>
                <a:lnTo>
                  <a:pt x="1231900" y="0"/>
                </a:lnTo>
              </a:path>
            </a:pathLst>
          </a:custGeom>
          <a:ln w="6350">
            <a:solidFill>
              <a:srgbClr val="9A928D"/>
            </a:solidFill>
          </a:ln>
        </p:spPr>
        <p:txBody>
          <a:bodyPr wrap="square" lIns="0" tIns="0" rIns="0" bIns="0" rtlCol="0"/>
          <a:lstStyle/>
          <a:p>
            <a:endParaRPr/>
          </a:p>
        </p:txBody>
      </p:sp>
      <p:sp>
        <p:nvSpPr>
          <p:cNvPr id="14" name="object 14"/>
          <p:cNvSpPr/>
          <p:nvPr/>
        </p:nvSpPr>
        <p:spPr>
          <a:xfrm>
            <a:off x="6096000" y="4009910"/>
            <a:ext cx="939800" cy="0"/>
          </a:xfrm>
          <a:custGeom>
            <a:avLst/>
            <a:gdLst/>
            <a:ahLst/>
            <a:cxnLst/>
            <a:rect l="l" t="t" r="r" b="b"/>
            <a:pathLst>
              <a:path w="939800">
                <a:moveTo>
                  <a:pt x="0" y="0"/>
                </a:moveTo>
                <a:lnTo>
                  <a:pt x="939800" y="0"/>
                </a:lnTo>
              </a:path>
            </a:pathLst>
          </a:custGeom>
          <a:ln w="6350">
            <a:solidFill>
              <a:srgbClr val="9A928D"/>
            </a:solidFill>
          </a:ln>
        </p:spPr>
        <p:txBody>
          <a:bodyPr wrap="square" lIns="0" tIns="0" rIns="0" bIns="0" rtlCol="0"/>
          <a:lstStyle/>
          <a:p>
            <a:endParaRPr/>
          </a:p>
        </p:txBody>
      </p:sp>
      <p:sp>
        <p:nvSpPr>
          <p:cNvPr id="15" name="object 15"/>
          <p:cNvSpPr txBox="1"/>
          <p:nvPr/>
        </p:nvSpPr>
        <p:spPr>
          <a:xfrm>
            <a:off x="3683000" y="3635914"/>
            <a:ext cx="508000" cy="159018"/>
          </a:xfrm>
          <a:prstGeom prst="rect">
            <a:avLst/>
          </a:prstGeom>
        </p:spPr>
        <p:txBody>
          <a:bodyPr vert="horz" wrap="square" lIns="0" tIns="12700" rIns="0" bIns="0" rtlCol="0">
            <a:spAutoFit/>
          </a:bodyPr>
          <a:lstStyle/>
          <a:p>
            <a:pPr marL="12700">
              <a:lnSpc>
                <a:spcPct val="100000"/>
              </a:lnSpc>
              <a:spcBef>
                <a:spcPts val="100"/>
              </a:spcBef>
            </a:pPr>
            <a:r>
              <a:rPr lang="ja-JP" sz="950" b="1" dirty="0">
                <a:solidFill>
                  <a:srgbClr val="231F20"/>
                </a:solidFill>
                <a:latin typeface="Meiryo UI" panose="020B0604030504040204" pitchFamily="50" charset="-128"/>
                <a:ea typeface="Meiryo UI" panose="020B0604030504040204" pitchFamily="50" charset="-128"/>
                <a:cs typeface="Arial"/>
              </a:rPr>
              <a:t>利回り</a:t>
            </a:r>
          </a:p>
        </p:txBody>
      </p:sp>
      <p:sp>
        <p:nvSpPr>
          <p:cNvPr id="16" name="object 16"/>
          <p:cNvSpPr txBox="1"/>
          <p:nvPr/>
        </p:nvSpPr>
        <p:spPr>
          <a:xfrm>
            <a:off x="5354967" y="3635914"/>
            <a:ext cx="250190"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231F20"/>
                </a:solidFill>
                <a:latin typeface="Arial Narrow" panose="020B0606020202030204" pitchFamily="34" charset="0"/>
                <a:ea typeface="MS Mincho"/>
                <a:cs typeface="Arial"/>
              </a:rPr>
              <a:t>4.0%</a:t>
            </a:r>
          </a:p>
        </p:txBody>
      </p:sp>
      <p:sp>
        <p:nvSpPr>
          <p:cNvPr id="17" name="object 17"/>
          <p:cNvSpPr txBox="1"/>
          <p:nvPr/>
        </p:nvSpPr>
        <p:spPr>
          <a:xfrm>
            <a:off x="6440817" y="3635914"/>
            <a:ext cx="250190"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231F20"/>
                </a:solidFill>
                <a:latin typeface="Arial Narrow" panose="020B0606020202030204" pitchFamily="34" charset="0"/>
                <a:ea typeface="MS Mincho"/>
                <a:cs typeface="Arial"/>
              </a:rPr>
              <a:t>4.1%</a:t>
            </a:r>
          </a:p>
        </p:txBody>
      </p:sp>
      <p:sp>
        <p:nvSpPr>
          <p:cNvPr id="18" name="object 18"/>
          <p:cNvSpPr txBox="1"/>
          <p:nvPr/>
        </p:nvSpPr>
        <p:spPr>
          <a:xfrm>
            <a:off x="3683000" y="3825818"/>
            <a:ext cx="584200" cy="159018"/>
          </a:xfrm>
          <a:prstGeom prst="rect">
            <a:avLst/>
          </a:prstGeom>
        </p:spPr>
        <p:txBody>
          <a:bodyPr vert="horz" wrap="square" lIns="0" tIns="12700" rIns="0" bIns="0" rtlCol="0">
            <a:spAutoFit/>
          </a:bodyPr>
          <a:lstStyle/>
          <a:p>
            <a:pPr marL="12700">
              <a:lnSpc>
                <a:spcPct val="100000"/>
              </a:lnSpc>
              <a:spcBef>
                <a:spcPts val="100"/>
              </a:spcBef>
            </a:pPr>
            <a:r>
              <a:rPr lang="ja-JP" sz="950" b="1" dirty="0">
                <a:solidFill>
                  <a:srgbClr val="231F20"/>
                </a:solidFill>
                <a:latin typeface="Meiryo UI" panose="020B0604030504040204" pitchFamily="50" charset="-128"/>
                <a:ea typeface="Meiryo UI" panose="020B0604030504040204" pitchFamily="50" charset="-128"/>
                <a:cs typeface="Arial"/>
              </a:rPr>
              <a:t>リターン</a:t>
            </a:r>
          </a:p>
        </p:txBody>
      </p:sp>
      <p:sp>
        <p:nvSpPr>
          <p:cNvPr id="19" name="object 19"/>
          <p:cNvSpPr txBox="1"/>
          <p:nvPr/>
        </p:nvSpPr>
        <p:spPr>
          <a:xfrm>
            <a:off x="5354967" y="3825818"/>
            <a:ext cx="250190"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231F20"/>
                </a:solidFill>
                <a:latin typeface="Arial Narrow" panose="020B0606020202030204" pitchFamily="34" charset="0"/>
                <a:ea typeface="MS Mincho"/>
                <a:cs typeface="Arial"/>
              </a:rPr>
              <a:t>6.1%</a:t>
            </a:r>
          </a:p>
        </p:txBody>
      </p:sp>
      <p:sp>
        <p:nvSpPr>
          <p:cNvPr id="20" name="object 20"/>
          <p:cNvSpPr txBox="1"/>
          <p:nvPr/>
        </p:nvSpPr>
        <p:spPr>
          <a:xfrm>
            <a:off x="6440817" y="3825818"/>
            <a:ext cx="250190"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231F20"/>
                </a:solidFill>
                <a:latin typeface="Arial Narrow" panose="020B0606020202030204" pitchFamily="34" charset="0"/>
                <a:ea typeface="MS Mincho"/>
                <a:cs typeface="Arial"/>
              </a:rPr>
              <a:t>6.3%</a:t>
            </a:r>
          </a:p>
        </p:txBody>
      </p:sp>
      <p:sp>
        <p:nvSpPr>
          <p:cNvPr id="21" name="object 21"/>
          <p:cNvSpPr txBox="1"/>
          <p:nvPr/>
        </p:nvSpPr>
        <p:spPr>
          <a:xfrm>
            <a:off x="1587501" y="4014997"/>
            <a:ext cx="5690236" cy="1115690"/>
          </a:xfrm>
          <a:prstGeom prst="rect">
            <a:avLst/>
          </a:prstGeom>
        </p:spPr>
        <p:txBody>
          <a:bodyPr vert="horz" wrap="square" lIns="0" tIns="12700" rIns="0" bIns="0" rtlCol="0">
            <a:spAutoFit/>
          </a:bodyPr>
          <a:lstStyle/>
          <a:p>
            <a:pPr marL="2108200">
              <a:lnSpc>
                <a:spcPct val="100000"/>
              </a:lnSpc>
              <a:spcBef>
                <a:spcPts val="100"/>
              </a:spcBef>
              <a:tabLst>
                <a:tab pos="3779520" algn="l"/>
                <a:tab pos="4865370" algn="l"/>
              </a:tabLst>
            </a:pPr>
            <a:r>
              <a:rPr lang="ja-JP" sz="950" b="1" dirty="0">
                <a:solidFill>
                  <a:srgbClr val="231F20"/>
                </a:solidFill>
                <a:latin typeface="Meiryo UI" panose="020B0604030504040204" pitchFamily="50" charset="-128"/>
                <a:ea typeface="Meiryo UI" panose="020B0604030504040204" pitchFamily="50" charset="-128"/>
                <a:cs typeface="Arial"/>
              </a:rPr>
              <a:t>リスク</a:t>
            </a:r>
            <a:r>
              <a:rPr lang="ja-JP" sz="825" b="1" baseline="30303" dirty="0">
                <a:solidFill>
                  <a:srgbClr val="231F20"/>
                </a:solidFill>
                <a:latin typeface="Meiryo UI" panose="020B0604030504040204" pitchFamily="50" charset="-128"/>
                <a:ea typeface="Meiryo UI" panose="020B0604030504040204" pitchFamily="50" charset="-128"/>
                <a:cs typeface="Arial"/>
              </a:rPr>
              <a:t>(a)	</a:t>
            </a:r>
            <a:r>
              <a:rPr lang="ja-JP" sz="950" dirty="0">
                <a:solidFill>
                  <a:srgbClr val="231F20"/>
                </a:solidFill>
                <a:latin typeface="Arial Narrow" panose="020B0606020202030204" pitchFamily="34" charset="0"/>
                <a:ea typeface="Meiryo UI" panose="020B0604030504040204" pitchFamily="50" charset="-128"/>
                <a:cs typeface="Arial"/>
              </a:rPr>
              <a:t>8.3%	7.8%</a:t>
            </a:r>
          </a:p>
          <a:p>
            <a:pPr marL="38100">
              <a:lnSpc>
                <a:spcPct val="100000"/>
              </a:lnSpc>
              <a:spcBef>
                <a:spcPts val="935"/>
              </a:spcBef>
            </a:pPr>
            <a:r>
              <a:rPr lang="ja-JP" sz="800" b="1" dirty="0">
                <a:solidFill>
                  <a:srgbClr val="231F20"/>
                </a:solidFill>
                <a:latin typeface="Meiryo UI" panose="020B0604030504040204" pitchFamily="50" charset="-128"/>
                <a:ea typeface="Meiryo UI" panose="020B0604030504040204" pitchFamily="50" charset="-128"/>
                <a:cs typeface="Arial"/>
              </a:rPr>
              <a:t>2020年11月30日現在。</a:t>
            </a:r>
            <a:r>
              <a:rPr lang="ja-JP" sz="800" dirty="0">
                <a:solidFill>
                  <a:srgbClr val="231F20"/>
                </a:solidFill>
                <a:latin typeface="Meiryo UI" panose="020B0604030504040204" pitchFamily="50" charset="-128"/>
                <a:ea typeface="Meiryo UI" panose="020B0604030504040204" pitchFamily="50" charset="-128"/>
                <a:cs typeface="Arial"/>
              </a:rPr>
              <a:t>出所：BofA、バークレイズ、クレディスイス、コーヘン＆スティアーズ。</a:t>
            </a:r>
          </a:p>
          <a:p>
            <a:pPr marL="38100" marR="30480">
              <a:lnSpc>
                <a:spcPts val="900"/>
              </a:lnSpc>
              <a:spcBef>
                <a:spcPts val="200"/>
              </a:spcBef>
            </a:pPr>
            <a:r>
              <a:rPr lang="ja-JP" sz="800" b="1" dirty="0">
                <a:solidFill>
                  <a:srgbClr val="231F20"/>
                </a:solidFill>
                <a:latin typeface="Meiryo UI" panose="020B0604030504040204" pitchFamily="50" charset="-128"/>
                <a:ea typeface="Meiryo UI" panose="020B0604030504040204" pitchFamily="50" charset="-128"/>
                <a:cs typeface="Arial"/>
              </a:rPr>
              <a:t>過去の実績は将来の投資収益や運用成果を保証するものではありません。</a:t>
            </a:r>
            <a:r>
              <a:rPr lang="ja-JP" sz="800" dirty="0">
                <a:solidFill>
                  <a:srgbClr val="231F20"/>
                </a:solidFill>
                <a:latin typeface="Meiryo UI" panose="020B0604030504040204" pitchFamily="50" charset="-128"/>
                <a:ea typeface="Meiryo UI" panose="020B0604030504040204" pitchFamily="50" charset="-128"/>
                <a:cs typeface="Arial"/>
              </a:rPr>
              <a:t>当資料に提示された過去の動向が将来繰り返されることを保証するものではなく、その動向の開始時期を正確に予測することはできません。当資料中に提示された情報は、コーヘン＆スティアーズが運用等を行うファンド等の実績を反映しておらず、投資家が同様の成果を得ることを保証するものではありません。投資家は当資料に記載された指数に直接投資することはできません。指数の実績は手数料や諸経費等を控除したものではありません。ボラティリティやその他の特性が特定の投資とは異なるため、指数の比較には制約があります。利回りは最終利回りを示しています。(a) リスクは標準偏差で計測しており、平均からのかい離またはばらつきの程度を示しています。指数定義および追加の開示事項については最終ページをご覧ください</a:t>
            </a:r>
          </a:p>
        </p:txBody>
      </p:sp>
      <p:sp>
        <p:nvSpPr>
          <p:cNvPr id="22" name="object 22"/>
          <p:cNvSpPr txBox="1"/>
          <p:nvPr/>
        </p:nvSpPr>
        <p:spPr>
          <a:xfrm>
            <a:off x="5521050" y="3162791"/>
            <a:ext cx="165100" cy="115570"/>
          </a:xfrm>
          <a:prstGeom prst="rect">
            <a:avLst/>
          </a:prstGeom>
        </p:spPr>
        <p:txBody>
          <a:bodyPr vert="horz" wrap="square" lIns="0" tIns="17145" rIns="0" bIns="0" rtlCol="0">
            <a:spAutoFit/>
          </a:bodyPr>
          <a:lstStyle/>
          <a:p>
            <a:pPr marL="12700">
              <a:lnSpc>
                <a:spcPct val="100000"/>
              </a:lnSpc>
              <a:spcBef>
                <a:spcPts val="135"/>
              </a:spcBef>
            </a:pPr>
            <a:r>
              <a:rPr lang="ja-JP" sz="550">
                <a:solidFill>
                  <a:srgbClr val="231F20"/>
                </a:solidFill>
                <a:latin typeface="Arial"/>
                <a:ea typeface="MS Mincho"/>
                <a:cs typeface="Arial"/>
              </a:rPr>
              <a:t>3.9%</a:t>
            </a:r>
          </a:p>
        </p:txBody>
      </p:sp>
      <p:sp>
        <p:nvSpPr>
          <p:cNvPr id="23" name="object 23"/>
          <p:cNvSpPr/>
          <p:nvPr/>
        </p:nvSpPr>
        <p:spPr>
          <a:xfrm>
            <a:off x="5107990" y="2728777"/>
            <a:ext cx="400685" cy="606425"/>
          </a:xfrm>
          <a:custGeom>
            <a:avLst/>
            <a:gdLst/>
            <a:ahLst/>
            <a:cxnLst/>
            <a:rect l="l" t="t" r="r" b="b"/>
            <a:pathLst>
              <a:path w="400685" h="606425">
                <a:moveTo>
                  <a:pt x="400101" y="0"/>
                </a:moveTo>
                <a:lnTo>
                  <a:pt x="345720" y="3598"/>
                </a:lnTo>
                <a:lnTo>
                  <a:pt x="293108" y="14358"/>
                </a:lnTo>
                <a:lnTo>
                  <a:pt x="242465" y="32227"/>
                </a:lnTo>
                <a:lnTo>
                  <a:pt x="193992" y="57150"/>
                </a:lnTo>
                <a:lnTo>
                  <a:pt x="155378" y="83494"/>
                </a:lnTo>
                <a:lnTo>
                  <a:pt x="120788" y="113467"/>
                </a:lnTo>
                <a:lnTo>
                  <a:pt x="90327" y="146658"/>
                </a:lnTo>
                <a:lnTo>
                  <a:pt x="64096" y="182654"/>
                </a:lnTo>
                <a:lnTo>
                  <a:pt x="42199" y="221044"/>
                </a:lnTo>
                <a:lnTo>
                  <a:pt x="24738" y="261415"/>
                </a:lnTo>
                <a:lnTo>
                  <a:pt x="11816" y="303355"/>
                </a:lnTo>
                <a:lnTo>
                  <a:pt x="3535" y="346453"/>
                </a:lnTo>
                <a:lnTo>
                  <a:pt x="0" y="390296"/>
                </a:lnTo>
                <a:lnTo>
                  <a:pt x="1311" y="434472"/>
                </a:lnTo>
                <a:lnTo>
                  <a:pt x="7573" y="478570"/>
                </a:lnTo>
                <a:lnTo>
                  <a:pt x="18887" y="522177"/>
                </a:lnTo>
                <a:lnTo>
                  <a:pt x="35358" y="564882"/>
                </a:lnTo>
                <a:lnTo>
                  <a:pt x="57086" y="606272"/>
                </a:lnTo>
                <a:lnTo>
                  <a:pt x="400101" y="400164"/>
                </a:lnTo>
                <a:lnTo>
                  <a:pt x="400101" y="0"/>
                </a:lnTo>
                <a:close/>
              </a:path>
            </a:pathLst>
          </a:custGeom>
          <a:solidFill>
            <a:srgbClr val="00ADDC"/>
          </a:solidFill>
        </p:spPr>
        <p:txBody>
          <a:bodyPr wrap="square" lIns="0" tIns="0" rIns="0" bIns="0" rtlCol="0"/>
          <a:lstStyle/>
          <a:p>
            <a:endParaRPr/>
          </a:p>
        </p:txBody>
      </p:sp>
      <p:sp>
        <p:nvSpPr>
          <p:cNvPr id="24" name="object 24"/>
          <p:cNvSpPr/>
          <p:nvPr/>
        </p:nvSpPr>
        <p:spPr>
          <a:xfrm>
            <a:off x="5165077" y="3128942"/>
            <a:ext cx="693420" cy="400050"/>
          </a:xfrm>
          <a:custGeom>
            <a:avLst/>
            <a:gdLst/>
            <a:ahLst/>
            <a:cxnLst/>
            <a:rect l="l" t="t" r="r" b="b"/>
            <a:pathLst>
              <a:path w="693420" h="400050">
                <a:moveTo>
                  <a:pt x="343014" y="0"/>
                </a:moveTo>
                <a:lnTo>
                  <a:pt x="0" y="206108"/>
                </a:lnTo>
                <a:lnTo>
                  <a:pt x="30224" y="250186"/>
                </a:lnTo>
                <a:lnTo>
                  <a:pt x="64584" y="288331"/>
                </a:lnTo>
                <a:lnTo>
                  <a:pt x="103904" y="321336"/>
                </a:lnTo>
                <a:lnTo>
                  <a:pt x="149009" y="349999"/>
                </a:lnTo>
                <a:lnTo>
                  <a:pt x="191187" y="370290"/>
                </a:lnTo>
                <a:lnTo>
                  <a:pt x="234382" y="385240"/>
                </a:lnTo>
                <a:lnTo>
                  <a:pt x="278357" y="395025"/>
                </a:lnTo>
                <a:lnTo>
                  <a:pt x="322645" y="399744"/>
                </a:lnTo>
                <a:lnTo>
                  <a:pt x="366840" y="399512"/>
                </a:lnTo>
                <a:lnTo>
                  <a:pt x="410533" y="394448"/>
                </a:lnTo>
                <a:lnTo>
                  <a:pt x="453315" y="384668"/>
                </a:lnTo>
                <a:lnTo>
                  <a:pt x="494820" y="370270"/>
                </a:lnTo>
                <a:lnTo>
                  <a:pt x="534516" y="351430"/>
                </a:lnTo>
                <a:lnTo>
                  <a:pt x="572118" y="328205"/>
                </a:lnTo>
                <a:lnTo>
                  <a:pt x="607177" y="300733"/>
                </a:lnTo>
                <a:lnTo>
                  <a:pt x="639284" y="269131"/>
                </a:lnTo>
                <a:lnTo>
                  <a:pt x="668033" y="233516"/>
                </a:lnTo>
                <a:lnTo>
                  <a:pt x="693013" y="194005"/>
                </a:lnTo>
                <a:lnTo>
                  <a:pt x="343014" y="0"/>
                </a:lnTo>
                <a:close/>
              </a:path>
            </a:pathLst>
          </a:custGeom>
          <a:solidFill>
            <a:srgbClr val="9DCE70"/>
          </a:solidFill>
        </p:spPr>
        <p:txBody>
          <a:bodyPr wrap="square" lIns="0" tIns="0" rIns="0" bIns="0" rtlCol="0"/>
          <a:lstStyle/>
          <a:p>
            <a:endParaRPr/>
          </a:p>
        </p:txBody>
      </p:sp>
      <p:sp>
        <p:nvSpPr>
          <p:cNvPr id="25" name="object 25"/>
          <p:cNvSpPr/>
          <p:nvPr/>
        </p:nvSpPr>
        <p:spPr>
          <a:xfrm>
            <a:off x="5508091" y="2728777"/>
            <a:ext cx="400685" cy="594360"/>
          </a:xfrm>
          <a:custGeom>
            <a:avLst/>
            <a:gdLst/>
            <a:ahLst/>
            <a:cxnLst/>
            <a:rect l="l" t="t" r="r" b="b"/>
            <a:pathLst>
              <a:path w="400685" h="594360">
                <a:moveTo>
                  <a:pt x="0" y="0"/>
                </a:moveTo>
                <a:lnTo>
                  <a:pt x="0" y="400164"/>
                </a:lnTo>
                <a:lnTo>
                  <a:pt x="349999" y="594169"/>
                </a:lnTo>
                <a:lnTo>
                  <a:pt x="372887" y="547052"/>
                </a:lnTo>
                <a:lnTo>
                  <a:pt x="388459" y="500629"/>
                </a:lnTo>
                <a:lnTo>
                  <a:pt x="397342" y="452475"/>
                </a:lnTo>
                <a:lnTo>
                  <a:pt x="400164" y="400164"/>
                </a:lnTo>
                <a:lnTo>
                  <a:pt x="397472" y="353496"/>
                </a:lnTo>
                <a:lnTo>
                  <a:pt x="389595" y="308410"/>
                </a:lnTo>
                <a:lnTo>
                  <a:pt x="376835" y="265205"/>
                </a:lnTo>
                <a:lnTo>
                  <a:pt x="359491" y="224181"/>
                </a:lnTo>
                <a:lnTo>
                  <a:pt x="337863" y="185640"/>
                </a:lnTo>
                <a:lnTo>
                  <a:pt x="312252" y="149881"/>
                </a:lnTo>
                <a:lnTo>
                  <a:pt x="282959" y="117205"/>
                </a:lnTo>
                <a:lnTo>
                  <a:pt x="250282" y="87911"/>
                </a:lnTo>
                <a:lnTo>
                  <a:pt x="214523" y="62300"/>
                </a:lnTo>
                <a:lnTo>
                  <a:pt x="175982" y="40673"/>
                </a:lnTo>
                <a:lnTo>
                  <a:pt x="134959" y="23328"/>
                </a:lnTo>
                <a:lnTo>
                  <a:pt x="91754" y="10568"/>
                </a:lnTo>
                <a:lnTo>
                  <a:pt x="46667" y="2692"/>
                </a:lnTo>
                <a:lnTo>
                  <a:pt x="0" y="0"/>
                </a:lnTo>
                <a:close/>
              </a:path>
            </a:pathLst>
          </a:custGeom>
          <a:solidFill>
            <a:srgbClr val="4AB349"/>
          </a:solidFill>
        </p:spPr>
        <p:txBody>
          <a:bodyPr wrap="square" lIns="0" tIns="0" rIns="0" bIns="0" rtlCol="0"/>
          <a:lstStyle/>
          <a:p>
            <a:endParaRPr/>
          </a:p>
        </p:txBody>
      </p:sp>
      <p:sp>
        <p:nvSpPr>
          <p:cNvPr id="26" name="object 26"/>
          <p:cNvSpPr/>
          <p:nvPr/>
        </p:nvSpPr>
        <p:spPr>
          <a:xfrm>
            <a:off x="5202977" y="2822812"/>
            <a:ext cx="614680" cy="614680"/>
          </a:xfrm>
          <a:custGeom>
            <a:avLst/>
            <a:gdLst/>
            <a:ahLst/>
            <a:cxnLst/>
            <a:rect l="l" t="t" r="r" b="b"/>
            <a:pathLst>
              <a:path w="614679" h="614679">
                <a:moveTo>
                  <a:pt x="307212" y="0"/>
                </a:moveTo>
                <a:lnTo>
                  <a:pt x="261814" y="3330"/>
                </a:lnTo>
                <a:lnTo>
                  <a:pt x="218484" y="13005"/>
                </a:lnTo>
                <a:lnTo>
                  <a:pt x="177698" y="28550"/>
                </a:lnTo>
                <a:lnTo>
                  <a:pt x="139931" y="49488"/>
                </a:lnTo>
                <a:lnTo>
                  <a:pt x="105657" y="75346"/>
                </a:lnTo>
                <a:lnTo>
                  <a:pt x="75353" y="105648"/>
                </a:lnTo>
                <a:lnTo>
                  <a:pt x="49493" y="139918"/>
                </a:lnTo>
                <a:lnTo>
                  <a:pt x="28552" y="177683"/>
                </a:lnTo>
                <a:lnTo>
                  <a:pt x="13006" y="218466"/>
                </a:lnTo>
                <a:lnTo>
                  <a:pt x="3330" y="261792"/>
                </a:lnTo>
                <a:lnTo>
                  <a:pt x="0" y="307187"/>
                </a:lnTo>
                <a:lnTo>
                  <a:pt x="3330" y="352582"/>
                </a:lnTo>
                <a:lnTo>
                  <a:pt x="13006" y="395910"/>
                </a:lnTo>
                <a:lnTo>
                  <a:pt x="28552" y="436694"/>
                </a:lnTo>
                <a:lnTo>
                  <a:pt x="49493" y="474460"/>
                </a:lnTo>
                <a:lnTo>
                  <a:pt x="75353" y="508732"/>
                </a:lnTo>
                <a:lnTo>
                  <a:pt x="105657" y="539035"/>
                </a:lnTo>
                <a:lnTo>
                  <a:pt x="139931" y="564895"/>
                </a:lnTo>
                <a:lnTo>
                  <a:pt x="177698" y="585835"/>
                </a:lnTo>
                <a:lnTo>
                  <a:pt x="218484" y="601381"/>
                </a:lnTo>
                <a:lnTo>
                  <a:pt x="261814" y="611056"/>
                </a:lnTo>
                <a:lnTo>
                  <a:pt x="307212" y="614387"/>
                </a:lnTo>
                <a:lnTo>
                  <a:pt x="352605" y="611056"/>
                </a:lnTo>
                <a:lnTo>
                  <a:pt x="395929" y="601381"/>
                </a:lnTo>
                <a:lnTo>
                  <a:pt x="436711" y="585835"/>
                </a:lnTo>
                <a:lnTo>
                  <a:pt x="474476" y="564895"/>
                </a:lnTo>
                <a:lnTo>
                  <a:pt x="508747" y="539035"/>
                </a:lnTo>
                <a:lnTo>
                  <a:pt x="539049" y="508732"/>
                </a:lnTo>
                <a:lnTo>
                  <a:pt x="564908" y="474460"/>
                </a:lnTo>
                <a:lnTo>
                  <a:pt x="585848" y="436694"/>
                </a:lnTo>
                <a:lnTo>
                  <a:pt x="601393" y="395910"/>
                </a:lnTo>
                <a:lnTo>
                  <a:pt x="611069" y="352582"/>
                </a:lnTo>
                <a:lnTo>
                  <a:pt x="614400" y="307187"/>
                </a:lnTo>
                <a:lnTo>
                  <a:pt x="611069" y="261792"/>
                </a:lnTo>
                <a:lnTo>
                  <a:pt x="601393" y="218466"/>
                </a:lnTo>
                <a:lnTo>
                  <a:pt x="585848" y="177683"/>
                </a:lnTo>
                <a:lnTo>
                  <a:pt x="564908" y="139918"/>
                </a:lnTo>
                <a:lnTo>
                  <a:pt x="539049" y="105648"/>
                </a:lnTo>
                <a:lnTo>
                  <a:pt x="508747" y="75346"/>
                </a:lnTo>
                <a:lnTo>
                  <a:pt x="474476" y="49488"/>
                </a:lnTo>
                <a:lnTo>
                  <a:pt x="436711" y="28550"/>
                </a:lnTo>
                <a:lnTo>
                  <a:pt x="395929" y="13005"/>
                </a:lnTo>
                <a:lnTo>
                  <a:pt x="352605" y="3330"/>
                </a:lnTo>
                <a:lnTo>
                  <a:pt x="307212" y="0"/>
                </a:lnTo>
                <a:close/>
              </a:path>
            </a:pathLst>
          </a:custGeom>
          <a:solidFill>
            <a:srgbClr val="FFFFFF"/>
          </a:solidFill>
        </p:spPr>
        <p:txBody>
          <a:bodyPr wrap="square" lIns="0" tIns="0" rIns="0" bIns="0" rtlCol="0"/>
          <a:lstStyle/>
          <a:p>
            <a:endParaRPr/>
          </a:p>
        </p:txBody>
      </p:sp>
      <p:sp>
        <p:nvSpPr>
          <p:cNvPr id="27" name="object 27"/>
          <p:cNvSpPr txBox="1"/>
          <p:nvPr/>
        </p:nvSpPr>
        <p:spPr>
          <a:xfrm>
            <a:off x="6537649" y="3162791"/>
            <a:ext cx="165100" cy="115570"/>
          </a:xfrm>
          <a:prstGeom prst="rect">
            <a:avLst/>
          </a:prstGeom>
        </p:spPr>
        <p:txBody>
          <a:bodyPr vert="horz" wrap="square" lIns="0" tIns="17145" rIns="0" bIns="0" rtlCol="0">
            <a:spAutoFit/>
          </a:bodyPr>
          <a:lstStyle/>
          <a:p>
            <a:pPr marL="12700">
              <a:lnSpc>
                <a:spcPct val="100000"/>
              </a:lnSpc>
              <a:spcBef>
                <a:spcPts val="135"/>
              </a:spcBef>
            </a:pPr>
            <a:r>
              <a:rPr lang="ja-JP" sz="550">
                <a:solidFill>
                  <a:srgbClr val="231F20"/>
                </a:solidFill>
                <a:latin typeface="Arial"/>
                <a:ea typeface="MS Mincho"/>
                <a:cs typeface="Arial"/>
              </a:rPr>
              <a:t>3.9%</a:t>
            </a:r>
          </a:p>
        </p:txBody>
      </p:sp>
      <p:sp>
        <p:nvSpPr>
          <p:cNvPr id="28" name="object 28"/>
          <p:cNvSpPr/>
          <p:nvPr/>
        </p:nvSpPr>
        <p:spPr>
          <a:xfrm>
            <a:off x="6124514" y="2728777"/>
            <a:ext cx="400685" cy="400685"/>
          </a:xfrm>
          <a:custGeom>
            <a:avLst/>
            <a:gdLst/>
            <a:ahLst/>
            <a:cxnLst/>
            <a:rect l="l" t="t" r="r" b="b"/>
            <a:pathLst>
              <a:path w="400684" h="400685">
                <a:moveTo>
                  <a:pt x="400176" y="0"/>
                </a:moveTo>
                <a:lnTo>
                  <a:pt x="353509" y="2692"/>
                </a:lnTo>
                <a:lnTo>
                  <a:pt x="308422" y="10568"/>
                </a:lnTo>
                <a:lnTo>
                  <a:pt x="265216" y="23328"/>
                </a:lnTo>
                <a:lnTo>
                  <a:pt x="224192" y="40673"/>
                </a:lnTo>
                <a:lnTo>
                  <a:pt x="185649" y="62300"/>
                </a:lnTo>
                <a:lnTo>
                  <a:pt x="149889" y="87911"/>
                </a:lnTo>
                <a:lnTo>
                  <a:pt x="117211" y="117205"/>
                </a:lnTo>
                <a:lnTo>
                  <a:pt x="87916" y="149881"/>
                </a:lnTo>
                <a:lnTo>
                  <a:pt x="62304" y="185640"/>
                </a:lnTo>
                <a:lnTo>
                  <a:pt x="40675" y="224181"/>
                </a:lnTo>
                <a:lnTo>
                  <a:pt x="23330" y="265205"/>
                </a:lnTo>
                <a:lnTo>
                  <a:pt x="10569" y="308410"/>
                </a:lnTo>
                <a:lnTo>
                  <a:pt x="2692" y="353496"/>
                </a:lnTo>
                <a:lnTo>
                  <a:pt x="0" y="400164"/>
                </a:lnTo>
                <a:lnTo>
                  <a:pt x="400176" y="400164"/>
                </a:lnTo>
                <a:lnTo>
                  <a:pt x="400176" y="0"/>
                </a:lnTo>
                <a:close/>
              </a:path>
            </a:pathLst>
          </a:custGeom>
          <a:solidFill>
            <a:srgbClr val="00764D"/>
          </a:solidFill>
        </p:spPr>
        <p:txBody>
          <a:bodyPr wrap="square" lIns="0" tIns="0" rIns="0" bIns="0" rtlCol="0"/>
          <a:lstStyle/>
          <a:p>
            <a:endParaRPr/>
          </a:p>
        </p:txBody>
      </p:sp>
      <p:sp>
        <p:nvSpPr>
          <p:cNvPr id="29" name="object 29"/>
          <p:cNvSpPr/>
          <p:nvPr/>
        </p:nvSpPr>
        <p:spPr>
          <a:xfrm>
            <a:off x="6124514" y="3128942"/>
            <a:ext cx="400685" cy="400685"/>
          </a:xfrm>
          <a:custGeom>
            <a:avLst/>
            <a:gdLst/>
            <a:ahLst/>
            <a:cxnLst/>
            <a:rect l="l" t="t" r="r" b="b"/>
            <a:pathLst>
              <a:path w="400684" h="400685">
                <a:moveTo>
                  <a:pt x="400176" y="0"/>
                </a:moveTo>
                <a:lnTo>
                  <a:pt x="0" y="0"/>
                </a:lnTo>
                <a:lnTo>
                  <a:pt x="2692" y="46667"/>
                </a:lnTo>
                <a:lnTo>
                  <a:pt x="10569" y="91754"/>
                </a:lnTo>
                <a:lnTo>
                  <a:pt x="23330" y="134959"/>
                </a:lnTo>
                <a:lnTo>
                  <a:pt x="40675" y="175982"/>
                </a:lnTo>
                <a:lnTo>
                  <a:pt x="62304" y="214523"/>
                </a:lnTo>
                <a:lnTo>
                  <a:pt x="87916" y="250282"/>
                </a:lnTo>
                <a:lnTo>
                  <a:pt x="117211" y="282959"/>
                </a:lnTo>
                <a:lnTo>
                  <a:pt x="149889" y="312252"/>
                </a:lnTo>
                <a:lnTo>
                  <a:pt x="185649" y="337863"/>
                </a:lnTo>
                <a:lnTo>
                  <a:pt x="224192" y="359491"/>
                </a:lnTo>
                <a:lnTo>
                  <a:pt x="265216" y="376835"/>
                </a:lnTo>
                <a:lnTo>
                  <a:pt x="308422" y="389595"/>
                </a:lnTo>
                <a:lnTo>
                  <a:pt x="353509" y="397472"/>
                </a:lnTo>
                <a:lnTo>
                  <a:pt x="400176" y="400164"/>
                </a:lnTo>
                <a:lnTo>
                  <a:pt x="400176" y="0"/>
                </a:lnTo>
                <a:close/>
              </a:path>
            </a:pathLst>
          </a:custGeom>
          <a:solidFill>
            <a:srgbClr val="00ADDC"/>
          </a:solidFill>
        </p:spPr>
        <p:txBody>
          <a:bodyPr wrap="square" lIns="0" tIns="0" rIns="0" bIns="0" rtlCol="0"/>
          <a:lstStyle/>
          <a:p>
            <a:endParaRPr/>
          </a:p>
        </p:txBody>
      </p:sp>
      <p:sp>
        <p:nvSpPr>
          <p:cNvPr id="30" name="object 30"/>
          <p:cNvSpPr/>
          <p:nvPr/>
        </p:nvSpPr>
        <p:spPr>
          <a:xfrm>
            <a:off x="6524690" y="3128942"/>
            <a:ext cx="400685" cy="400685"/>
          </a:xfrm>
          <a:custGeom>
            <a:avLst/>
            <a:gdLst/>
            <a:ahLst/>
            <a:cxnLst/>
            <a:rect l="l" t="t" r="r" b="b"/>
            <a:pathLst>
              <a:path w="400684" h="400685">
                <a:moveTo>
                  <a:pt x="400177" y="0"/>
                </a:moveTo>
                <a:lnTo>
                  <a:pt x="0" y="0"/>
                </a:lnTo>
                <a:lnTo>
                  <a:pt x="0" y="400164"/>
                </a:lnTo>
                <a:lnTo>
                  <a:pt x="46667" y="397472"/>
                </a:lnTo>
                <a:lnTo>
                  <a:pt x="91754" y="389595"/>
                </a:lnTo>
                <a:lnTo>
                  <a:pt x="134960" y="376835"/>
                </a:lnTo>
                <a:lnTo>
                  <a:pt x="175984" y="359491"/>
                </a:lnTo>
                <a:lnTo>
                  <a:pt x="214527" y="337863"/>
                </a:lnTo>
                <a:lnTo>
                  <a:pt x="250287" y="312252"/>
                </a:lnTo>
                <a:lnTo>
                  <a:pt x="282965" y="282959"/>
                </a:lnTo>
                <a:lnTo>
                  <a:pt x="312260" y="250282"/>
                </a:lnTo>
                <a:lnTo>
                  <a:pt x="337872" y="214523"/>
                </a:lnTo>
                <a:lnTo>
                  <a:pt x="359501" y="175982"/>
                </a:lnTo>
                <a:lnTo>
                  <a:pt x="376846" y="134959"/>
                </a:lnTo>
                <a:lnTo>
                  <a:pt x="389607" y="91754"/>
                </a:lnTo>
                <a:lnTo>
                  <a:pt x="397484" y="46667"/>
                </a:lnTo>
                <a:lnTo>
                  <a:pt x="400177" y="0"/>
                </a:lnTo>
                <a:close/>
              </a:path>
            </a:pathLst>
          </a:custGeom>
          <a:solidFill>
            <a:srgbClr val="9DCE70"/>
          </a:solidFill>
        </p:spPr>
        <p:txBody>
          <a:bodyPr wrap="square" lIns="0" tIns="0" rIns="0" bIns="0" rtlCol="0"/>
          <a:lstStyle/>
          <a:p>
            <a:endParaRPr/>
          </a:p>
        </p:txBody>
      </p:sp>
      <p:sp>
        <p:nvSpPr>
          <p:cNvPr id="31" name="object 31"/>
          <p:cNvSpPr/>
          <p:nvPr/>
        </p:nvSpPr>
        <p:spPr>
          <a:xfrm>
            <a:off x="6524690" y="2728777"/>
            <a:ext cx="400685" cy="400685"/>
          </a:xfrm>
          <a:custGeom>
            <a:avLst/>
            <a:gdLst/>
            <a:ahLst/>
            <a:cxnLst/>
            <a:rect l="l" t="t" r="r" b="b"/>
            <a:pathLst>
              <a:path w="400684" h="400685">
                <a:moveTo>
                  <a:pt x="0" y="0"/>
                </a:moveTo>
                <a:lnTo>
                  <a:pt x="0" y="400164"/>
                </a:lnTo>
                <a:lnTo>
                  <a:pt x="400177" y="400164"/>
                </a:lnTo>
                <a:lnTo>
                  <a:pt x="397484" y="353496"/>
                </a:lnTo>
                <a:lnTo>
                  <a:pt x="389607" y="308410"/>
                </a:lnTo>
                <a:lnTo>
                  <a:pt x="376846" y="265205"/>
                </a:lnTo>
                <a:lnTo>
                  <a:pt x="359501" y="224181"/>
                </a:lnTo>
                <a:lnTo>
                  <a:pt x="337872" y="185640"/>
                </a:lnTo>
                <a:lnTo>
                  <a:pt x="312260" y="149881"/>
                </a:lnTo>
                <a:lnTo>
                  <a:pt x="282965" y="117205"/>
                </a:lnTo>
                <a:lnTo>
                  <a:pt x="250287" y="87911"/>
                </a:lnTo>
                <a:lnTo>
                  <a:pt x="214527" y="62300"/>
                </a:lnTo>
                <a:lnTo>
                  <a:pt x="175984" y="40673"/>
                </a:lnTo>
                <a:lnTo>
                  <a:pt x="134960" y="23328"/>
                </a:lnTo>
                <a:lnTo>
                  <a:pt x="91754" y="10568"/>
                </a:lnTo>
                <a:lnTo>
                  <a:pt x="46667" y="2692"/>
                </a:lnTo>
                <a:lnTo>
                  <a:pt x="0" y="0"/>
                </a:lnTo>
                <a:close/>
              </a:path>
            </a:pathLst>
          </a:custGeom>
          <a:solidFill>
            <a:srgbClr val="4AB349"/>
          </a:solidFill>
        </p:spPr>
        <p:txBody>
          <a:bodyPr wrap="square" lIns="0" tIns="0" rIns="0" bIns="0" rtlCol="0"/>
          <a:lstStyle/>
          <a:p>
            <a:endParaRPr/>
          </a:p>
        </p:txBody>
      </p:sp>
      <p:sp>
        <p:nvSpPr>
          <p:cNvPr id="32" name="object 32"/>
          <p:cNvSpPr/>
          <p:nvPr/>
        </p:nvSpPr>
        <p:spPr>
          <a:xfrm>
            <a:off x="6219582" y="2822812"/>
            <a:ext cx="614680" cy="614680"/>
          </a:xfrm>
          <a:custGeom>
            <a:avLst/>
            <a:gdLst/>
            <a:ahLst/>
            <a:cxnLst/>
            <a:rect l="l" t="t" r="r" b="b"/>
            <a:pathLst>
              <a:path w="614679" h="614679">
                <a:moveTo>
                  <a:pt x="307200" y="0"/>
                </a:moveTo>
                <a:lnTo>
                  <a:pt x="261805" y="3330"/>
                </a:lnTo>
                <a:lnTo>
                  <a:pt x="218477" y="13005"/>
                </a:lnTo>
                <a:lnTo>
                  <a:pt x="177693" y="28550"/>
                </a:lnTo>
                <a:lnTo>
                  <a:pt x="139927" y="49488"/>
                </a:lnTo>
                <a:lnTo>
                  <a:pt x="105655" y="75346"/>
                </a:lnTo>
                <a:lnTo>
                  <a:pt x="75351" y="105648"/>
                </a:lnTo>
                <a:lnTo>
                  <a:pt x="49492" y="139918"/>
                </a:lnTo>
                <a:lnTo>
                  <a:pt x="28552" y="177683"/>
                </a:lnTo>
                <a:lnTo>
                  <a:pt x="13006" y="218466"/>
                </a:lnTo>
                <a:lnTo>
                  <a:pt x="3330" y="261792"/>
                </a:lnTo>
                <a:lnTo>
                  <a:pt x="0" y="307187"/>
                </a:lnTo>
                <a:lnTo>
                  <a:pt x="3330" y="352582"/>
                </a:lnTo>
                <a:lnTo>
                  <a:pt x="13006" y="395910"/>
                </a:lnTo>
                <a:lnTo>
                  <a:pt x="28552" y="436694"/>
                </a:lnTo>
                <a:lnTo>
                  <a:pt x="49492" y="474460"/>
                </a:lnTo>
                <a:lnTo>
                  <a:pt x="75351" y="508732"/>
                </a:lnTo>
                <a:lnTo>
                  <a:pt x="105655" y="539035"/>
                </a:lnTo>
                <a:lnTo>
                  <a:pt x="139927" y="564895"/>
                </a:lnTo>
                <a:lnTo>
                  <a:pt x="177693" y="585835"/>
                </a:lnTo>
                <a:lnTo>
                  <a:pt x="218477" y="601381"/>
                </a:lnTo>
                <a:lnTo>
                  <a:pt x="261805" y="611056"/>
                </a:lnTo>
                <a:lnTo>
                  <a:pt x="307200" y="614387"/>
                </a:lnTo>
                <a:lnTo>
                  <a:pt x="352595" y="611056"/>
                </a:lnTo>
                <a:lnTo>
                  <a:pt x="395922" y="601381"/>
                </a:lnTo>
                <a:lnTo>
                  <a:pt x="436707" y="585835"/>
                </a:lnTo>
                <a:lnTo>
                  <a:pt x="474472" y="564895"/>
                </a:lnTo>
                <a:lnTo>
                  <a:pt x="508745" y="539035"/>
                </a:lnTo>
                <a:lnTo>
                  <a:pt x="539048" y="508732"/>
                </a:lnTo>
                <a:lnTo>
                  <a:pt x="564908" y="474460"/>
                </a:lnTo>
                <a:lnTo>
                  <a:pt x="585848" y="436694"/>
                </a:lnTo>
                <a:lnTo>
                  <a:pt x="601393" y="395910"/>
                </a:lnTo>
                <a:lnTo>
                  <a:pt x="611069" y="352582"/>
                </a:lnTo>
                <a:lnTo>
                  <a:pt x="614400" y="307187"/>
                </a:lnTo>
                <a:lnTo>
                  <a:pt x="611069" y="261792"/>
                </a:lnTo>
                <a:lnTo>
                  <a:pt x="601393" y="218466"/>
                </a:lnTo>
                <a:lnTo>
                  <a:pt x="585848" y="177683"/>
                </a:lnTo>
                <a:lnTo>
                  <a:pt x="564908" y="139918"/>
                </a:lnTo>
                <a:lnTo>
                  <a:pt x="539048" y="105648"/>
                </a:lnTo>
                <a:lnTo>
                  <a:pt x="508745" y="75346"/>
                </a:lnTo>
                <a:lnTo>
                  <a:pt x="474472" y="49488"/>
                </a:lnTo>
                <a:lnTo>
                  <a:pt x="436707" y="28550"/>
                </a:lnTo>
                <a:lnTo>
                  <a:pt x="395922" y="13005"/>
                </a:lnTo>
                <a:lnTo>
                  <a:pt x="352595" y="3330"/>
                </a:lnTo>
                <a:lnTo>
                  <a:pt x="307200" y="0"/>
                </a:lnTo>
                <a:close/>
              </a:path>
            </a:pathLst>
          </a:custGeom>
          <a:solidFill>
            <a:srgbClr val="FFFFFF"/>
          </a:solidFill>
        </p:spPr>
        <p:txBody>
          <a:bodyPr wrap="square" lIns="0" tIns="0" rIns="0" bIns="0" rtlCol="0"/>
          <a:lstStyle/>
          <a:p>
            <a:endParaRPr/>
          </a:p>
        </p:txBody>
      </p:sp>
      <p:sp>
        <p:nvSpPr>
          <p:cNvPr id="33" name="object 33"/>
          <p:cNvSpPr txBox="1"/>
          <p:nvPr/>
        </p:nvSpPr>
        <p:spPr>
          <a:xfrm>
            <a:off x="3799582" y="2877964"/>
            <a:ext cx="855344" cy="601190"/>
          </a:xfrm>
          <a:prstGeom prst="rect">
            <a:avLst/>
          </a:prstGeom>
        </p:spPr>
        <p:txBody>
          <a:bodyPr vert="horz" wrap="square" lIns="0" tIns="15875" rIns="0" bIns="0" rtlCol="0">
            <a:spAutoFit/>
          </a:bodyPr>
          <a:lstStyle/>
          <a:p>
            <a:pPr marL="12700" marR="5080">
              <a:lnSpc>
                <a:spcPct val="114399"/>
              </a:lnSpc>
              <a:spcBef>
                <a:spcPts val="125"/>
              </a:spcBef>
            </a:pPr>
            <a:r>
              <a:rPr lang="ja-JP" sz="800" dirty="0">
                <a:solidFill>
                  <a:srgbClr val="231F20"/>
                </a:solidFill>
                <a:latin typeface="Meiryo UI" panose="020B0604030504040204" pitchFamily="50" charset="-128"/>
                <a:ea typeface="Meiryo UI" panose="020B0604030504040204" pitchFamily="50" charset="-128"/>
                <a:cs typeface="Arial"/>
              </a:rPr>
              <a:t>ハイ・イールド債</a:t>
            </a:r>
            <a:endParaRPr lang="en-US" altLang="ja-JP" sz="800" dirty="0">
              <a:solidFill>
                <a:srgbClr val="231F20"/>
              </a:solidFill>
              <a:latin typeface="Meiryo UI" panose="020B0604030504040204" pitchFamily="50" charset="-128"/>
              <a:ea typeface="Meiryo UI" panose="020B0604030504040204" pitchFamily="50" charset="-128"/>
              <a:cs typeface="Arial"/>
            </a:endParaRPr>
          </a:p>
          <a:p>
            <a:pPr marL="12700" marR="5080">
              <a:lnSpc>
                <a:spcPct val="114399"/>
              </a:lnSpc>
              <a:spcBef>
                <a:spcPts val="125"/>
              </a:spcBef>
            </a:pPr>
            <a:r>
              <a:rPr lang="ja-JP" sz="800" dirty="0">
                <a:solidFill>
                  <a:srgbClr val="231F20"/>
                </a:solidFill>
                <a:latin typeface="Meiryo UI" panose="020B0604030504040204" pitchFamily="50" charset="-128"/>
                <a:ea typeface="Meiryo UI" panose="020B0604030504040204" pitchFamily="50" charset="-128"/>
                <a:cs typeface="Arial"/>
              </a:rPr>
              <a:t>エマージング債</a:t>
            </a:r>
            <a:endParaRPr lang="en-US" altLang="ja-JP" sz="800" dirty="0">
              <a:solidFill>
                <a:srgbClr val="231F20"/>
              </a:solidFill>
              <a:latin typeface="Meiryo UI" panose="020B0604030504040204" pitchFamily="50" charset="-128"/>
              <a:ea typeface="Meiryo UI" panose="020B0604030504040204" pitchFamily="50" charset="-128"/>
              <a:cs typeface="Arial"/>
            </a:endParaRPr>
          </a:p>
          <a:p>
            <a:pPr marL="12700" marR="5080">
              <a:lnSpc>
                <a:spcPct val="114399"/>
              </a:lnSpc>
              <a:spcBef>
                <a:spcPts val="125"/>
              </a:spcBef>
            </a:pPr>
            <a:r>
              <a:rPr lang="ja-JP" sz="800" dirty="0">
                <a:solidFill>
                  <a:srgbClr val="231F20"/>
                </a:solidFill>
                <a:latin typeface="Meiryo UI" panose="020B0604030504040204" pitchFamily="50" charset="-128"/>
                <a:ea typeface="Meiryo UI" panose="020B0604030504040204" pitchFamily="50" charset="-128"/>
                <a:cs typeface="Arial"/>
              </a:rPr>
              <a:t>バンク・ローン</a:t>
            </a:r>
            <a:endParaRPr lang="en-US" altLang="ja-JP" sz="800" dirty="0">
              <a:solidFill>
                <a:srgbClr val="231F20"/>
              </a:solidFill>
              <a:latin typeface="Meiryo UI" panose="020B0604030504040204" pitchFamily="50" charset="-128"/>
              <a:ea typeface="Meiryo UI" panose="020B0604030504040204" pitchFamily="50" charset="-128"/>
              <a:cs typeface="Arial"/>
            </a:endParaRPr>
          </a:p>
          <a:p>
            <a:pPr marL="12700" marR="5080">
              <a:lnSpc>
                <a:spcPct val="114399"/>
              </a:lnSpc>
              <a:spcBef>
                <a:spcPts val="125"/>
              </a:spcBef>
            </a:pPr>
            <a:r>
              <a:rPr lang="ja-JP" sz="800" b="1" dirty="0">
                <a:solidFill>
                  <a:srgbClr val="231F20"/>
                </a:solidFill>
                <a:latin typeface="Meiryo UI" panose="020B0604030504040204" pitchFamily="50" charset="-128"/>
                <a:ea typeface="Meiryo UI" panose="020B0604030504040204" pitchFamily="50" charset="-128"/>
                <a:cs typeface="Arial"/>
              </a:rPr>
              <a:t>ハイブリッド証券</a:t>
            </a:r>
          </a:p>
        </p:txBody>
      </p:sp>
      <p:sp>
        <p:nvSpPr>
          <p:cNvPr id="34" name="object 34"/>
          <p:cNvSpPr/>
          <p:nvPr/>
        </p:nvSpPr>
        <p:spPr>
          <a:xfrm>
            <a:off x="3695700" y="2944939"/>
            <a:ext cx="69850" cy="69850"/>
          </a:xfrm>
          <a:custGeom>
            <a:avLst/>
            <a:gdLst/>
            <a:ahLst/>
            <a:cxnLst/>
            <a:rect l="l" t="t" r="r" b="b"/>
            <a:pathLst>
              <a:path w="69850" h="69850">
                <a:moveTo>
                  <a:pt x="0" y="0"/>
                </a:moveTo>
                <a:lnTo>
                  <a:pt x="69773" y="0"/>
                </a:lnTo>
                <a:lnTo>
                  <a:pt x="69773" y="69786"/>
                </a:lnTo>
                <a:lnTo>
                  <a:pt x="0" y="69786"/>
                </a:lnTo>
                <a:lnTo>
                  <a:pt x="0" y="0"/>
                </a:lnTo>
                <a:close/>
              </a:path>
            </a:pathLst>
          </a:custGeom>
          <a:solidFill>
            <a:srgbClr val="4AB349"/>
          </a:solidFill>
        </p:spPr>
        <p:txBody>
          <a:bodyPr wrap="square" lIns="0" tIns="0" rIns="0" bIns="0" rtlCol="0"/>
          <a:lstStyle/>
          <a:p>
            <a:endParaRPr/>
          </a:p>
        </p:txBody>
      </p:sp>
      <p:sp>
        <p:nvSpPr>
          <p:cNvPr id="35" name="object 35"/>
          <p:cNvSpPr/>
          <p:nvPr/>
        </p:nvSpPr>
        <p:spPr>
          <a:xfrm>
            <a:off x="3695700" y="3084474"/>
            <a:ext cx="69850" cy="69850"/>
          </a:xfrm>
          <a:custGeom>
            <a:avLst/>
            <a:gdLst/>
            <a:ahLst/>
            <a:cxnLst/>
            <a:rect l="l" t="t" r="r" b="b"/>
            <a:pathLst>
              <a:path w="69850" h="69850">
                <a:moveTo>
                  <a:pt x="0" y="0"/>
                </a:moveTo>
                <a:lnTo>
                  <a:pt x="69773" y="0"/>
                </a:lnTo>
                <a:lnTo>
                  <a:pt x="69773" y="69786"/>
                </a:lnTo>
                <a:lnTo>
                  <a:pt x="0" y="69786"/>
                </a:lnTo>
                <a:lnTo>
                  <a:pt x="0" y="0"/>
                </a:lnTo>
                <a:close/>
              </a:path>
            </a:pathLst>
          </a:custGeom>
          <a:solidFill>
            <a:srgbClr val="9DCE70"/>
          </a:solidFill>
        </p:spPr>
        <p:txBody>
          <a:bodyPr wrap="square" lIns="0" tIns="0" rIns="0" bIns="0" rtlCol="0"/>
          <a:lstStyle/>
          <a:p>
            <a:endParaRPr/>
          </a:p>
        </p:txBody>
      </p:sp>
      <p:sp>
        <p:nvSpPr>
          <p:cNvPr id="36" name="object 36"/>
          <p:cNvSpPr/>
          <p:nvPr/>
        </p:nvSpPr>
        <p:spPr>
          <a:xfrm>
            <a:off x="3695700" y="3224022"/>
            <a:ext cx="69850" cy="69850"/>
          </a:xfrm>
          <a:custGeom>
            <a:avLst/>
            <a:gdLst/>
            <a:ahLst/>
            <a:cxnLst/>
            <a:rect l="l" t="t" r="r" b="b"/>
            <a:pathLst>
              <a:path w="69850" h="69850">
                <a:moveTo>
                  <a:pt x="0" y="0"/>
                </a:moveTo>
                <a:lnTo>
                  <a:pt x="69773" y="0"/>
                </a:lnTo>
                <a:lnTo>
                  <a:pt x="69773" y="69786"/>
                </a:lnTo>
                <a:lnTo>
                  <a:pt x="0" y="69786"/>
                </a:lnTo>
                <a:lnTo>
                  <a:pt x="0" y="0"/>
                </a:lnTo>
                <a:close/>
              </a:path>
            </a:pathLst>
          </a:custGeom>
          <a:solidFill>
            <a:srgbClr val="00ADDC"/>
          </a:solidFill>
        </p:spPr>
        <p:txBody>
          <a:bodyPr wrap="square" lIns="0" tIns="0" rIns="0" bIns="0" rtlCol="0"/>
          <a:lstStyle/>
          <a:p>
            <a:endParaRPr/>
          </a:p>
        </p:txBody>
      </p:sp>
      <p:sp>
        <p:nvSpPr>
          <p:cNvPr id="37" name="object 37"/>
          <p:cNvSpPr/>
          <p:nvPr/>
        </p:nvSpPr>
        <p:spPr>
          <a:xfrm>
            <a:off x="3695700" y="3363569"/>
            <a:ext cx="69850" cy="69850"/>
          </a:xfrm>
          <a:custGeom>
            <a:avLst/>
            <a:gdLst/>
            <a:ahLst/>
            <a:cxnLst/>
            <a:rect l="l" t="t" r="r" b="b"/>
            <a:pathLst>
              <a:path w="69850" h="69850">
                <a:moveTo>
                  <a:pt x="0" y="0"/>
                </a:moveTo>
                <a:lnTo>
                  <a:pt x="69773" y="0"/>
                </a:lnTo>
                <a:lnTo>
                  <a:pt x="69773" y="69786"/>
                </a:lnTo>
                <a:lnTo>
                  <a:pt x="0" y="69786"/>
                </a:lnTo>
                <a:lnTo>
                  <a:pt x="0" y="0"/>
                </a:lnTo>
                <a:close/>
              </a:path>
            </a:pathLst>
          </a:custGeom>
          <a:solidFill>
            <a:srgbClr val="00764D"/>
          </a:solidFill>
        </p:spPr>
        <p:txBody>
          <a:bodyPr wrap="square" lIns="0" tIns="0" rIns="0" bIns="0" rtlCol="0"/>
          <a:lstStyle/>
          <a:p>
            <a:endParaRPr/>
          </a:p>
        </p:txBody>
      </p:sp>
      <p:sp>
        <p:nvSpPr>
          <p:cNvPr id="38" name="object 38"/>
          <p:cNvSpPr txBox="1"/>
          <p:nvPr/>
        </p:nvSpPr>
        <p:spPr>
          <a:xfrm>
            <a:off x="5257800" y="2989148"/>
            <a:ext cx="525310" cy="259045"/>
          </a:xfrm>
          <a:prstGeom prst="rect">
            <a:avLst/>
          </a:prstGeom>
        </p:spPr>
        <p:txBody>
          <a:bodyPr vert="horz" wrap="square" lIns="0" tIns="12700" rIns="0" bIns="0" rtlCol="0">
            <a:spAutoFit/>
          </a:bodyPr>
          <a:lstStyle/>
          <a:p>
            <a:pPr marL="12700" algn="ctr">
              <a:lnSpc>
                <a:spcPct val="100000"/>
              </a:lnSpc>
              <a:spcBef>
                <a:spcPts val="100"/>
              </a:spcBef>
            </a:pPr>
            <a:r>
              <a:rPr lang="ja-JP" sz="800" dirty="0">
                <a:solidFill>
                  <a:srgbClr val="231F20"/>
                </a:solidFill>
                <a:latin typeface="Meiryo UI" panose="020B0604030504040204" pitchFamily="50" charset="-128"/>
                <a:ea typeface="Meiryo UI" panose="020B0604030504040204" pitchFamily="50" charset="-128"/>
                <a:cs typeface="Arial"/>
              </a:rPr>
              <a:t>ハイブリッド証券なし</a:t>
            </a:r>
          </a:p>
        </p:txBody>
      </p:sp>
      <p:sp>
        <p:nvSpPr>
          <p:cNvPr id="41" name="object 41"/>
          <p:cNvSpPr txBox="1"/>
          <p:nvPr/>
        </p:nvSpPr>
        <p:spPr>
          <a:xfrm>
            <a:off x="6252059" y="2971800"/>
            <a:ext cx="529741" cy="259045"/>
          </a:xfrm>
          <a:prstGeom prst="rect">
            <a:avLst/>
          </a:prstGeom>
        </p:spPr>
        <p:txBody>
          <a:bodyPr vert="horz" wrap="square" lIns="0" tIns="12700" rIns="0" bIns="0" rtlCol="0">
            <a:spAutoFit/>
          </a:bodyPr>
          <a:lstStyle/>
          <a:p>
            <a:pPr marL="12700" algn="ctr">
              <a:lnSpc>
                <a:spcPct val="100000"/>
              </a:lnSpc>
              <a:spcBef>
                <a:spcPts val="100"/>
              </a:spcBef>
            </a:pPr>
            <a:r>
              <a:rPr lang="ja-JP" sz="800" b="1" dirty="0">
                <a:solidFill>
                  <a:srgbClr val="231F20"/>
                </a:solidFill>
                <a:latin typeface="Meiryo UI" panose="020B0604030504040204" pitchFamily="50" charset="-128"/>
                <a:ea typeface="Meiryo UI" panose="020B0604030504040204" pitchFamily="50" charset="-128"/>
                <a:cs typeface="Arial"/>
              </a:rPr>
              <a:t>ハイブリッド証券を追加</a:t>
            </a:r>
          </a:p>
        </p:txBody>
      </p:sp>
      <p:sp>
        <p:nvSpPr>
          <p:cNvPr id="42" name="object 42"/>
          <p:cNvSpPr txBox="1"/>
          <p:nvPr/>
        </p:nvSpPr>
        <p:spPr>
          <a:xfrm>
            <a:off x="1612900" y="5447055"/>
            <a:ext cx="5626100" cy="2455865"/>
          </a:xfrm>
          <a:prstGeom prst="rect">
            <a:avLst/>
          </a:prstGeom>
        </p:spPr>
        <p:txBody>
          <a:bodyPr vert="horz" wrap="square" lIns="0" tIns="71120" rIns="0" bIns="0" rtlCol="0">
            <a:spAutoFit/>
          </a:bodyPr>
          <a:lstStyle/>
          <a:p>
            <a:pPr marL="12700">
              <a:lnSpc>
                <a:spcPts val="1200"/>
              </a:lnSpc>
              <a:spcBef>
                <a:spcPts val="560"/>
              </a:spcBef>
            </a:pPr>
            <a:r>
              <a:rPr lang="ja-JP" sz="950" b="1" dirty="0">
                <a:solidFill>
                  <a:srgbClr val="231F20"/>
                </a:solidFill>
                <a:latin typeface="Meiryo UI" panose="020B0604030504040204" pitchFamily="50" charset="-128"/>
                <a:ea typeface="Meiryo UI" panose="020B0604030504040204" pitchFamily="50" charset="-128"/>
                <a:cs typeface="Arial"/>
              </a:rPr>
              <a:t>ハイ・イールド債およびエマージング債に対する補完</a:t>
            </a:r>
          </a:p>
          <a:p>
            <a:pPr marL="12700" marR="5080">
              <a:lnSpc>
                <a:spcPts val="1200"/>
              </a:lnSpc>
              <a:spcBef>
                <a:spcPts val="40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は、必ずしもより高い信用リスクを負うことなく、ポートフォリオのリターンを向上させる可能性があるため、その他の代替インカム資産を有効に補完する可能性があります。ハイブリッド証券の投資ユニバースは、主に</a:t>
            </a:r>
            <a:r>
              <a:rPr lang="ja-JP" altLang="en-US" sz="950" dirty="0">
                <a:solidFill>
                  <a:srgbClr val="231F20"/>
                </a:solidFill>
                <a:latin typeface="Meiryo UI" panose="020B0604030504040204" pitchFamily="50" charset="-128"/>
                <a:ea typeface="Meiryo UI" panose="020B0604030504040204" pitchFamily="50" charset="-128"/>
                <a:cs typeface="Arial"/>
              </a:rPr>
              <a:t>比較的</a:t>
            </a:r>
            <a:r>
              <a:rPr lang="ja-JP" sz="950" dirty="0">
                <a:solidFill>
                  <a:srgbClr val="231F20"/>
                </a:solidFill>
                <a:latin typeface="Meiryo UI" panose="020B0604030504040204" pitchFamily="50" charset="-128"/>
                <a:ea typeface="Meiryo UI" panose="020B0604030504040204" pitchFamily="50" charset="-128"/>
                <a:cs typeface="Arial"/>
              </a:rPr>
              <a:t>景気感応度の低い業種のなかで</a:t>
            </a:r>
            <a:r>
              <a:rPr lang="ja-JP" altLang="en-US" sz="950" dirty="0">
                <a:solidFill>
                  <a:srgbClr val="231F20"/>
                </a:solidFill>
                <a:latin typeface="Meiryo UI" panose="020B0604030504040204" pitchFamily="50" charset="-128"/>
                <a:ea typeface="Meiryo UI" panose="020B0604030504040204" pitchFamily="50" charset="-128"/>
                <a:cs typeface="Arial"/>
              </a:rPr>
              <a:t>バランスシート</a:t>
            </a:r>
            <a:r>
              <a:rPr lang="ja-JP" sz="950" dirty="0">
                <a:solidFill>
                  <a:srgbClr val="231F20"/>
                </a:solidFill>
                <a:latin typeface="Meiryo UI" panose="020B0604030504040204" pitchFamily="50" charset="-128"/>
                <a:ea typeface="Meiryo UI" panose="020B0604030504040204" pitchFamily="50" charset="-128"/>
                <a:cs typeface="Arial"/>
              </a:rPr>
              <a:t>が健全で、時価総額の大きい先進国の企業が発行した投資適格の銘柄で構成されています。投資家がBBB格のハイブリッド証券から足元で得られる利回りより高い利回りを</a:t>
            </a:r>
            <a:r>
              <a:rPr lang="ja-JP" altLang="en-US" sz="950" dirty="0">
                <a:solidFill>
                  <a:srgbClr val="231F20"/>
                </a:solidFill>
                <a:latin typeface="Meiryo UI" panose="020B0604030504040204" pitchFamily="50" charset="-128"/>
                <a:ea typeface="Meiryo UI" panose="020B0604030504040204" pitchFamily="50" charset="-128"/>
                <a:cs typeface="Arial"/>
              </a:rPr>
              <a:t>獲得する</a:t>
            </a:r>
            <a:r>
              <a:rPr lang="ja-JP" sz="950" dirty="0">
                <a:solidFill>
                  <a:srgbClr val="231F20"/>
                </a:solidFill>
                <a:latin typeface="Meiryo UI" panose="020B0604030504040204" pitchFamily="50" charset="-128"/>
                <a:ea typeface="Meiryo UI" panose="020B0604030504040204" pitchFamily="50" charset="-128"/>
                <a:cs typeface="Arial"/>
              </a:rPr>
              <a:t>ためには、投資対象の格付けを数ノッチ引き下げ、投機的または</a:t>
            </a:r>
            <a:r>
              <a:rPr lang="ja-JP" altLang="en-US" sz="950" dirty="0">
                <a:solidFill>
                  <a:srgbClr val="231F20"/>
                </a:solidFill>
                <a:latin typeface="Meiryo UI" panose="020B0604030504040204" pitchFamily="50" charset="-128"/>
                <a:ea typeface="Meiryo UI" panose="020B0604030504040204" pitchFamily="50" charset="-128"/>
                <a:cs typeface="Arial"/>
              </a:rPr>
              <a:t>極めて</a:t>
            </a:r>
            <a:r>
              <a:rPr lang="ja-JP" sz="950" dirty="0">
                <a:solidFill>
                  <a:srgbClr val="231F20"/>
                </a:solidFill>
                <a:latin typeface="Meiryo UI" panose="020B0604030504040204" pitchFamily="50" charset="-128"/>
                <a:ea typeface="Meiryo UI" panose="020B0604030504040204" pitchFamily="50" charset="-128"/>
                <a:cs typeface="Arial"/>
              </a:rPr>
              <a:t>投機的な格付けの債券に投資する必要があります（図6）。ハイ・イールド債の発行体</a:t>
            </a:r>
            <a:r>
              <a:rPr lang="ja-JP" altLang="en-US" sz="950" dirty="0">
                <a:solidFill>
                  <a:srgbClr val="231F20"/>
                </a:solidFill>
                <a:latin typeface="Meiryo UI" panose="020B0604030504040204" pitchFamily="50" charset="-128"/>
                <a:ea typeface="Meiryo UI" panose="020B0604030504040204" pitchFamily="50" charset="-128"/>
                <a:cs typeface="Arial"/>
              </a:rPr>
              <a:t>の多くは</a:t>
            </a:r>
            <a:r>
              <a:rPr lang="ja-JP" sz="950" dirty="0">
                <a:solidFill>
                  <a:srgbClr val="231F20"/>
                </a:solidFill>
                <a:latin typeface="Meiryo UI" panose="020B0604030504040204" pitchFamily="50" charset="-128"/>
                <a:ea typeface="Meiryo UI" panose="020B0604030504040204" pitchFamily="50" charset="-128"/>
                <a:cs typeface="Arial"/>
              </a:rPr>
              <a:t>、景気感応度の高い業種のなかで、キャッシュフローが多くの場合に経済の健全性に依存</a:t>
            </a:r>
            <a:r>
              <a:rPr lang="ja-JP" altLang="en-US" sz="950" dirty="0">
                <a:solidFill>
                  <a:srgbClr val="231F20"/>
                </a:solidFill>
                <a:latin typeface="Meiryo UI" panose="020B0604030504040204" pitchFamily="50" charset="-128"/>
                <a:ea typeface="Meiryo UI" panose="020B0604030504040204" pitchFamily="50" charset="-128"/>
                <a:cs typeface="Arial"/>
              </a:rPr>
              <a:t>し、</a:t>
            </a:r>
            <a:r>
              <a:rPr lang="ja-JP" sz="950" dirty="0">
                <a:solidFill>
                  <a:srgbClr val="231F20"/>
                </a:solidFill>
                <a:latin typeface="Meiryo UI" panose="020B0604030504040204" pitchFamily="50" charset="-128"/>
                <a:ea typeface="Meiryo UI" panose="020B0604030504040204" pitchFamily="50" charset="-128"/>
                <a:cs typeface="Arial"/>
              </a:rPr>
              <a:t>債務比率の高い中小企業です。その低い格付けは、デフォルト・リスクが高いことを示しています。</a:t>
            </a:r>
            <a:endParaRPr lang="en-US" altLang="ja-JP" sz="950" dirty="0">
              <a:solidFill>
                <a:srgbClr val="231F20"/>
              </a:solidFill>
              <a:latin typeface="Meiryo UI" panose="020B0604030504040204" pitchFamily="50" charset="-128"/>
              <a:ea typeface="Meiryo UI" panose="020B0604030504040204" pitchFamily="50" charset="-128"/>
              <a:cs typeface="Arial"/>
            </a:endParaRPr>
          </a:p>
          <a:p>
            <a:pPr marL="12700" marR="5080">
              <a:lnSpc>
                <a:spcPts val="1200"/>
              </a:lnSpc>
              <a:spcBef>
                <a:spcPts val="795"/>
              </a:spcBef>
            </a:pPr>
            <a:r>
              <a:rPr lang="ja-JP" altLang="en-US" sz="950" dirty="0">
                <a:solidFill>
                  <a:srgbClr val="231F20"/>
                </a:solidFill>
                <a:latin typeface="Meiryo UI" panose="020B0604030504040204" pitchFamily="50" charset="-128"/>
                <a:ea typeface="Meiryo UI" panose="020B0604030504040204" pitchFamily="50" charset="-128"/>
                <a:cs typeface="Arial"/>
              </a:rPr>
              <a:t>通常、エマージング債においても高い利回りを得ることができます。</a:t>
            </a:r>
            <a:r>
              <a:rPr lang="ja-JP" sz="950" dirty="0">
                <a:solidFill>
                  <a:srgbClr val="231F20"/>
                </a:solidFill>
                <a:latin typeface="Meiryo UI" panose="020B0604030504040204" pitchFamily="50" charset="-128"/>
                <a:ea typeface="Meiryo UI" panose="020B0604030504040204" pitchFamily="50" charset="-128"/>
                <a:cs typeface="Arial"/>
              </a:rPr>
              <a:t>しかしながら、エマージング債は、著しく高いボラティリティに加え、景気リスク（現在、新型コロナウイルスにより増幅されています）、多くの場合に過剰債務を抱える債務者、通貨リスク、一般的な流動性の欠如などの高いリスク</a:t>
            </a:r>
            <a:r>
              <a:rPr lang="ja-JP" altLang="en-US" sz="950" dirty="0">
                <a:solidFill>
                  <a:srgbClr val="231F20"/>
                </a:solidFill>
                <a:latin typeface="Meiryo UI" panose="020B0604030504040204" pitchFamily="50" charset="-128"/>
                <a:ea typeface="Meiryo UI" panose="020B0604030504040204" pitchFamily="50" charset="-128"/>
                <a:cs typeface="Arial"/>
              </a:rPr>
              <a:t>を</a:t>
            </a:r>
            <a:r>
              <a:rPr lang="ja-JP" sz="950" dirty="0">
                <a:solidFill>
                  <a:srgbClr val="231F20"/>
                </a:solidFill>
                <a:latin typeface="Meiryo UI" panose="020B0604030504040204" pitchFamily="50" charset="-128"/>
                <a:ea typeface="Meiryo UI" panose="020B0604030504040204" pitchFamily="50" charset="-128"/>
                <a:cs typeface="Arial"/>
              </a:rPr>
              <a:t>投資家</a:t>
            </a:r>
            <a:r>
              <a:rPr lang="ja-JP" altLang="en-US" sz="950" dirty="0">
                <a:solidFill>
                  <a:srgbClr val="231F20"/>
                </a:solidFill>
                <a:latin typeface="Meiryo UI" panose="020B0604030504040204" pitchFamily="50" charset="-128"/>
                <a:ea typeface="Meiryo UI" panose="020B0604030504040204" pitchFamily="50" charset="-128"/>
                <a:cs typeface="Arial"/>
              </a:rPr>
              <a:t>に負わせる</a:t>
            </a:r>
            <a:r>
              <a:rPr lang="ja-JP" sz="950" dirty="0">
                <a:solidFill>
                  <a:srgbClr val="231F20"/>
                </a:solidFill>
                <a:latin typeface="Meiryo UI" panose="020B0604030504040204" pitchFamily="50" charset="-128"/>
                <a:ea typeface="Meiryo UI" panose="020B0604030504040204" pitchFamily="50" charset="-128"/>
                <a:cs typeface="Arial"/>
              </a:rPr>
              <a:t>可能性があります。</a:t>
            </a:r>
            <a:endParaRPr lang="en-US" altLang="ja-JP" sz="950" dirty="0">
              <a:solidFill>
                <a:srgbClr val="231F20"/>
              </a:solidFill>
              <a:latin typeface="Meiryo UI" panose="020B0604030504040204" pitchFamily="50" charset="-128"/>
              <a:ea typeface="Meiryo UI" panose="020B0604030504040204" pitchFamily="50" charset="-128"/>
              <a:cs typeface="Arial"/>
            </a:endParaRPr>
          </a:p>
          <a:p>
            <a:pPr marL="12700" marR="5080">
              <a:lnSpc>
                <a:spcPts val="1200"/>
              </a:lnSpc>
              <a:spcBef>
                <a:spcPts val="795"/>
              </a:spcBef>
            </a:pPr>
            <a:r>
              <a:rPr lang="ja-JP" sz="950" dirty="0">
                <a:solidFill>
                  <a:srgbClr val="231F20"/>
                </a:solidFill>
                <a:latin typeface="Meiryo UI" panose="020B0604030504040204" pitchFamily="50" charset="-128"/>
                <a:ea typeface="Meiryo UI" panose="020B0604030504040204" pitchFamily="50" charset="-128"/>
                <a:cs typeface="Arial"/>
              </a:rPr>
              <a:t>インカム・グループに加えるか、コアとなる資産配分にサテライトとして加えるかを問わず、ハイブリッド証券は魅力的な代替資産であると考えます。ハイブリッド証券を組み入れることにより、リスクを</a:t>
            </a:r>
            <a:r>
              <a:rPr lang="ja-JP" altLang="en-US" sz="950" dirty="0">
                <a:solidFill>
                  <a:srgbClr val="231F20"/>
                </a:solidFill>
                <a:latin typeface="Meiryo UI" panose="020B0604030504040204" pitchFamily="50" charset="-128"/>
                <a:ea typeface="Meiryo UI" panose="020B0604030504040204" pitchFamily="50" charset="-128"/>
                <a:cs typeface="Arial"/>
              </a:rPr>
              <a:t>抑えながら</a:t>
            </a:r>
            <a:r>
              <a:rPr lang="ja-JP" sz="950" dirty="0">
                <a:solidFill>
                  <a:srgbClr val="231F20"/>
                </a:solidFill>
                <a:latin typeface="Meiryo UI" panose="020B0604030504040204" pitchFamily="50" charset="-128"/>
                <a:ea typeface="Meiryo UI" panose="020B0604030504040204" pitchFamily="50" charset="-128"/>
                <a:cs typeface="Arial"/>
              </a:rPr>
              <a:t>ポートフォリオのリターンを向上させることが</a:t>
            </a:r>
            <a:r>
              <a:rPr lang="ja-JP" altLang="en-US" sz="950" dirty="0">
                <a:solidFill>
                  <a:srgbClr val="231F20"/>
                </a:solidFill>
                <a:latin typeface="Meiryo UI" panose="020B0604030504040204" pitchFamily="50" charset="-128"/>
                <a:ea typeface="Meiryo UI" panose="020B0604030504040204" pitchFamily="50" charset="-128"/>
                <a:cs typeface="Arial"/>
              </a:rPr>
              <a:t>可能になります</a:t>
            </a:r>
            <a:r>
              <a:rPr lang="ja-JP" sz="950" dirty="0">
                <a:solidFill>
                  <a:srgbClr val="231F20"/>
                </a:solidFill>
                <a:latin typeface="Meiryo UI" panose="020B0604030504040204" pitchFamily="50" charset="-128"/>
                <a:ea typeface="Meiryo UI" panose="020B0604030504040204" pitchFamily="50" charset="-128"/>
                <a:cs typeface="Arial"/>
              </a:rPr>
              <a:t>。</a:t>
            </a:r>
          </a:p>
        </p:txBody>
      </p:sp>
      <p:sp>
        <p:nvSpPr>
          <p:cNvPr id="43" name="object 2">
            <a:extLst>
              <a:ext uri="{FF2B5EF4-FFF2-40B4-BE49-F238E27FC236}">
                <a16:creationId xmlns:a16="http://schemas.microsoft.com/office/drawing/2014/main" id="{0381FE61-FA6D-4EA1-A2A7-D592F4130D19}"/>
              </a:ext>
            </a:extLst>
          </p:cNvPr>
          <p:cNvSpPr txBox="1"/>
          <p:nvPr/>
        </p:nvSpPr>
        <p:spPr>
          <a:xfrm>
            <a:off x="444500" y="446784"/>
            <a:ext cx="1308100" cy="168351"/>
          </a:xfrm>
          <a:prstGeom prst="rect">
            <a:avLst/>
          </a:prstGeom>
        </p:spPr>
        <p:txBody>
          <a:bodyPr vert="horz" wrap="square" lIns="0" tIns="12700" rIns="0" bIns="0" rtlCol="0">
            <a:spAutoFit/>
          </a:bodyPr>
          <a:lstStyle/>
          <a:p>
            <a:pPr marL="12700">
              <a:lnSpc>
                <a:spcPct val="100000"/>
              </a:lnSpc>
              <a:spcBef>
                <a:spcPts val="100"/>
              </a:spcBef>
            </a:pPr>
            <a:r>
              <a:rPr lang="ja-JP" sz="1000" dirty="0">
                <a:solidFill>
                  <a:srgbClr val="00764D"/>
                </a:solidFill>
                <a:latin typeface="Meiryo UI" panose="020B0604030504040204" pitchFamily="50" charset="-128"/>
                <a:ea typeface="Meiryo UI" panose="020B0604030504040204" pitchFamily="50" charset="-128"/>
                <a:cs typeface="Arial"/>
              </a:rPr>
              <a:t>債券を超え</a:t>
            </a:r>
            <a:r>
              <a:rPr lang="ja-JP" altLang="en-US" sz="1000" dirty="0">
                <a:solidFill>
                  <a:srgbClr val="00764D"/>
                </a:solidFill>
                <a:latin typeface="Meiryo UI" panose="020B0604030504040204" pitchFamily="50" charset="-128"/>
                <a:ea typeface="Meiryo UI" panose="020B0604030504040204" pitchFamily="50" charset="-128"/>
                <a:cs typeface="Arial"/>
              </a:rPr>
              <a:t>る投資効果</a:t>
            </a:r>
            <a:endParaRPr lang="ja-JP" sz="1000" dirty="0">
              <a:solidFill>
                <a:srgbClr val="00764D"/>
              </a:solidFill>
              <a:latin typeface="Meiryo UI" panose="020B0604030504040204" pitchFamily="50" charset="-128"/>
              <a:ea typeface="Meiryo UI" panose="020B0604030504040204" pitchFamily="50" charset="-128"/>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235418" y="9554475"/>
            <a:ext cx="92710" cy="170180"/>
          </a:xfrm>
          <a:prstGeom prst="rect">
            <a:avLst/>
          </a:prstGeom>
        </p:spPr>
        <p:txBody>
          <a:bodyPr vert="horz" wrap="square" lIns="0" tIns="12700" rIns="0" bIns="0" rtlCol="0">
            <a:spAutoFit/>
          </a:bodyPr>
          <a:lstStyle/>
          <a:p>
            <a:pPr marL="12700">
              <a:lnSpc>
                <a:spcPct val="100000"/>
              </a:lnSpc>
              <a:spcBef>
                <a:spcPts val="100"/>
              </a:spcBef>
            </a:pPr>
            <a:r>
              <a:rPr lang="ja-JP" sz="950" b="1">
                <a:solidFill>
                  <a:srgbClr val="7A7A71"/>
                </a:solidFill>
                <a:latin typeface="Arial"/>
                <a:ea typeface="MS Mincho"/>
                <a:cs typeface="Arial"/>
              </a:rPr>
              <a:t>7</a:t>
            </a:r>
          </a:p>
        </p:txBody>
      </p:sp>
      <p:sp>
        <p:nvSpPr>
          <p:cNvPr id="4" name="object 4"/>
          <p:cNvSpPr txBox="1"/>
          <p:nvPr/>
        </p:nvSpPr>
        <p:spPr>
          <a:xfrm>
            <a:off x="444500" y="5396255"/>
            <a:ext cx="3059431" cy="1329659"/>
          </a:xfrm>
          <a:prstGeom prst="rect">
            <a:avLst/>
          </a:prstGeom>
        </p:spPr>
        <p:txBody>
          <a:bodyPr vert="horz" wrap="square" lIns="0" tIns="71120" rIns="0" bIns="0" rtlCol="0">
            <a:spAutoFit/>
          </a:bodyPr>
          <a:lstStyle/>
          <a:p>
            <a:pPr marL="12700">
              <a:lnSpc>
                <a:spcPct val="100000"/>
              </a:lnSpc>
              <a:spcBef>
                <a:spcPts val="560"/>
              </a:spcBef>
            </a:pPr>
            <a:r>
              <a:rPr lang="ja-JP" sz="950" b="1" dirty="0">
                <a:solidFill>
                  <a:srgbClr val="231F20"/>
                </a:solidFill>
                <a:latin typeface="Meiryo UI" panose="020B0604030504040204" pitchFamily="50" charset="-128"/>
                <a:ea typeface="Meiryo UI" panose="020B0604030504040204" pitchFamily="50" charset="-128"/>
                <a:cs typeface="Arial"/>
              </a:rPr>
              <a:t>魅力的な相対価値</a:t>
            </a:r>
          </a:p>
          <a:p>
            <a:pPr marL="12700" marR="5080">
              <a:lnSpc>
                <a:spcPts val="1200"/>
              </a:lnSpc>
              <a:spcBef>
                <a:spcPts val="40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ハイブリッド証券は、債券投資のなかで魅力的な相対価値を提供しています。ハイブリッド証券と米国債および普通社債との足元のイールド・スプレッド（異なる債券クラス間の利回り格差）は、過去平均を</a:t>
            </a:r>
            <a:r>
              <a:rPr lang="ja-JP" altLang="en-US" sz="950" dirty="0">
                <a:solidFill>
                  <a:srgbClr val="231F20"/>
                </a:solidFill>
                <a:latin typeface="Meiryo UI" panose="020B0604030504040204" pitchFamily="50" charset="-128"/>
                <a:ea typeface="Meiryo UI" panose="020B0604030504040204" pitchFamily="50" charset="-128"/>
                <a:cs typeface="Arial"/>
              </a:rPr>
              <a:t>大きく</a:t>
            </a:r>
            <a:r>
              <a:rPr lang="ja-JP" sz="950" dirty="0">
                <a:solidFill>
                  <a:srgbClr val="231F20"/>
                </a:solidFill>
                <a:latin typeface="Meiryo UI" panose="020B0604030504040204" pitchFamily="50" charset="-128"/>
                <a:ea typeface="Meiryo UI" panose="020B0604030504040204" pitchFamily="50" charset="-128"/>
                <a:cs typeface="Arial"/>
              </a:rPr>
              <a:t>上回っています  (図7）。拡大したイールド・スプレッドは、金利リスク</a:t>
            </a:r>
            <a:r>
              <a:rPr lang="ja-JP" altLang="en-US" sz="950" dirty="0">
                <a:solidFill>
                  <a:srgbClr val="231F20"/>
                </a:solidFill>
                <a:latin typeface="Meiryo UI" panose="020B0604030504040204" pitchFamily="50" charset="-128"/>
                <a:ea typeface="Meiryo UI" panose="020B0604030504040204" pitchFamily="50" charset="-128"/>
                <a:cs typeface="Arial"/>
              </a:rPr>
              <a:t>の軽減にもつながります</a:t>
            </a:r>
            <a:r>
              <a:rPr lang="ja-JP" sz="950" dirty="0">
                <a:solidFill>
                  <a:srgbClr val="231F20"/>
                </a:solidFill>
                <a:latin typeface="Meiryo UI" panose="020B0604030504040204" pitchFamily="50" charset="-128"/>
                <a:ea typeface="Meiryo UI" panose="020B0604030504040204" pitchFamily="50" charset="-128"/>
                <a:cs typeface="Arial"/>
              </a:rPr>
              <a:t>。米国債利回りが上昇した場合</a:t>
            </a:r>
            <a:r>
              <a:rPr lang="ja-JP" altLang="en-US" sz="950" dirty="0">
                <a:solidFill>
                  <a:srgbClr val="231F20"/>
                </a:solidFill>
                <a:latin typeface="Meiryo UI" panose="020B0604030504040204" pitchFamily="50" charset="-128"/>
                <a:ea typeface="Meiryo UI" panose="020B0604030504040204" pitchFamily="50" charset="-128"/>
                <a:cs typeface="Arial"/>
              </a:rPr>
              <a:t>でも</a:t>
            </a:r>
            <a:r>
              <a:rPr lang="ja-JP" sz="950" dirty="0">
                <a:solidFill>
                  <a:srgbClr val="231F20"/>
                </a:solidFill>
                <a:latin typeface="Meiryo UI" panose="020B0604030504040204" pitchFamily="50" charset="-128"/>
                <a:ea typeface="Meiryo UI" panose="020B0604030504040204" pitchFamily="50" charset="-128"/>
                <a:cs typeface="Arial"/>
              </a:rPr>
              <a:t>、ハイブリッド証券のイールド・スプレッドが縮小</a:t>
            </a:r>
            <a:r>
              <a:rPr lang="ja-JP" altLang="en-US" sz="950" dirty="0">
                <a:solidFill>
                  <a:srgbClr val="231F20"/>
                </a:solidFill>
                <a:latin typeface="Meiryo UI" panose="020B0604030504040204" pitchFamily="50" charset="-128"/>
                <a:ea typeface="Meiryo UI" panose="020B0604030504040204" pitchFamily="50" charset="-128"/>
                <a:cs typeface="Arial"/>
              </a:rPr>
              <a:t>すれば</a:t>
            </a:r>
            <a:r>
              <a:rPr lang="ja-JP" sz="950" dirty="0">
                <a:solidFill>
                  <a:srgbClr val="231F20"/>
                </a:solidFill>
                <a:latin typeface="Meiryo UI" panose="020B0604030504040204" pitchFamily="50" charset="-128"/>
                <a:ea typeface="Meiryo UI" panose="020B0604030504040204" pitchFamily="50" charset="-128"/>
                <a:cs typeface="Arial"/>
              </a:rPr>
              <a:t>、価格下落による影響を相殺することができるからです。</a:t>
            </a:r>
          </a:p>
        </p:txBody>
      </p:sp>
      <p:sp>
        <p:nvSpPr>
          <p:cNvPr id="5" name="object 5"/>
          <p:cNvSpPr/>
          <p:nvPr/>
        </p:nvSpPr>
        <p:spPr>
          <a:xfrm>
            <a:off x="2362200" y="1749412"/>
            <a:ext cx="558800" cy="443230"/>
          </a:xfrm>
          <a:custGeom>
            <a:avLst/>
            <a:gdLst/>
            <a:ahLst/>
            <a:cxnLst/>
            <a:rect l="l" t="t" r="r" b="b"/>
            <a:pathLst>
              <a:path w="558800" h="443230">
                <a:moveTo>
                  <a:pt x="558800" y="0"/>
                </a:moveTo>
                <a:lnTo>
                  <a:pt x="0" y="0"/>
                </a:lnTo>
                <a:lnTo>
                  <a:pt x="0" y="443191"/>
                </a:lnTo>
                <a:lnTo>
                  <a:pt x="558800" y="443191"/>
                </a:lnTo>
                <a:lnTo>
                  <a:pt x="558800" y="0"/>
                </a:lnTo>
                <a:close/>
              </a:path>
            </a:pathLst>
          </a:custGeom>
          <a:solidFill>
            <a:srgbClr val="E9F3DE"/>
          </a:solidFill>
        </p:spPr>
        <p:txBody>
          <a:bodyPr wrap="square" lIns="0" tIns="0" rIns="0" bIns="0" rtlCol="0"/>
          <a:lstStyle/>
          <a:p>
            <a:endParaRPr/>
          </a:p>
        </p:txBody>
      </p:sp>
      <p:sp>
        <p:nvSpPr>
          <p:cNvPr id="6" name="object 6"/>
          <p:cNvSpPr/>
          <p:nvPr/>
        </p:nvSpPr>
        <p:spPr>
          <a:xfrm>
            <a:off x="2921000" y="1749412"/>
            <a:ext cx="952500" cy="443230"/>
          </a:xfrm>
          <a:custGeom>
            <a:avLst/>
            <a:gdLst/>
            <a:ahLst/>
            <a:cxnLst/>
            <a:rect l="l" t="t" r="r" b="b"/>
            <a:pathLst>
              <a:path w="952500" h="443230">
                <a:moveTo>
                  <a:pt x="952500" y="0"/>
                </a:moveTo>
                <a:lnTo>
                  <a:pt x="0" y="0"/>
                </a:lnTo>
                <a:lnTo>
                  <a:pt x="0" y="443191"/>
                </a:lnTo>
                <a:lnTo>
                  <a:pt x="952500" y="443191"/>
                </a:lnTo>
                <a:lnTo>
                  <a:pt x="952500" y="0"/>
                </a:lnTo>
                <a:close/>
              </a:path>
            </a:pathLst>
          </a:custGeom>
          <a:solidFill>
            <a:srgbClr val="E9F3DE"/>
          </a:solidFill>
        </p:spPr>
        <p:txBody>
          <a:bodyPr wrap="square" lIns="0" tIns="0" rIns="0" bIns="0" rtlCol="0"/>
          <a:lstStyle/>
          <a:p>
            <a:endParaRPr/>
          </a:p>
        </p:txBody>
      </p:sp>
      <p:sp>
        <p:nvSpPr>
          <p:cNvPr id="7" name="object 7"/>
          <p:cNvSpPr/>
          <p:nvPr/>
        </p:nvSpPr>
        <p:spPr>
          <a:xfrm>
            <a:off x="2362200" y="3080296"/>
            <a:ext cx="541020" cy="316230"/>
          </a:xfrm>
          <a:custGeom>
            <a:avLst/>
            <a:gdLst/>
            <a:ahLst/>
            <a:cxnLst/>
            <a:rect l="l" t="t" r="r" b="b"/>
            <a:pathLst>
              <a:path w="558800" h="316229">
                <a:moveTo>
                  <a:pt x="558800" y="0"/>
                </a:moveTo>
                <a:lnTo>
                  <a:pt x="0" y="0"/>
                </a:lnTo>
                <a:lnTo>
                  <a:pt x="0" y="316191"/>
                </a:lnTo>
                <a:lnTo>
                  <a:pt x="558800" y="316191"/>
                </a:lnTo>
                <a:lnTo>
                  <a:pt x="558800" y="0"/>
                </a:lnTo>
                <a:close/>
              </a:path>
            </a:pathLst>
          </a:custGeom>
          <a:solidFill>
            <a:srgbClr val="E2E3E4"/>
          </a:solidFill>
        </p:spPr>
        <p:txBody>
          <a:bodyPr wrap="square" lIns="0" tIns="0" rIns="0" bIns="0" rtlCol="0"/>
          <a:lstStyle/>
          <a:p>
            <a:endParaRPr/>
          </a:p>
        </p:txBody>
      </p:sp>
      <p:sp>
        <p:nvSpPr>
          <p:cNvPr id="8" name="object 8"/>
          <p:cNvSpPr/>
          <p:nvPr/>
        </p:nvSpPr>
        <p:spPr>
          <a:xfrm>
            <a:off x="2921000" y="3080296"/>
            <a:ext cx="952500" cy="316230"/>
          </a:xfrm>
          <a:custGeom>
            <a:avLst/>
            <a:gdLst/>
            <a:ahLst/>
            <a:cxnLst/>
            <a:rect l="l" t="t" r="r" b="b"/>
            <a:pathLst>
              <a:path w="952500" h="316229">
                <a:moveTo>
                  <a:pt x="952500" y="0"/>
                </a:moveTo>
                <a:lnTo>
                  <a:pt x="0" y="0"/>
                </a:lnTo>
                <a:lnTo>
                  <a:pt x="0" y="316191"/>
                </a:lnTo>
                <a:lnTo>
                  <a:pt x="952500" y="316191"/>
                </a:lnTo>
                <a:lnTo>
                  <a:pt x="952500" y="0"/>
                </a:lnTo>
                <a:close/>
              </a:path>
            </a:pathLst>
          </a:custGeom>
          <a:solidFill>
            <a:srgbClr val="E2E3E4"/>
          </a:solidFill>
        </p:spPr>
        <p:txBody>
          <a:bodyPr wrap="square" lIns="0" tIns="0" rIns="0" bIns="0" rtlCol="0"/>
          <a:lstStyle/>
          <a:p>
            <a:endParaRPr/>
          </a:p>
        </p:txBody>
      </p:sp>
      <p:sp>
        <p:nvSpPr>
          <p:cNvPr id="9" name="object 9"/>
          <p:cNvSpPr/>
          <p:nvPr/>
        </p:nvSpPr>
        <p:spPr>
          <a:xfrm>
            <a:off x="2362200" y="1749416"/>
            <a:ext cx="558800" cy="0"/>
          </a:xfrm>
          <a:custGeom>
            <a:avLst/>
            <a:gdLst/>
            <a:ahLst/>
            <a:cxnLst/>
            <a:rect l="l" t="t" r="r" b="b"/>
            <a:pathLst>
              <a:path w="558800">
                <a:moveTo>
                  <a:pt x="0" y="0"/>
                </a:moveTo>
                <a:lnTo>
                  <a:pt x="558800" y="0"/>
                </a:lnTo>
              </a:path>
            </a:pathLst>
          </a:custGeom>
          <a:ln w="6350">
            <a:solidFill>
              <a:srgbClr val="BCBEC0"/>
            </a:solidFill>
          </a:ln>
        </p:spPr>
        <p:txBody>
          <a:bodyPr wrap="square" lIns="0" tIns="0" rIns="0" bIns="0" rtlCol="0"/>
          <a:lstStyle/>
          <a:p>
            <a:endParaRPr/>
          </a:p>
        </p:txBody>
      </p:sp>
      <p:sp>
        <p:nvSpPr>
          <p:cNvPr id="10" name="object 10"/>
          <p:cNvSpPr/>
          <p:nvPr/>
        </p:nvSpPr>
        <p:spPr>
          <a:xfrm>
            <a:off x="2921000" y="1749416"/>
            <a:ext cx="952500" cy="0"/>
          </a:xfrm>
          <a:custGeom>
            <a:avLst/>
            <a:gdLst/>
            <a:ahLst/>
            <a:cxnLst/>
            <a:rect l="l" t="t" r="r" b="b"/>
            <a:pathLst>
              <a:path w="952500">
                <a:moveTo>
                  <a:pt x="0" y="0"/>
                </a:moveTo>
                <a:lnTo>
                  <a:pt x="952500" y="0"/>
                </a:lnTo>
              </a:path>
            </a:pathLst>
          </a:custGeom>
          <a:ln w="6350">
            <a:solidFill>
              <a:srgbClr val="BCBEC0"/>
            </a:solidFill>
          </a:ln>
        </p:spPr>
        <p:txBody>
          <a:bodyPr wrap="square" lIns="0" tIns="0" rIns="0" bIns="0" rtlCol="0"/>
          <a:lstStyle/>
          <a:p>
            <a:endParaRPr/>
          </a:p>
        </p:txBody>
      </p:sp>
      <p:sp>
        <p:nvSpPr>
          <p:cNvPr id="11" name="object 11"/>
          <p:cNvSpPr/>
          <p:nvPr/>
        </p:nvSpPr>
        <p:spPr>
          <a:xfrm>
            <a:off x="2362200" y="2192606"/>
            <a:ext cx="558800" cy="0"/>
          </a:xfrm>
          <a:custGeom>
            <a:avLst/>
            <a:gdLst/>
            <a:ahLst/>
            <a:cxnLst/>
            <a:rect l="l" t="t" r="r" b="b"/>
            <a:pathLst>
              <a:path w="558800">
                <a:moveTo>
                  <a:pt x="0" y="0"/>
                </a:moveTo>
                <a:lnTo>
                  <a:pt x="558800" y="0"/>
                </a:lnTo>
              </a:path>
            </a:pathLst>
          </a:custGeom>
          <a:ln w="6350">
            <a:solidFill>
              <a:srgbClr val="BCBEC0"/>
            </a:solidFill>
          </a:ln>
        </p:spPr>
        <p:txBody>
          <a:bodyPr wrap="square" lIns="0" tIns="0" rIns="0" bIns="0" rtlCol="0"/>
          <a:lstStyle/>
          <a:p>
            <a:endParaRPr/>
          </a:p>
        </p:txBody>
      </p:sp>
      <p:sp>
        <p:nvSpPr>
          <p:cNvPr id="12" name="object 12"/>
          <p:cNvSpPr/>
          <p:nvPr/>
        </p:nvSpPr>
        <p:spPr>
          <a:xfrm>
            <a:off x="2921000" y="2192606"/>
            <a:ext cx="952500" cy="0"/>
          </a:xfrm>
          <a:custGeom>
            <a:avLst/>
            <a:gdLst/>
            <a:ahLst/>
            <a:cxnLst/>
            <a:rect l="l" t="t" r="r" b="b"/>
            <a:pathLst>
              <a:path w="952500">
                <a:moveTo>
                  <a:pt x="0" y="0"/>
                </a:moveTo>
                <a:lnTo>
                  <a:pt x="952500" y="0"/>
                </a:lnTo>
              </a:path>
            </a:pathLst>
          </a:custGeom>
          <a:ln w="6350">
            <a:solidFill>
              <a:srgbClr val="BCBEC0"/>
            </a:solidFill>
          </a:ln>
        </p:spPr>
        <p:txBody>
          <a:bodyPr wrap="square" lIns="0" tIns="0" rIns="0" bIns="0" rtlCol="0"/>
          <a:lstStyle/>
          <a:p>
            <a:endParaRPr/>
          </a:p>
        </p:txBody>
      </p:sp>
      <p:sp>
        <p:nvSpPr>
          <p:cNvPr id="13" name="object 13"/>
          <p:cNvSpPr/>
          <p:nvPr/>
        </p:nvSpPr>
        <p:spPr>
          <a:xfrm>
            <a:off x="2362200" y="2573606"/>
            <a:ext cx="558800" cy="0"/>
          </a:xfrm>
          <a:custGeom>
            <a:avLst/>
            <a:gdLst/>
            <a:ahLst/>
            <a:cxnLst/>
            <a:rect l="l" t="t" r="r" b="b"/>
            <a:pathLst>
              <a:path w="558800">
                <a:moveTo>
                  <a:pt x="0" y="0"/>
                </a:moveTo>
                <a:lnTo>
                  <a:pt x="558800" y="0"/>
                </a:lnTo>
              </a:path>
            </a:pathLst>
          </a:custGeom>
          <a:ln w="6350">
            <a:solidFill>
              <a:srgbClr val="BCBEC0"/>
            </a:solidFill>
          </a:ln>
        </p:spPr>
        <p:txBody>
          <a:bodyPr wrap="square" lIns="0" tIns="0" rIns="0" bIns="0" rtlCol="0"/>
          <a:lstStyle/>
          <a:p>
            <a:endParaRPr/>
          </a:p>
        </p:txBody>
      </p:sp>
      <p:sp>
        <p:nvSpPr>
          <p:cNvPr id="14" name="object 14"/>
          <p:cNvSpPr/>
          <p:nvPr/>
        </p:nvSpPr>
        <p:spPr>
          <a:xfrm>
            <a:off x="2921000" y="2573606"/>
            <a:ext cx="952500" cy="0"/>
          </a:xfrm>
          <a:custGeom>
            <a:avLst/>
            <a:gdLst/>
            <a:ahLst/>
            <a:cxnLst/>
            <a:rect l="l" t="t" r="r" b="b"/>
            <a:pathLst>
              <a:path w="952500">
                <a:moveTo>
                  <a:pt x="0" y="0"/>
                </a:moveTo>
                <a:lnTo>
                  <a:pt x="952500" y="0"/>
                </a:lnTo>
              </a:path>
            </a:pathLst>
          </a:custGeom>
          <a:ln w="6350">
            <a:solidFill>
              <a:srgbClr val="BCBEC0"/>
            </a:solidFill>
          </a:ln>
        </p:spPr>
        <p:txBody>
          <a:bodyPr wrap="square" lIns="0" tIns="0" rIns="0" bIns="0" rtlCol="0"/>
          <a:lstStyle/>
          <a:p>
            <a:endParaRPr/>
          </a:p>
        </p:txBody>
      </p:sp>
      <p:sp>
        <p:nvSpPr>
          <p:cNvPr id="15" name="object 15"/>
          <p:cNvSpPr/>
          <p:nvPr/>
        </p:nvSpPr>
        <p:spPr>
          <a:xfrm>
            <a:off x="2362200" y="2889798"/>
            <a:ext cx="558800" cy="0"/>
          </a:xfrm>
          <a:custGeom>
            <a:avLst/>
            <a:gdLst/>
            <a:ahLst/>
            <a:cxnLst/>
            <a:rect l="l" t="t" r="r" b="b"/>
            <a:pathLst>
              <a:path w="558800">
                <a:moveTo>
                  <a:pt x="0" y="0"/>
                </a:moveTo>
                <a:lnTo>
                  <a:pt x="558800" y="0"/>
                </a:lnTo>
              </a:path>
            </a:pathLst>
          </a:custGeom>
          <a:ln w="6350">
            <a:solidFill>
              <a:srgbClr val="BCBEC0"/>
            </a:solidFill>
          </a:ln>
        </p:spPr>
        <p:txBody>
          <a:bodyPr wrap="square" lIns="0" tIns="0" rIns="0" bIns="0" rtlCol="0"/>
          <a:lstStyle/>
          <a:p>
            <a:endParaRPr/>
          </a:p>
        </p:txBody>
      </p:sp>
      <p:sp>
        <p:nvSpPr>
          <p:cNvPr id="16" name="object 16"/>
          <p:cNvSpPr/>
          <p:nvPr/>
        </p:nvSpPr>
        <p:spPr>
          <a:xfrm>
            <a:off x="2921000" y="2889798"/>
            <a:ext cx="952500" cy="0"/>
          </a:xfrm>
          <a:custGeom>
            <a:avLst/>
            <a:gdLst/>
            <a:ahLst/>
            <a:cxnLst/>
            <a:rect l="l" t="t" r="r" b="b"/>
            <a:pathLst>
              <a:path w="952500">
                <a:moveTo>
                  <a:pt x="0" y="0"/>
                </a:moveTo>
                <a:lnTo>
                  <a:pt x="952500" y="0"/>
                </a:lnTo>
              </a:path>
            </a:pathLst>
          </a:custGeom>
          <a:ln w="6350">
            <a:solidFill>
              <a:srgbClr val="BCBEC0"/>
            </a:solidFill>
          </a:ln>
        </p:spPr>
        <p:txBody>
          <a:bodyPr wrap="square" lIns="0" tIns="0" rIns="0" bIns="0" rtlCol="0"/>
          <a:lstStyle/>
          <a:p>
            <a:endParaRPr/>
          </a:p>
        </p:txBody>
      </p:sp>
      <p:sp>
        <p:nvSpPr>
          <p:cNvPr id="17" name="object 17"/>
          <p:cNvSpPr/>
          <p:nvPr/>
        </p:nvSpPr>
        <p:spPr>
          <a:xfrm>
            <a:off x="2362200" y="3396490"/>
            <a:ext cx="558800" cy="0"/>
          </a:xfrm>
          <a:custGeom>
            <a:avLst/>
            <a:gdLst/>
            <a:ahLst/>
            <a:cxnLst/>
            <a:rect l="l" t="t" r="r" b="b"/>
            <a:pathLst>
              <a:path w="558800">
                <a:moveTo>
                  <a:pt x="0" y="0"/>
                </a:moveTo>
                <a:lnTo>
                  <a:pt x="558800" y="0"/>
                </a:lnTo>
              </a:path>
            </a:pathLst>
          </a:custGeom>
          <a:ln w="6350">
            <a:solidFill>
              <a:srgbClr val="BCBEC0"/>
            </a:solidFill>
          </a:ln>
        </p:spPr>
        <p:txBody>
          <a:bodyPr wrap="square" lIns="0" tIns="0" rIns="0" bIns="0" rtlCol="0"/>
          <a:lstStyle/>
          <a:p>
            <a:endParaRPr/>
          </a:p>
        </p:txBody>
      </p:sp>
      <p:sp>
        <p:nvSpPr>
          <p:cNvPr id="18" name="object 18"/>
          <p:cNvSpPr/>
          <p:nvPr/>
        </p:nvSpPr>
        <p:spPr>
          <a:xfrm>
            <a:off x="2921000" y="3396490"/>
            <a:ext cx="952500" cy="0"/>
          </a:xfrm>
          <a:custGeom>
            <a:avLst/>
            <a:gdLst/>
            <a:ahLst/>
            <a:cxnLst/>
            <a:rect l="l" t="t" r="r" b="b"/>
            <a:pathLst>
              <a:path w="952500">
                <a:moveTo>
                  <a:pt x="0" y="0"/>
                </a:moveTo>
                <a:lnTo>
                  <a:pt x="952500" y="0"/>
                </a:lnTo>
              </a:path>
            </a:pathLst>
          </a:custGeom>
          <a:ln w="6350">
            <a:solidFill>
              <a:srgbClr val="BCBEC0"/>
            </a:solidFill>
          </a:ln>
        </p:spPr>
        <p:txBody>
          <a:bodyPr wrap="square" lIns="0" tIns="0" rIns="0" bIns="0" rtlCol="0"/>
          <a:lstStyle/>
          <a:p>
            <a:endParaRPr/>
          </a:p>
        </p:txBody>
      </p:sp>
      <p:sp>
        <p:nvSpPr>
          <p:cNvPr id="19" name="object 19"/>
          <p:cNvSpPr/>
          <p:nvPr/>
        </p:nvSpPr>
        <p:spPr>
          <a:xfrm>
            <a:off x="2362200" y="3712682"/>
            <a:ext cx="558800" cy="0"/>
          </a:xfrm>
          <a:custGeom>
            <a:avLst/>
            <a:gdLst/>
            <a:ahLst/>
            <a:cxnLst/>
            <a:rect l="l" t="t" r="r" b="b"/>
            <a:pathLst>
              <a:path w="558800">
                <a:moveTo>
                  <a:pt x="0" y="0"/>
                </a:moveTo>
                <a:lnTo>
                  <a:pt x="558800" y="0"/>
                </a:lnTo>
              </a:path>
            </a:pathLst>
          </a:custGeom>
          <a:ln w="6350">
            <a:solidFill>
              <a:srgbClr val="BCBEC0"/>
            </a:solidFill>
          </a:ln>
        </p:spPr>
        <p:txBody>
          <a:bodyPr wrap="square" lIns="0" tIns="0" rIns="0" bIns="0" rtlCol="0"/>
          <a:lstStyle/>
          <a:p>
            <a:endParaRPr/>
          </a:p>
        </p:txBody>
      </p:sp>
      <p:sp>
        <p:nvSpPr>
          <p:cNvPr id="20" name="object 20"/>
          <p:cNvSpPr/>
          <p:nvPr/>
        </p:nvSpPr>
        <p:spPr>
          <a:xfrm>
            <a:off x="2921000" y="3712682"/>
            <a:ext cx="952500" cy="0"/>
          </a:xfrm>
          <a:custGeom>
            <a:avLst/>
            <a:gdLst/>
            <a:ahLst/>
            <a:cxnLst/>
            <a:rect l="l" t="t" r="r" b="b"/>
            <a:pathLst>
              <a:path w="952500">
                <a:moveTo>
                  <a:pt x="0" y="0"/>
                </a:moveTo>
                <a:lnTo>
                  <a:pt x="952500" y="0"/>
                </a:lnTo>
              </a:path>
            </a:pathLst>
          </a:custGeom>
          <a:ln w="6350">
            <a:solidFill>
              <a:srgbClr val="BCBEC0"/>
            </a:solidFill>
          </a:ln>
        </p:spPr>
        <p:txBody>
          <a:bodyPr wrap="square" lIns="0" tIns="0" rIns="0" bIns="0" rtlCol="0"/>
          <a:lstStyle/>
          <a:p>
            <a:endParaRPr/>
          </a:p>
        </p:txBody>
      </p:sp>
      <p:sp>
        <p:nvSpPr>
          <p:cNvPr id="21" name="object 21"/>
          <p:cNvSpPr/>
          <p:nvPr/>
        </p:nvSpPr>
        <p:spPr>
          <a:xfrm>
            <a:off x="457200" y="2383106"/>
            <a:ext cx="838200" cy="0"/>
          </a:xfrm>
          <a:custGeom>
            <a:avLst/>
            <a:gdLst/>
            <a:ahLst/>
            <a:cxnLst/>
            <a:rect l="l" t="t" r="r" b="b"/>
            <a:pathLst>
              <a:path w="838200">
                <a:moveTo>
                  <a:pt x="0" y="0"/>
                </a:moveTo>
                <a:lnTo>
                  <a:pt x="838200" y="0"/>
                </a:lnTo>
              </a:path>
            </a:pathLst>
          </a:custGeom>
          <a:ln w="3175">
            <a:solidFill>
              <a:srgbClr val="231F20"/>
            </a:solidFill>
          </a:ln>
        </p:spPr>
        <p:txBody>
          <a:bodyPr wrap="square" lIns="0" tIns="0" rIns="0" bIns="0" rtlCol="0"/>
          <a:lstStyle/>
          <a:p>
            <a:endParaRPr/>
          </a:p>
        </p:txBody>
      </p:sp>
      <p:sp>
        <p:nvSpPr>
          <p:cNvPr id="22" name="object 22"/>
          <p:cNvSpPr/>
          <p:nvPr/>
        </p:nvSpPr>
        <p:spPr>
          <a:xfrm>
            <a:off x="1295400" y="2383106"/>
            <a:ext cx="1066800" cy="0"/>
          </a:xfrm>
          <a:custGeom>
            <a:avLst/>
            <a:gdLst/>
            <a:ahLst/>
            <a:cxnLst/>
            <a:rect l="l" t="t" r="r" b="b"/>
            <a:pathLst>
              <a:path w="1066800">
                <a:moveTo>
                  <a:pt x="0" y="0"/>
                </a:moveTo>
                <a:lnTo>
                  <a:pt x="1066800" y="0"/>
                </a:lnTo>
              </a:path>
            </a:pathLst>
          </a:custGeom>
          <a:ln w="3175">
            <a:solidFill>
              <a:srgbClr val="231F20"/>
            </a:solidFill>
          </a:ln>
        </p:spPr>
        <p:txBody>
          <a:bodyPr wrap="square" lIns="0" tIns="0" rIns="0" bIns="0" rtlCol="0"/>
          <a:lstStyle/>
          <a:p>
            <a:endParaRPr/>
          </a:p>
        </p:txBody>
      </p:sp>
      <p:sp>
        <p:nvSpPr>
          <p:cNvPr id="23" name="object 23"/>
          <p:cNvSpPr/>
          <p:nvPr/>
        </p:nvSpPr>
        <p:spPr>
          <a:xfrm>
            <a:off x="2362200" y="2383106"/>
            <a:ext cx="558800" cy="0"/>
          </a:xfrm>
          <a:custGeom>
            <a:avLst/>
            <a:gdLst/>
            <a:ahLst/>
            <a:cxnLst/>
            <a:rect l="l" t="t" r="r" b="b"/>
            <a:pathLst>
              <a:path w="558800">
                <a:moveTo>
                  <a:pt x="0" y="0"/>
                </a:moveTo>
                <a:lnTo>
                  <a:pt x="558800" y="0"/>
                </a:lnTo>
              </a:path>
            </a:pathLst>
          </a:custGeom>
          <a:ln w="3175">
            <a:solidFill>
              <a:srgbClr val="231F20"/>
            </a:solidFill>
          </a:ln>
        </p:spPr>
        <p:txBody>
          <a:bodyPr wrap="square" lIns="0" tIns="0" rIns="0" bIns="0" rtlCol="0"/>
          <a:lstStyle/>
          <a:p>
            <a:endParaRPr/>
          </a:p>
        </p:txBody>
      </p:sp>
      <p:sp>
        <p:nvSpPr>
          <p:cNvPr id="24" name="object 24"/>
          <p:cNvSpPr/>
          <p:nvPr/>
        </p:nvSpPr>
        <p:spPr>
          <a:xfrm>
            <a:off x="2921000" y="2383106"/>
            <a:ext cx="952500" cy="0"/>
          </a:xfrm>
          <a:custGeom>
            <a:avLst/>
            <a:gdLst/>
            <a:ahLst/>
            <a:cxnLst/>
            <a:rect l="l" t="t" r="r" b="b"/>
            <a:pathLst>
              <a:path w="952500">
                <a:moveTo>
                  <a:pt x="0" y="0"/>
                </a:moveTo>
                <a:lnTo>
                  <a:pt x="952500" y="0"/>
                </a:lnTo>
              </a:path>
            </a:pathLst>
          </a:custGeom>
          <a:ln w="3175">
            <a:solidFill>
              <a:srgbClr val="231F20"/>
            </a:solidFill>
          </a:ln>
        </p:spPr>
        <p:txBody>
          <a:bodyPr wrap="square" lIns="0" tIns="0" rIns="0" bIns="0" rtlCol="0"/>
          <a:lstStyle/>
          <a:p>
            <a:endParaRPr/>
          </a:p>
        </p:txBody>
      </p:sp>
      <p:sp>
        <p:nvSpPr>
          <p:cNvPr id="25" name="object 25"/>
          <p:cNvSpPr/>
          <p:nvPr/>
        </p:nvSpPr>
        <p:spPr>
          <a:xfrm>
            <a:off x="1295400" y="3080298"/>
            <a:ext cx="1066800" cy="0"/>
          </a:xfrm>
          <a:custGeom>
            <a:avLst/>
            <a:gdLst/>
            <a:ahLst/>
            <a:cxnLst/>
            <a:rect l="l" t="t" r="r" b="b"/>
            <a:pathLst>
              <a:path w="1066800">
                <a:moveTo>
                  <a:pt x="0" y="0"/>
                </a:moveTo>
                <a:lnTo>
                  <a:pt x="1066800" y="0"/>
                </a:lnTo>
              </a:path>
            </a:pathLst>
          </a:custGeom>
          <a:ln w="6350">
            <a:solidFill>
              <a:srgbClr val="A7A9AC"/>
            </a:solidFill>
          </a:ln>
        </p:spPr>
        <p:txBody>
          <a:bodyPr wrap="square" lIns="0" tIns="0" rIns="0" bIns="0" rtlCol="0"/>
          <a:lstStyle/>
          <a:p>
            <a:endParaRPr/>
          </a:p>
        </p:txBody>
      </p:sp>
      <p:sp>
        <p:nvSpPr>
          <p:cNvPr id="26" name="object 26"/>
          <p:cNvSpPr/>
          <p:nvPr/>
        </p:nvSpPr>
        <p:spPr>
          <a:xfrm>
            <a:off x="2362200" y="3080298"/>
            <a:ext cx="558800" cy="0"/>
          </a:xfrm>
          <a:custGeom>
            <a:avLst/>
            <a:gdLst/>
            <a:ahLst/>
            <a:cxnLst/>
            <a:rect l="l" t="t" r="r" b="b"/>
            <a:pathLst>
              <a:path w="558800">
                <a:moveTo>
                  <a:pt x="0" y="0"/>
                </a:moveTo>
                <a:lnTo>
                  <a:pt x="558800" y="0"/>
                </a:lnTo>
              </a:path>
            </a:pathLst>
          </a:custGeom>
          <a:ln w="6350">
            <a:solidFill>
              <a:srgbClr val="A7A9AC"/>
            </a:solidFill>
          </a:ln>
        </p:spPr>
        <p:txBody>
          <a:bodyPr wrap="square" lIns="0" tIns="0" rIns="0" bIns="0" rtlCol="0"/>
          <a:lstStyle/>
          <a:p>
            <a:endParaRPr/>
          </a:p>
        </p:txBody>
      </p:sp>
      <p:sp>
        <p:nvSpPr>
          <p:cNvPr id="27" name="object 27"/>
          <p:cNvSpPr/>
          <p:nvPr/>
        </p:nvSpPr>
        <p:spPr>
          <a:xfrm>
            <a:off x="2921000" y="3080298"/>
            <a:ext cx="952500" cy="0"/>
          </a:xfrm>
          <a:custGeom>
            <a:avLst/>
            <a:gdLst/>
            <a:ahLst/>
            <a:cxnLst/>
            <a:rect l="l" t="t" r="r" b="b"/>
            <a:pathLst>
              <a:path w="952500">
                <a:moveTo>
                  <a:pt x="0" y="0"/>
                </a:moveTo>
                <a:lnTo>
                  <a:pt x="952500" y="0"/>
                </a:lnTo>
              </a:path>
            </a:pathLst>
          </a:custGeom>
          <a:ln w="6350">
            <a:solidFill>
              <a:srgbClr val="A7A9AC"/>
            </a:solidFill>
          </a:ln>
        </p:spPr>
        <p:txBody>
          <a:bodyPr wrap="square" lIns="0" tIns="0" rIns="0" bIns="0" rtlCol="0"/>
          <a:lstStyle/>
          <a:p>
            <a:endParaRPr/>
          </a:p>
        </p:txBody>
      </p:sp>
      <p:sp>
        <p:nvSpPr>
          <p:cNvPr id="28" name="object 28"/>
          <p:cNvSpPr/>
          <p:nvPr/>
        </p:nvSpPr>
        <p:spPr>
          <a:xfrm>
            <a:off x="1295400" y="3903182"/>
            <a:ext cx="1066800" cy="0"/>
          </a:xfrm>
          <a:custGeom>
            <a:avLst/>
            <a:gdLst/>
            <a:ahLst/>
            <a:cxnLst/>
            <a:rect l="l" t="t" r="r" b="b"/>
            <a:pathLst>
              <a:path w="1066800">
                <a:moveTo>
                  <a:pt x="0" y="0"/>
                </a:moveTo>
                <a:lnTo>
                  <a:pt x="1066800" y="0"/>
                </a:lnTo>
              </a:path>
            </a:pathLst>
          </a:custGeom>
          <a:ln w="6350">
            <a:solidFill>
              <a:srgbClr val="A7A9AC"/>
            </a:solidFill>
          </a:ln>
        </p:spPr>
        <p:txBody>
          <a:bodyPr wrap="square" lIns="0" tIns="0" rIns="0" bIns="0" rtlCol="0"/>
          <a:lstStyle/>
          <a:p>
            <a:endParaRPr/>
          </a:p>
        </p:txBody>
      </p:sp>
      <p:sp>
        <p:nvSpPr>
          <p:cNvPr id="29" name="object 29"/>
          <p:cNvSpPr/>
          <p:nvPr/>
        </p:nvSpPr>
        <p:spPr>
          <a:xfrm>
            <a:off x="2362200" y="3903182"/>
            <a:ext cx="558800" cy="0"/>
          </a:xfrm>
          <a:custGeom>
            <a:avLst/>
            <a:gdLst/>
            <a:ahLst/>
            <a:cxnLst/>
            <a:rect l="l" t="t" r="r" b="b"/>
            <a:pathLst>
              <a:path w="558800">
                <a:moveTo>
                  <a:pt x="0" y="0"/>
                </a:moveTo>
                <a:lnTo>
                  <a:pt x="558800" y="0"/>
                </a:lnTo>
              </a:path>
            </a:pathLst>
          </a:custGeom>
          <a:ln w="6350">
            <a:solidFill>
              <a:srgbClr val="A7A9AC"/>
            </a:solidFill>
          </a:ln>
        </p:spPr>
        <p:txBody>
          <a:bodyPr wrap="square" lIns="0" tIns="0" rIns="0" bIns="0" rtlCol="0"/>
          <a:lstStyle/>
          <a:p>
            <a:endParaRPr/>
          </a:p>
        </p:txBody>
      </p:sp>
      <p:sp>
        <p:nvSpPr>
          <p:cNvPr id="30" name="object 30"/>
          <p:cNvSpPr/>
          <p:nvPr/>
        </p:nvSpPr>
        <p:spPr>
          <a:xfrm>
            <a:off x="2921000" y="3903182"/>
            <a:ext cx="952500" cy="0"/>
          </a:xfrm>
          <a:custGeom>
            <a:avLst/>
            <a:gdLst/>
            <a:ahLst/>
            <a:cxnLst/>
            <a:rect l="l" t="t" r="r" b="b"/>
            <a:pathLst>
              <a:path w="952500">
                <a:moveTo>
                  <a:pt x="0" y="0"/>
                </a:moveTo>
                <a:lnTo>
                  <a:pt x="952500" y="0"/>
                </a:lnTo>
              </a:path>
            </a:pathLst>
          </a:custGeom>
          <a:ln w="6350">
            <a:solidFill>
              <a:srgbClr val="A7A9AC"/>
            </a:solidFill>
          </a:ln>
        </p:spPr>
        <p:txBody>
          <a:bodyPr wrap="square" lIns="0" tIns="0" rIns="0" bIns="0" rtlCol="0"/>
          <a:lstStyle/>
          <a:p>
            <a:endParaRPr/>
          </a:p>
        </p:txBody>
      </p:sp>
      <p:sp>
        <p:nvSpPr>
          <p:cNvPr id="31" name="object 31"/>
          <p:cNvSpPr/>
          <p:nvPr/>
        </p:nvSpPr>
        <p:spPr>
          <a:xfrm>
            <a:off x="457200" y="4219374"/>
            <a:ext cx="838200" cy="0"/>
          </a:xfrm>
          <a:custGeom>
            <a:avLst/>
            <a:gdLst/>
            <a:ahLst/>
            <a:cxnLst/>
            <a:rect l="l" t="t" r="r" b="b"/>
            <a:pathLst>
              <a:path w="838200">
                <a:moveTo>
                  <a:pt x="0" y="0"/>
                </a:moveTo>
                <a:lnTo>
                  <a:pt x="838200" y="0"/>
                </a:lnTo>
              </a:path>
            </a:pathLst>
          </a:custGeom>
          <a:ln w="3175">
            <a:solidFill>
              <a:srgbClr val="231F20"/>
            </a:solidFill>
          </a:ln>
        </p:spPr>
        <p:txBody>
          <a:bodyPr wrap="square" lIns="0" tIns="0" rIns="0" bIns="0" rtlCol="0"/>
          <a:lstStyle/>
          <a:p>
            <a:endParaRPr/>
          </a:p>
        </p:txBody>
      </p:sp>
      <p:sp>
        <p:nvSpPr>
          <p:cNvPr id="32" name="object 32"/>
          <p:cNvSpPr/>
          <p:nvPr/>
        </p:nvSpPr>
        <p:spPr>
          <a:xfrm>
            <a:off x="1295400" y="4219374"/>
            <a:ext cx="1066800" cy="0"/>
          </a:xfrm>
          <a:custGeom>
            <a:avLst/>
            <a:gdLst/>
            <a:ahLst/>
            <a:cxnLst/>
            <a:rect l="l" t="t" r="r" b="b"/>
            <a:pathLst>
              <a:path w="1066800">
                <a:moveTo>
                  <a:pt x="0" y="0"/>
                </a:moveTo>
                <a:lnTo>
                  <a:pt x="1066800" y="0"/>
                </a:lnTo>
              </a:path>
            </a:pathLst>
          </a:custGeom>
          <a:ln w="3175">
            <a:solidFill>
              <a:srgbClr val="231F20"/>
            </a:solidFill>
          </a:ln>
        </p:spPr>
        <p:txBody>
          <a:bodyPr wrap="square" lIns="0" tIns="0" rIns="0" bIns="0" rtlCol="0"/>
          <a:lstStyle/>
          <a:p>
            <a:endParaRPr/>
          </a:p>
        </p:txBody>
      </p:sp>
      <p:sp>
        <p:nvSpPr>
          <p:cNvPr id="33" name="object 33"/>
          <p:cNvSpPr/>
          <p:nvPr/>
        </p:nvSpPr>
        <p:spPr>
          <a:xfrm>
            <a:off x="2362200" y="4219374"/>
            <a:ext cx="558800" cy="0"/>
          </a:xfrm>
          <a:custGeom>
            <a:avLst/>
            <a:gdLst/>
            <a:ahLst/>
            <a:cxnLst/>
            <a:rect l="l" t="t" r="r" b="b"/>
            <a:pathLst>
              <a:path w="558800">
                <a:moveTo>
                  <a:pt x="0" y="0"/>
                </a:moveTo>
                <a:lnTo>
                  <a:pt x="558800" y="0"/>
                </a:lnTo>
              </a:path>
            </a:pathLst>
          </a:custGeom>
          <a:ln w="3175">
            <a:solidFill>
              <a:srgbClr val="231F20"/>
            </a:solidFill>
          </a:ln>
        </p:spPr>
        <p:txBody>
          <a:bodyPr wrap="square" lIns="0" tIns="0" rIns="0" bIns="0" rtlCol="0"/>
          <a:lstStyle/>
          <a:p>
            <a:endParaRPr/>
          </a:p>
        </p:txBody>
      </p:sp>
      <p:sp>
        <p:nvSpPr>
          <p:cNvPr id="34" name="object 34"/>
          <p:cNvSpPr/>
          <p:nvPr/>
        </p:nvSpPr>
        <p:spPr>
          <a:xfrm>
            <a:off x="2921000" y="4219374"/>
            <a:ext cx="952500" cy="0"/>
          </a:xfrm>
          <a:custGeom>
            <a:avLst/>
            <a:gdLst/>
            <a:ahLst/>
            <a:cxnLst/>
            <a:rect l="l" t="t" r="r" b="b"/>
            <a:pathLst>
              <a:path w="952500">
                <a:moveTo>
                  <a:pt x="0" y="0"/>
                </a:moveTo>
                <a:lnTo>
                  <a:pt x="952500" y="0"/>
                </a:lnTo>
              </a:path>
            </a:pathLst>
          </a:custGeom>
          <a:ln w="3175">
            <a:solidFill>
              <a:srgbClr val="231F20"/>
            </a:solidFill>
          </a:ln>
        </p:spPr>
        <p:txBody>
          <a:bodyPr wrap="square" lIns="0" tIns="0" rIns="0" bIns="0" rtlCol="0"/>
          <a:lstStyle/>
          <a:p>
            <a:endParaRPr/>
          </a:p>
        </p:txBody>
      </p:sp>
      <p:sp>
        <p:nvSpPr>
          <p:cNvPr id="35" name="object 35"/>
          <p:cNvSpPr txBox="1"/>
          <p:nvPr/>
        </p:nvSpPr>
        <p:spPr>
          <a:xfrm>
            <a:off x="476250" y="1120766"/>
            <a:ext cx="3988329" cy="433452"/>
          </a:xfrm>
          <a:prstGeom prst="rect">
            <a:avLst/>
          </a:prstGeom>
        </p:spPr>
        <p:txBody>
          <a:bodyPr vert="horz" wrap="square" lIns="0" tIns="12700" rIns="0" bIns="0" rtlCol="0">
            <a:spAutoFit/>
          </a:bodyPr>
          <a:lstStyle/>
          <a:p>
            <a:pPr marL="12700">
              <a:lnSpc>
                <a:spcPct val="100000"/>
              </a:lnSpc>
              <a:spcBef>
                <a:spcPts val="100"/>
              </a:spcBef>
            </a:pPr>
            <a:r>
              <a:rPr lang="ja-JP" sz="950" b="1" dirty="0">
                <a:solidFill>
                  <a:srgbClr val="231F20"/>
                </a:solidFill>
                <a:latin typeface="Meiryo UI" panose="020B0604030504040204" pitchFamily="50" charset="-128"/>
                <a:ea typeface="Meiryo UI" panose="020B0604030504040204" pitchFamily="50" charset="-128"/>
                <a:cs typeface="Arial"/>
              </a:rPr>
              <a:t>図6：ハイ・イールド債は著しく高い信用リスクを伴う可能性</a:t>
            </a:r>
          </a:p>
          <a:p>
            <a:pPr marL="12700">
              <a:lnSpc>
                <a:spcPct val="100000"/>
              </a:lnSpc>
              <a:spcBef>
                <a:spcPts val="985"/>
              </a:spcBef>
              <a:tabLst>
                <a:tab pos="3396615" algn="l"/>
              </a:tabLst>
            </a:pPr>
            <a:r>
              <a:rPr lang="ja-JP" sz="950" b="1" u="sng" dirty="0">
                <a:solidFill>
                  <a:srgbClr val="231F20"/>
                </a:solidFill>
                <a:uFill>
                  <a:solidFill>
                    <a:srgbClr val="231F20"/>
                  </a:solidFill>
                </a:uFill>
                <a:latin typeface="Meiryo UI" panose="020B0604030504040204" pitchFamily="50" charset="-128"/>
                <a:ea typeface="Meiryo UI" panose="020B0604030504040204" pitchFamily="50" charset="-128"/>
                <a:cs typeface="Arial"/>
              </a:rPr>
              <a:t>信用格付</a:t>
            </a:r>
            <a:r>
              <a:rPr lang="en-US" altLang="ja-JP" sz="950" b="1" dirty="0">
                <a:solidFill>
                  <a:srgbClr val="231F20"/>
                </a:solidFill>
                <a:uFill>
                  <a:solidFill>
                    <a:srgbClr val="231F20"/>
                  </a:solidFill>
                </a:uFill>
                <a:latin typeface="Meiryo UI" panose="020B0604030504040204" pitchFamily="50" charset="-128"/>
                <a:ea typeface="Meiryo UI" panose="020B0604030504040204" pitchFamily="50" charset="-128"/>
                <a:cs typeface="Arial"/>
              </a:rPr>
              <a:t>     	  </a:t>
            </a:r>
            <a:r>
              <a:rPr lang="ja-JP" sz="950" b="1" dirty="0">
                <a:solidFill>
                  <a:srgbClr val="231F20"/>
                </a:solidFill>
                <a:latin typeface="Meiryo UI" panose="020B0604030504040204" pitchFamily="50" charset="-128"/>
                <a:ea typeface="Meiryo UI" panose="020B0604030504040204" pitchFamily="50" charset="-128"/>
                <a:cs typeface="Arial"/>
              </a:rPr>
              <a:t>利回</a:t>
            </a:r>
            <a:r>
              <a:rPr lang="en-US" altLang="ja-JP" sz="950" b="1" dirty="0">
                <a:solidFill>
                  <a:srgbClr val="231F20"/>
                </a:solidFill>
                <a:latin typeface="Meiryo UI" panose="020B0604030504040204" pitchFamily="50" charset="-128"/>
                <a:ea typeface="Meiryo UI" panose="020B0604030504040204" pitchFamily="50" charset="-128"/>
                <a:cs typeface="Arial"/>
              </a:rPr>
              <a:t> </a:t>
            </a:r>
            <a:r>
              <a:rPr lang="ja-JP" sz="950" b="1" dirty="0">
                <a:solidFill>
                  <a:srgbClr val="231F20"/>
                </a:solidFill>
                <a:latin typeface="Meiryo UI" panose="020B0604030504040204" pitchFamily="50" charset="-128"/>
                <a:ea typeface="Meiryo UI" panose="020B0604030504040204" pitchFamily="50" charset="-128"/>
                <a:cs typeface="Arial"/>
              </a:rPr>
              <a:t>り</a:t>
            </a:r>
          </a:p>
        </p:txBody>
      </p:sp>
      <p:sp>
        <p:nvSpPr>
          <p:cNvPr id="36" name="object 36"/>
          <p:cNvSpPr txBox="1"/>
          <p:nvPr/>
        </p:nvSpPr>
        <p:spPr>
          <a:xfrm>
            <a:off x="469855" y="1818002"/>
            <a:ext cx="575945" cy="160300"/>
          </a:xfrm>
          <a:prstGeom prst="rect">
            <a:avLst/>
          </a:prstGeom>
        </p:spPr>
        <p:txBody>
          <a:bodyPr vert="horz" wrap="square" lIns="0" tIns="31750" rIns="0" bIns="0" rtlCol="0">
            <a:spAutoFit/>
          </a:bodyPr>
          <a:lstStyle/>
          <a:p>
            <a:pPr marL="12700" marR="5080">
              <a:lnSpc>
                <a:spcPts val="1000"/>
              </a:lnSpc>
              <a:spcBef>
                <a:spcPts val="250"/>
              </a:spcBef>
            </a:pPr>
            <a:r>
              <a:rPr lang="ja-JP" sz="950" b="1" dirty="0">
                <a:solidFill>
                  <a:srgbClr val="231F20"/>
                </a:solidFill>
                <a:latin typeface="Meiryo UI" panose="020B0604030504040204" pitchFamily="50" charset="-128"/>
                <a:ea typeface="Meiryo UI" panose="020B0604030504040204" pitchFamily="50" charset="-128"/>
                <a:cs typeface="Arial"/>
              </a:rPr>
              <a:t>投資適格</a:t>
            </a:r>
          </a:p>
        </p:txBody>
      </p:sp>
      <p:sp>
        <p:nvSpPr>
          <p:cNvPr id="37" name="object 37"/>
          <p:cNvSpPr txBox="1"/>
          <p:nvPr/>
        </p:nvSpPr>
        <p:spPr>
          <a:xfrm>
            <a:off x="2387587" y="1564757"/>
            <a:ext cx="281305" cy="159018"/>
          </a:xfrm>
          <a:prstGeom prst="rect">
            <a:avLst/>
          </a:prstGeom>
        </p:spPr>
        <p:txBody>
          <a:bodyPr vert="horz" wrap="square" lIns="0" tIns="12700" rIns="0" bIns="0" rtlCol="0">
            <a:spAutoFit/>
          </a:bodyPr>
          <a:lstStyle/>
          <a:p>
            <a:pPr marL="12700">
              <a:lnSpc>
                <a:spcPct val="100000"/>
              </a:lnSpc>
              <a:spcBef>
                <a:spcPts val="100"/>
              </a:spcBef>
            </a:pPr>
            <a:r>
              <a:rPr lang="ja-JP" sz="950" dirty="0">
                <a:solidFill>
                  <a:srgbClr val="231F20"/>
                </a:solidFill>
                <a:latin typeface="Arial Narrow" panose="020B0606020202030204" pitchFamily="34" charset="0"/>
                <a:ea typeface="MS Mincho"/>
                <a:cs typeface="Arial"/>
              </a:rPr>
              <a:t>BBB+</a:t>
            </a:r>
          </a:p>
        </p:txBody>
      </p:sp>
      <p:sp>
        <p:nvSpPr>
          <p:cNvPr id="38" name="object 38"/>
          <p:cNvSpPr txBox="1"/>
          <p:nvPr/>
        </p:nvSpPr>
        <p:spPr>
          <a:xfrm>
            <a:off x="3887462" y="4214444"/>
            <a:ext cx="1675130" cy="159018"/>
          </a:xfrm>
          <a:prstGeom prst="rect">
            <a:avLst/>
          </a:prstGeom>
        </p:spPr>
        <p:txBody>
          <a:bodyPr vert="horz" wrap="square" lIns="0" tIns="12700" rIns="0" bIns="0" rtlCol="0">
            <a:spAutoFit/>
          </a:bodyPr>
          <a:lstStyle/>
          <a:p>
            <a:pPr marL="12700">
              <a:lnSpc>
                <a:spcPct val="100000"/>
              </a:lnSpc>
              <a:spcBef>
                <a:spcPts val="100"/>
              </a:spcBef>
            </a:pPr>
            <a:r>
              <a:rPr lang="ja-JP" sz="1425" baseline="2923" dirty="0">
                <a:solidFill>
                  <a:srgbClr val="231F20"/>
                </a:solidFill>
                <a:latin typeface="Arial Narrow" panose="020B0606020202030204" pitchFamily="34" charset="0"/>
                <a:ea typeface="MS Mincho"/>
                <a:cs typeface="Arial"/>
              </a:rPr>
              <a:t>0% </a:t>
            </a:r>
            <a:r>
              <a:rPr lang="en-US" altLang="ja-JP" sz="1425" baseline="2923" dirty="0">
                <a:solidFill>
                  <a:srgbClr val="231F20"/>
                </a:solidFill>
                <a:latin typeface="Arial Narrow" panose="020B0606020202030204" pitchFamily="34" charset="0"/>
                <a:ea typeface="MS Mincho"/>
                <a:cs typeface="Arial"/>
              </a:rPr>
              <a:t>   </a:t>
            </a:r>
            <a:r>
              <a:rPr lang="ja-JP" sz="1425" baseline="2923" dirty="0">
                <a:solidFill>
                  <a:srgbClr val="231F20"/>
                </a:solidFill>
                <a:latin typeface="Arial Narrow" panose="020B0606020202030204" pitchFamily="34" charset="0"/>
                <a:ea typeface="MS Mincho"/>
                <a:cs typeface="Arial"/>
              </a:rPr>
              <a:t>2% </a:t>
            </a:r>
            <a:r>
              <a:rPr lang="en-US" altLang="ja-JP" sz="1425" baseline="2923" dirty="0">
                <a:solidFill>
                  <a:srgbClr val="231F20"/>
                </a:solidFill>
                <a:latin typeface="Arial Narrow" panose="020B0606020202030204" pitchFamily="34" charset="0"/>
                <a:ea typeface="MS Mincho"/>
                <a:cs typeface="Arial"/>
              </a:rPr>
              <a:t>   </a:t>
            </a:r>
            <a:r>
              <a:rPr lang="ja-JP" sz="1425" baseline="2923" dirty="0">
                <a:solidFill>
                  <a:srgbClr val="231F20"/>
                </a:solidFill>
                <a:latin typeface="Arial Narrow" panose="020B0606020202030204" pitchFamily="34" charset="0"/>
                <a:ea typeface="MS Mincho"/>
                <a:cs typeface="Arial"/>
              </a:rPr>
              <a:t>4% </a:t>
            </a:r>
            <a:r>
              <a:rPr lang="en-US" altLang="ja-JP" sz="1425" baseline="2923" dirty="0">
                <a:solidFill>
                  <a:srgbClr val="231F20"/>
                </a:solidFill>
                <a:latin typeface="Arial Narrow" panose="020B0606020202030204" pitchFamily="34" charset="0"/>
                <a:ea typeface="MS Mincho"/>
                <a:cs typeface="Arial"/>
              </a:rPr>
              <a:t>   </a:t>
            </a:r>
            <a:r>
              <a:rPr lang="ja-JP" sz="950" dirty="0">
                <a:solidFill>
                  <a:srgbClr val="231F20"/>
                </a:solidFill>
                <a:latin typeface="Arial Narrow" panose="020B0606020202030204" pitchFamily="34" charset="0"/>
                <a:ea typeface="MS Mincho"/>
                <a:cs typeface="Arial"/>
              </a:rPr>
              <a:t>6% </a:t>
            </a:r>
            <a:r>
              <a:rPr lang="en-US" altLang="ja-JP" sz="950" dirty="0">
                <a:solidFill>
                  <a:srgbClr val="231F20"/>
                </a:solidFill>
                <a:latin typeface="Arial Narrow" panose="020B0606020202030204" pitchFamily="34" charset="0"/>
                <a:ea typeface="MS Mincho"/>
                <a:cs typeface="Arial"/>
              </a:rPr>
              <a:t>   </a:t>
            </a:r>
            <a:r>
              <a:rPr lang="ja-JP" sz="950" dirty="0">
                <a:solidFill>
                  <a:srgbClr val="231F20"/>
                </a:solidFill>
                <a:latin typeface="Arial Narrow" panose="020B0606020202030204" pitchFamily="34" charset="0"/>
                <a:ea typeface="MS Mincho"/>
                <a:cs typeface="Arial"/>
              </a:rPr>
              <a:t>8% </a:t>
            </a:r>
            <a:r>
              <a:rPr lang="en-US" altLang="ja-JP" sz="950" dirty="0">
                <a:solidFill>
                  <a:srgbClr val="231F20"/>
                </a:solidFill>
                <a:latin typeface="Arial Narrow" panose="020B0606020202030204" pitchFamily="34" charset="0"/>
                <a:ea typeface="MS Mincho"/>
                <a:cs typeface="Arial"/>
              </a:rPr>
              <a:t> </a:t>
            </a:r>
            <a:r>
              <a:rPr lang="ja-JP" sz="950" dirty="0">
                <a:solidFill>
                  <a:srgbClr val="231F20"/>
                </a:solidFill>
                <a:latin typeface="Arial Narrow" panose="020B0606020202030204" pitchFamily="34" charset="0"/>
                <a:ea typeface="MS Mincho"/>
                <a:cs typeface="Arial"/>
              </a:rPr>
              <a:t>10% </a:t>
            </a:r>
            <a:r>
              <a:rPr lang="en-US" altLang="ja-JP" sz="950" dirty="0">
                <a:solidFill>
                  <a:srgbClr val="231F20"/>
                </a:solidFill>
                <a:latin typeface="Arial Narrow" panose="020B0606020202030204" pitchFamily="34" charset="0"/>
                <a:ea typeface="MS Mincho"/>
                <a:cs typeface="Arial"/>
              </a:rPr>
              <a:t> </a:t>
            </a:r>
            <a:r>
              <a:rPr lang="ja-JP" sz="1425" baseline="2923" dirty="0">
                <a:solidFill>
                  <a:srgbClr val="231F20"/>
                </a:solidFill>
                <a:latin typeface="Arial Narrow" panose="020B0606020202030204" pitchFamily="34" charset="0"/>
                <a:ea typeface="MS Mincho"/>
                <a:cs typeface="Arial"/>
              </a:rPr>
              <a:t>12%</a:t>
            </a:r>
          </a:p>
        </p:txBody>
      </p:sp>
      <p:sp>
        <p:nvSpPr>
          <p:cNvPr id="39" name="object 39"/>
          <p:cNvSpPr/>
          <p:nvPr/>
        </p:nvSpPr>
        <p:spPr>
          <a:xfrm>
            <a:off x="3971276" y="1594960"/>
            <a:ext cx="0" cy="2567940"/>
          </a:xfrm>
          <a:custGeom>
            <a:avLst/>
            <a:gdLst/>
            <a:ahLst/>
            <a:cxnLst/>
            <a:rect l="l" t="t" r="r" b="b"/>
            <a:pathLst>
              <a:path h="2567940">
                <a:moveTo>
                  <a:pt x="0" y="2567546"/>
                </a:moveTo>
                <a:lnTo>
                  <a:pt x="0" y="0"/>
                </a:lnTo>
              </a:path>
            </a:pathLst>
          </a:custGeom>
          <a:ln w="6350">
            <a:solidFill>
              <a:srgbClr val="BCBEC0"/>
            </a:solidFill>
          </a:ln>
        </p:spPr>
        <p:txBody>
          <a:bodyPr wrap="square" lIns="0" tIns="0" rIns="0" bIns="0" rtlCol="0"/>
          <a:lstStyle/>
          <a:p>
            <a:endParaRPr/>
          </a:p>
        </p:txBody>
      </p:sp>
      <p:sp>
        <p:nvSpPr>
          <p:cNvPr id="40" name="object 40"/>
          <p:cNvSpPr/>
          <p:nvPr/>
        </p:nvSpPr>
        <p:spPr>
          <a:xfrm>
            <a:off x="4217927" y="1594960"/>
            <a:ext cx="0" cy="292735"/>
          </a:xfrm>
          <a:custGeom>
            <a:avLst/>
            <a:gdLst/>
            <a:ahLst/>
            <a:cxnLst/>
            <a:rect l="l" t="t" r="r" b="b"/>
            <a:pathLst>
              <a:path h="292735">
                <a:moveTo>
                  <a:pt x="0" y="0"/>
                </a:moveTo>
                <a:lnTo>
                  <a:pt x="0" y="292717"/>
                </a:lnTo>
              </a:path>
            </a:pathLst>
          </a:custGeom>
          <a:ln w="6350">
            <a:solidFill>
              <a:srgbClr val="BCBEC0"/>
            </a:solidFill>
          </a:ln>
        </p:spPr>
        <p:txBody>
          <a:bodyPr wrap="square" lIns="0" tIns="0" rIns="0" bIns="0" rtlCol="0"/>
          <a:lstStyle/>
          <a:p>
            <a:endParaRPr/>
          </a:p>
        </p:txBody>
      </p:sp>
      <p:sp>
        <p:nvSpPr>
          <p:cNvPr id="41" name="object 41"/>
          <p:cNvSpPr/>
          <p:nvPr/>
        </p:nvSpPr>
        <p:spPr>
          <a:xfrm>
            <a:off x="4217927" y="2072538"/>
            <a:ext cx="0" cy="1099185"/>
          </a:xfrm>
          <a:custGeom>
            <a:avLst/>
            <a:gdLst/>
            <a:ahLst/>
            <a:cxnLst/>
            <a:rect l="l" t="t" r="r" b="b"/>
            <a:pathLst>
              <a:path h="1099185">
                <a:moveTo>
                  <a:pt x="0" y="0"/>
                </a:moveTo>
                <a:lnTo>
                  <a:pt x="0" y="1098905"/>
                </a:lnTo>
              </a:path>
            </a:pathLst>
          </a:custGeom>
          <a:ln w="6350">
            <a:solidFill>
              <a:srgbClr val="BCBEC0"/>
            </a:solidFill>
          </a:ln>
        </p:spPr>
        <p:txBody>
          <a:bodyPr wrap="square" lIns="0" tIns="0" rIns="0" bIns="0" rtlCol="0"/>
          <a:lstStyle/>
          <a:p>
            <a:endParaRPr/>
          </a:p>
        </p:txBody>
      </p:sp>
      <p:sp>
        <p:nvSpPr>
          <p:cNvPr id="42" name="object 42"/>
          <p:cNvSpPr/>
          <p:nvPr/>
        </p:nvSpPr>
        <p:spPr>
          <a:xfrm>
            <a:off x="4217927" y="3356305"/>
            <a:ext cx="0" cy="806450"/>
          </a:xfrm>
          <a:custGeom>
            <a:avLst/>
            <a:gdLst/>
            <a:ahLst/>
            <a:cxnLst/>
            <a:rect l="l" t="t" r="r" b="b"/>
            <a:pathLst>
              <a:path h="806450">
                <a:moveTo>
                  <a:pt x="0" y="0"/>
                </a:moveTo>
                <a:lnTo>
                  <a:pt x="0" y="806201"/>
                </a:lnTo>
              </a:path>
            </a:pathLst>
          </a:custGeom>
          <a:ln w="6350">
            <a:solidFill>
              <a:srgbClr val="BCBEC0"/>
            </a:solidFill>
          </a:ln>
        </p:spPr>
        <p:txBody>
          <a:bodyPr wrap="square" lIns="0" tIns="0" rIns="0" bIns="0" rtlCol="0"/>
          <a:lstStyle/>
          <a:p>
            <a:endParaRPr/>
          </a:p>
        </p:txBody>
      </p:sp>
      <p:sp>
        <p:nvSpPr>
          <p:cNvPr id="43" name="object 43"/>
          <p:cNvSpPr/>
          <p:nvPr/>
        </p:nvSpPr>
        <p:spPr>
          <a:xfrm>
            <a:off x="4464579" y="1594960"/>
            <a:ext cx="0" cy="292735"/>
          </a:xfrm>
          <a:custGeom>
            <a:avLst/>
            <a:gdLst/>
            <a:ahLst/>
            <a:cxnLst/>
            <a:rect l="l" t="t" r="r" b="b"/>
            <a:pathLst>
              <a:path h="292735">
                <a:moveTo>
                  <a:pt x="0" y="0"/>
                </a:moveTo>
                <a:lnTo>
                  <a:pt x="0" y="292717"/>
                </a:lnTo>
              </a:path>
            </a:pathLst>
          </a:custGeom>
          <a:ln w="6350">
            <a:solidFill>
              <a:srgbClr val="BCBEC0"/>
            </a:solidFill>
          </a:ln>
        </p:spPr>
        <p:txBody>
          <a:bodyPr wrap="square" lIns="0" tIns="0" rIns="0" bIns="0" rtlCol="0"/>
          <a:lstStyle/>
          <a:p>
            <a:endParaRPr/>
          </a:p>
        </p:txBody>
      </p:sp>
      <p:sp>
        <p:nvSpPr>
          <p:cNvPr id="44" name="object 44"/>
          <p:cNvSpPr/>
          <p:nvPr/>
        </p:nvSpPr>
        <p:spPr>
          <a:xfrm>
            <a:off x="4464579" y="2072538"/>
            <a:ext cx="0" cy="1099185"/>
          </a:xfrm>
          <a:custGeom>
            <a:avLst/>
            <a:gdLst/>
            <a:ahLst/>
            <a:cxnLst/>
            <a:rect l="l" t="t" r="r" b="b"/>
            <a:pathLst>
              <a:path h="1099185">
                <a:moveTo>
                  <a:pt x="0" y="0"/>
                </a:moveTo>
                <a:lnTo>
                  <a:pt x="0" y="1098905"/>
                </a:lnTo>
              </a:path>
            </a:pathLst>
          </a:custGeom>
          <a:ln w="6350">
            <a:solidFill>
              <a:srgbClr val="BCBEC0"/>
            </a:solidFill>
          </a:ln>
        </p:spPr>
        <p:txBody>
          <a:bodyPr wrap="square" lIns="0" tIns="0" rIns="0" bIns="0" rtlCol="0"/>
          <a:lstStyle/>
          <a:p>
            <a:endParaRPr/>
          </a:p>
        </p:txBody>
      </p:sp>
      <p:sp>
        <p:nvSpPr>
          <p:cNvPr id="45" name="object 45"/>
          <p:cNvSpPr/>
          <p:nvPr/>
        </p:nvSpPr>
        <p:spPr>
          <a:xfrm>
            <a:off x="4464579" y="3356305"/>
            <a:ext cx="0" cy="806450"/>
          </a:xfrm>
          <a:custGeom>
            <a:avLst/>
            <a:gdLst/>
            <a:ahLst/>
            <a:cxnLst/>
            <a:rect l="l" t="t" r="r" b="b"/>
            <a:pathLst>
              <a:path h="806450">
                <a:moveTo>
                  <a:pt x="0" y="0"/>
                </a:moveTo>
                <a:lnTo>
                  <a:pt x="0" y="806201"/>
                </a:lnTo>
              </a:path>
            </a:pathLst>
          </a:custGeom>
          <a:ln w="6350">
            <a:solidFill>
              <a:srgbClr val="BCBEC0"/>
            </a:solidFill>
          </a:ln>
        </p:spPr>
        <p:txBody>
          <a:bodyPr wrap="square" lIns="0" tIns="0" rIns="0" bIns="0" rtlCol="0"/>
          <a:lstStyle/>
          <a:p>
            <a:endParaRPr/>
          </a:p>
        </p:txBody>
      </p:sp>
      <p:sp>
        <p:nvSpPr>
          <p:cNvPr id="46" name="object 46"/>
          <p:cNvSpPr/>
          <p:nvPr/>
        </p:nvSpPr>
        <p:spPr>
          <a:xfrm>
            <a:off x="4711231" y="1594960"/>
            <a:ext cx="0" cy="328295"/>
          </a:xfrm>
          <a:custGeom>
            <a:avLst/>
            <a:gdLst/>
            <a:ahLst/>
            <a:cxnLst/>
            <a:rect l="l" t="t" r="r" b="b"/>
            <a:pathLst>
              <a:path h="328294">
                <a:moveTo>
                  <a:pt x="0" y="0"/>
                </a:moveTo>
                <a:lnTo>
                  <a:pt x="0" y="327718"/>
                </a:lnTo>
              </a:path>
            </a:pathLst>
          </a:custGeom>
          <a:ln w="6350">
            <a:solidFill>
              <a:srgbClr val="BCBEC0"/>
            </a:solidFill>
          </a:ln>
        </p:spPr>
        <p:txBody>
          <a:bodyPr wrap="square" lIns="0" tIns="0" rIns="0" bIns="0" rtlCol="0"/>
          <a:lstStyle/>
          <a:p>
            <a:endParaRPr/>
          </a:p>
        </p:txBody>
      </p:sp>
      <p:sp>
        <p:nvSpPr>
          <p:cNvPr id="47" name="object 47"/>
          <p:cNvSpPr/>
          <p:nvPr/>
        </p:nvSpPr>
        <p:spPr>
          <a:xfrm>
            <a:off x="4711231" y="2035886"/>
            <a:ext cx="0" cy="1168400"/>
          </a:xfrm>
          <a:custGeom>
            <a:avLst/>
            <a:gdLst/>
            <a:ahLst/>
            <a:cxnLst/>
            <a:rect l="l" t="t" r="r" b="b"/>
            <a:pathLst>
              <a:path h="1168400">
                <a:moveTo>
                  <a:pt x="0" y="0"/>
                </a:moveTo>
                <a:lnTo>
                  <a:pt x="0" y="1167942"/>
                </a:lnTo>
              </a:path>
            </a:pathLst>
          </a:custGeom>
          <a:ln w="6350">
            <a:solidFill>
              <a:srgbClr val="BCBEC0"/>
            </a:solidFill>
          </a:ln>
        </p:spPr>
        <p:txBody>
          <a:bodyPr wrap="square" lIns="0" tIns="0" rIns="0" bIns="0" rtlCol="0"/>
          <a:lstStyle/>
          <a:p>
            <a:endParaRPr/>
          </a:p>
        </p:txBody>
      </p:sp>
      <p:sp>
        <p:nvSpPr>
          <p:cNvPr id="48" name="object 48"/>
          <p:cNvSpPr/>
          <p:nvPr/>
        </p:nvSpPr>
        <p:spPr>
          <a:xfrm>
            <a:off x="4711231" y="3317036"/>
            <a:ext cx="0" cy="845819"/>
          </a:xfrm>
          <a:custGeom>
            <a:avLst/>
            <a:gdLst/>
            <a:ahLst/>
            <a:cxnLst/>
            <a:rect l="l" t="t" r="r" b="b"/>
            <a:pathLst>
              <a:path h="845820">
                <a:moveTo>
                  <a:pt x="0" y="0"/>
                </a:moveTo>
                <a:lnTo>
                  <a:pt x="0" y="845469"/>
                </a:lnTo>
              </a:path>
            </a:pathLst>
          </a:custGeom>
          <a:ln w="6350">
            <a:solidFill>
              <a:srgbClr val="BCBEC0"/>
            </a:solidFill>
          </a:ln>
        </p:spPr>
        <p:txBody>
          <a:bodyPr wrap="square" lIns="0" tIns="0" rIns="0" bIns="0" rtlCol="0"/>
          <a:lstStyle/>
          <a:p>
            <a:endParaRPr/>
          </a:p>
        </p:txBody>
      </p:sp>
      <p:sp>
        <p:nvSpPr>
          <p:cNvPr id="49" name="object 49"/>
          <p:cNvSpPr/>
          <p:nvPr/>
        </p:nvSpPr>
        <p:spPr>
          <a:xfrm>
            <a:off x="4957883" y="1594960"/>
            <a:ext cx="0" cy="2567940"/>
          </a:xfrm>
          <a:custGeom>
            <a:avLst/>
            <a:gdLst/>
            <a:ahLst/>
            <a:cxnLst/>
            <a:rect l="l" t="t" r="r" b="b"/>
            <a:pathLst>
              <a:path h="2567940">
                <a:moveTo>
                  <a:pt x="0" y="2567546"/>
                </a:moveTo>
                <a:lnTo>
                  <a:pt x="0" y="0"/>
                </a:lnTo>
              </a:path>
            </a:pathLst>
          </a:custGeom>
          <a:ln w="6350">
            <a:solidFill>
              <a:srgbClr val="BCBEC0"/>
            </a:solidFill>
          </a:ln>
        </p:spPr>
        <p:txBody>
          <a:bodyPr wrap="square" lIns="0" tIns="0" rIns="0" bIns="0" rtlCol="0"/>
          <a:lstStyle/>
          <a:p>
            <a:endParaRPr/>
          </a:p>
        </p:txBody>
      </p:sp>
      <p:sp>
        <p:nvSpPr>
          <p:cNvPr id="50" name="object 50"/>
          <p:cNvSpPr/>
          <p:nvPr/>
        </p:nvSpPr>
        <p:spPr>
          <a:xfrm>
            <a:off x="5204528" y="1594960"/>
            <a:ext cx="0" cy="2386330"/>
          </a:xfrm>
          <a:custGeom>
            <a:avLst/>
            <a:gdLst/>
            <a:ahLst/>
            <a:cxnLst/>
            <a:rect l="l" t="t" r="r" b="b"/>
            <a:pathLst>
              <a:path h="2386329">
                <a:moveTo>
                  <a:pt x="0" y="0"/>
                </a:moveTo>
                <a:lnTo>
                  <a:pt x="0" y="2386070"/>
                </a:lnTo>
              </a:path>
            </a:pathLst>
          </a:custGeom>
          <a:ln w="6350">
            <a:solidFill>
              <a:srgbClr val="BCBEC0"/>
            </a:solidFill>
          </a:ln>
        </p:spPr>
        <p:txBody>
          <a:bodyPr wrap="square" lIns="0" tIns="0" rIns="0" bIns="0" rtlCol="0"/>
          <a:lstStyle/>
          <a:p>
            <a:endParaRPr/>
          </a:p>
        </p:txBody>
      </p:sp>
      <p:sp>
        <p:nvSpPr>
          <p:cNvPr id="51" name="object 51"/>
          <p:cNvSpPr/>
          <p:nvPr/>
        </p:nvSpPr>
        <p:spPr>
          <a:xfrm>
            <a:off x="5204528" y="4094238"/>
            <a:ext cx="0" cy="68580"/>
          </a:xfrm>
          <a:custGeom>
            <a:avLst/>
            <a:gdLst/>
            <a:ahLst/>
            <a:cxnLst/>
            <a:rect l="l" t="t" r="r" b="b"/>
            <a:pathLst>
              <a:path h="68579">
                <a:moveTo>
                  <a:pt x="0" y="0"/>
                </a:moveTo>
                <a:lnTo>
                  <a:pt x="0" y="68267"/>
                </a:lnTo>
              </a:path>
            </a:pathLst>
          </a:custGeom>
          <a:ln w="6350">
            <a:solidFill>
              <a:srgbClr val="BCBEC0"/>
            </a:solidFill>
          </a:ln>
        </p:spPr>
        <p:txBody>
          <a:bodyPr wrap="square" lIns="0" tIns="0" rIns="0" bIns="0" rtlCol="0"/>
          <a:lstStyle/>
          <a:p>
            <a:endParaRPr/>
          </a:p>
        </p:txBody>
      </p:sp>
      <p:sp>
        <p:nvSpPr>
          <p:cNvPr id="52" name="object 52"/>
          <p:cNvSpPr/>
          <p:nvPr/>
        </p:nvSpPr>
        <p:spPr>
          <a:xfrm>
            <a:off x="5451180" y="1594960"/>
            <a:ext cx="0" cy="2567940"/>
          </a:xfrm>
          <a:custGeom>
            <a:avLst/>
            <a:gdLst/>
            <a:ahLst/>
            <a:cxnLst/>
            <a:rect l="l" t="t" r="r" b="b"/>
            <a:pathLst>
              <a:path h="2567940">
                <a:moveTo>
                  <a:pt x="0" y="2567546"/>
                </a:moveTo>
                <a:lnTo>
                  <a:pt x="0" y="0"/>
                </a:lnTo>
              </a:path>
            </a:pathLst>
          </a:custGeom>
          <a:ln w="6350">
            <a:solidFill>
              <a:srgbClr val="BCBEC0"/>
            </a:solidFill>
          </a:ln>
        </p:spPr>
        <p:txBody>
          <a:bodyPr wrap="square" lIns="0" tIns="0" rIns="0" bIns="0" rtlCol="0"/>
          <a:lstStyle/>
          <a:p>
            <a:endParaRPr/>
          </a:p>
        </p:txBody>
      </p:sp>
      <p:sp>
        <p:nvSpPr>
          <p:cNvPr id="53" name="object 53"/>
          <p:cNvSpPr/>
          <p:nvPr/>
        </p:nvSpPr>
        <p:spPr>
          <a:xfrm>
            <a:off x="3971277" y="1887677"/>
            <a:ext cx="530860" cy="185420"/>
          </a:xfrm>
          <a:custGeom>
            <a:avLst/>
            <a:gdLst/>
            <a:ahLst/>
            <a:cxnLst/>
            <a:rect l="l" t="t" r="r" b="b"/>
            <a:pathLst>
              <a:path w="530860" h="185419">
                <a:moveTo>
                  <a:pt x="0" y="0"/>
                </a:moveTo>
                <a:lnTo>
                  <a:pt x="530301" y="0"/>
                </a:lnTo>
                <a:lnTo>
                  <a:pt x="530301" y="184861"/>
                </a:lnTo>
                <a:lnTo>
                  <a:pt x="0" y="184861"/>
                </a:lnTo>
                <a:lnTo>
                  <a:pt x="0" y="0"/>
                </a:lnTo>
                <a:close/>
              </a:path>
            </a:pathLst>
          </a:custGeom>
          <a:solidFill>
            <a:srgbClr val="00764D"/>
          </a:solidFill>
        </p:spPr>
        <p:txBody>
          <a:bodyPr wrap="square" lIns="0" tIns="0" rIns="0" bIns="0" rtlCol="0"/>
          <a:lstStyle/>
          <a:p>
            <a:endParaRPr/>
          </a:p>
        </p:txBody>
      </p:sp>
      <p:sp>
        <p:nvSpPr>
          <p:cNvPr id="54" name="object 54"/>
          <p:cNvSpPr/>
          <p:nvPr/>
        </p:nvSpPr>
        <p:spPr>
          <a:xfrm>
            <a:off x="3971277" y="2657932"/>
            <a:ext cx="493306" cy="184861"/>
          </a:xfrm>
          <a:prstGeom prst="rect">
            <a:avLst/>
          </a:prstGeom>
          <a:blipFill>
            <a:blip r:embed="rId3" cstate="print"/>
            <a:stretch>
              <a:fillRect/>
            </a:stretch>
          </a:blipFill>
        </p:spPr>
        <p:txBody>
          <a:bodyPr wrap="square" lIns="0" tIns="0" rIns="0" bIns="0" rtlCol="0"/>
          <a:lstStyle/>
          <a:p>
            <a:endParaRPr/>
          </a:p>
        </p:txBody>
      </p:sp>
      <p:sp>
        <p:nvSpPr>
          <p:cNvPr id="55" name="object 55"/>
          <p:cNvSpPr/>
          <p:nvPr/>
        </p:nvSpPr>
        <p:spPr>
          <a:xfrm>
            <a:off x="3971277" y="3171444"/>
            <a:ext cx="654050" cy="185420"/>
          </a:xfrm>
          <a:custGeom>
            <a:avLst/>
            <a:gdLst/>
            <a:ahLst/>
            <a:cxnLst/>
            <a:rect l="l" t="t" r="r" b="b"/>
            <a:pathLst>
              <a:path w="654050" h="185420">
                <a:moveTo>
                  <a:pt x="0" y="0"/>
                </a:moveTo>
                <a:lnTo>
                  <a:pt x="653630" y="0"/>
                </a:lnTo>
                <a:lnTo>
                  <a:pt x="653630" y="184861"/>
                </a:lnTo>
                <a:lnTo>
                  <a:pt x="0" y="184861"/>
                </a:lnTo>
                <a:lnTo>
                  <a:pt x="0" y="0"/>
                </a:lnTo>
                <a:close/>
              </a:path>
            </a:pathLst>
          </a:custGeom>
          <a:solidFill>
            <a:srgbClr val="939598"/>
          </a:solidFill>
        </p:spPr>
        <p:txBody>
          <a:bodyPr wrap="square" lIns="0" tIns="0" rIns="0" bIns="0" rtlCol="0"/>
          <a:lstStyle/>
          <a:p>
            <a:endParaRPr/>
          </a:p>
        </p:txBody>
      </p:sp>
      <p:sp>
        <p:nvSpPr>
          <p:cNvPr id="56" name="object 56"/>
          <p:cNvSpPr/>
          <p:nvPr/>
        </p:nvSpPr>
        <p:spPr>
          <a:xfrm>
            <a:off x="3971277" y="3428187"/>
            <a:ext cx="702957" cy="184861"/>
          </a:xfrm>
          <a:prstGeom prst="rect">
            <a:avLst/>
          </a:prstGeom>
          <a:blipFill>
            <a:blip r:embed="rId4" cstate="print"/>
            <a:stretch>
              <a:fillRect/>
            </a:stretch>
          </a:blipFill>
        </p:spPr>
        <p:txBody>
          <a:bodyPr wrap="square" lIns="0" tIns="0" rIns="0" bIns="0" rtlCol="0"/>
          <a:lstStyle/>
          <a:p>
            <a:endParaRPr/>
          </a:p>
        </p:txBody>
      </p:sp>
      <p:sp>
        <p:nvSpPr>
          <p:cNvPr id="57" name="object 57"/>
          <p:cNvSpPr/>
          <p:nvPr/>
        </p:nvSpPr>
        <p:spPr>
          <a:xfrm>
            <a:off x="3971277" y="3941698"/>
            <a:ext cx="1159256" cy="184861"/>
          </a:xfrm>
          <a:prstGeom prst="rect">
            <a:avLst/>
          </a:prstGeom>
          <a:blipFill>
            <a:blip r:embed="rId5" cstate="print"/>
            <a:stretch>
              <a:fillRect/>
            </a:stretch>
          </a:blipFill>
        </p:spPr>
        <p:txBody>
          <a:bodyPr wrap="square" lIns="0" tIns="0" rIns="0" bIns="0" rtlCol="0"/>
          <a:lstStyle/>
          <a:p>
            <a:endParaRPr/>
          </a:p>
        </p:txBody>
      </p:sp>
      <p:sp>
        <p:nvSpPr>
          <p:cNvPr id="58" name="object 58"/>
          <p:cNvSpPr txBox="1"/>
          <p:nvPr/>
        </p:nvSpPr>
        <p:spPr>
          <a:xfrm>
            <a:off x="4702619" y="3427933"/>
            <a:ext cx="163195"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808285"/>
                </a:solidFill>
                <a:latin typeface="Arial Narrow" panose="020B0606020202030204" pitchFamily="34" charset="0"/>
                <a:ea typeface="MS Mincho"/>
                <a:cs typeface="Arial"/>
              </a:rPr>
              <a:t>5.7</a:t>
            </a:r>
          </a:p>
        </p:txBody>
      </p:sp>
      <p:sp>
        <p:nvSpPr>
          <p:cNvPr id="59" name="object 59"/>
          <p:cNvSpPr txBox="1"/>
          <p:nvPr/>
        </p:nvSpPr>
        <p:spPr>
          <a:xfrm>
            <a:off x="4645450" y="3169256"/>
            <a:ext cx="163195"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808285"/>
                </a:solidFill>
                <a:latin typeface="Arial Narrow" panose="020B0606020202030204" pitchFamily="34" charset="0"/>
                <a:ea typeface="MS Mincho"/>
                <a:cs typeface="Arial"/>
              </a:rPr>
              <a:t>5.3</a:t>
            </a:r>
          </a:p>
        </p:txBody>
      </p:sp>
      <p:sp>
        <p:nvSpPr>
          <p:cNvPr id="60" name="object 60"/>
          <p:cNvSpPr txBox="1"/>
          <p:nvPr/>
        </p:nvSpPr>
        <p:spPr>
          <a:xfrm>
            <a:off x="4531565" y="1875048"/>
            <a:ext cx="199390" cy="197490"/>
          </a:xfrm>
          <a:prstGeom prst="rect">
            <a:avLst/>
          </a:prstGeom>
        </p:spPr>
        <p:txBody>
          <a:bodyPr vert="horz" wrap="square" lIns="0" tIns="12700" rIns="0" bIns="0" rtlCol="0">
            <a:spAutoFit/>
          </a:bodyPr>
          <a:lstStyle/>
          <a:p>
            <a:pPr marL="12700">
              <a:lnSpc>
                <a:spcPct val="100000"/>
              </a:lnSpc>
              <a:spcBef>
                <a:spcPts val="100"/>
              </a:spcBef>
            </a:pPr>
            <a:r>
              <a:rPr lang="ja-JP" sz="1200" b="1" dirty="0">
                <a:solidFill>
                  <a:srgbClr val="00764D"/>
                </a:solidFill>
                <a:latin typeface="Arial Narrow" panose="020B0606020202030204" pitchFamily="34" charset="0"/>
                <a:ea typeface="MS Mincho"/>
                <a:cs typeface="Arial"/>
              </a:rPr>
              <a:t>4.3</a:t>
            </a:r>
          </a:p>
        </p:txBody>
      </p:sp>
      <p:sp>
        <p:nvSpPr>
          <p:cNvPr id="61" name="object 61"/>
          <p:cNvSpPr txBox="1"/>
          <p:nvPr/>
        </p:nvSpPr>
        <p:spPr>
          <a:xfrm>
            <a:off x="4499443" y="2651618"/>
            <a:ext cx="163195"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808285"/>
                </a:solidFill>
                <a:latin typeface="Arial Narrow" panose="020B0606020202030204" pitchFamily="34" charset="0"/>
                <a:ea typeface="MS Mincho"/>
                <a:cs typeface="Arial"/>
              </a:rPr>
              <a:t>4.0</a:t>
            </a:r>
          </a:p>
        </p:txBody>
      </p:sp>
      <p:sp>
        <p:nvSpPr>
          <p:cNvPr id="62" name="object 62"/>
          <p:cNvSpPr txBox="1"/>
          <p:nvPr/>
        </p:nvSpPr>
        <p:spPr>
          <a:xfrm>
            <a:off x="5159292" y="3945122"/>
            <a:ext cx="163195"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808285"/>
                </a:solidFill>
                <a:latin typeface="Arial Narrow" panose="020B0606020202030204" pitchFamily="34" charset="0"/>
                <a:ea typeface="MS Mincho"/>
                <a:cs typeface="Arial"/>
              </a:rPr>
              <a:t>9.4</a:t>
            </a:r>
          </a:p>
        </p:txBody>
      </p:sp>
      <p:sp>
        <p:nvSpPr>
          <p:cNvPr id="63" name="object 63"/>
          <p:cNvSpPr txBox="1"/>
          <p:nvPr/>
        </p:nvSpPr>
        <p:spPr>
          <a:xfrm>
            <a:off x="1333500" y="1881456"/>
            <a:ext cx="669925" cy="159018"/>
          </a:xfrm>
          <a:prstGeom prst="rect">
            <a:avLst/>
          </a:prstGeom>
        </p:spPr>
        <p:txBody>
          <a:bodyPr vert="horz" wrap="square" lIns="0" tIns="12700" rIns="0" bIns="0" rtlCol="0">
            <a:spAutoFit/>
          </a:bodyPr>
          <a:lstStyle/>
          <a:p>
            <a:pPr marL="12700">
              <a:lnSpc>
                <a:spcPct val="100000"/>
              </a:lnSpc>
              <a:spcBef>
                <a:spcPts val="100"/>
              </a:spcBef>
            </a:pPr>
            <a:r>
              <a:rPr lang="ja-JP" sz="950" dirty="0">
                <a:solidFill>
                  <a:srgbClr val="231F20"/>
                </a:solidFill>
                <a:latin typeface="Meiryo UI" panose="020B0604030504040204" pitchFamily="50" charset="-128"/>
                <a:ea typeface="Meiryo UI" panose="020B0604030504040204" pitchFamily="50" charset="-128"/>
                <a:cs typeface="Arial"/>
              </a:rPr>
              <a:t>中低位</a:t>
            </a:r>
          </a:p>
        </p:txBody>
      </p:sp>
      <p:sp>
        <p:nvSpPr>
          <p:cNvPr id="64" name="object 64"/>
          <p:cNvSpPr txBox="1"/>
          <p:nvPr/>
        </p:nvSpPr>
        <p:spPr>
          <a:xfrm>
            <a:off x="2374918" y="1841280"/>
            <a:ext cx="347345" cy="159018"/>
          </a:xfrm>
          <a:prstGeom prst="rect">
            <a:avLst/>
          </a:prstGeom>
        </p:spPr>
        <p:txBody>
          <a:bodyPr vert="horz" wrap="square" lIns="0" tIns="12700" rIns="0" bIns="0" rtlCol="0">
            <a:spAutoFit/>
          </a:bodyPr>
          <a:lstStyle/>
          <a:p>
            <a:pPr marL="25400">
              <a:lnSpc>
                <a:spcPct val="100000"/>
              </a:lnSpc>
              <a:spcBef>
                <a:spcPts val="100"/>
              </a:spcBef>
            </a:pPr>
            <a:r>
              <a:rPr lang="ja-JP" sz="1425" b="1" baseline="-17543">
                <a:solidFill>
                  <a:srgbClr val="231F20"/>
                </a:solidFill>
                <a:latin typeface="Arial Narrow" panose="020B0606020202030204" pitchFamily="34" charset="0"/>
                <a:ea typeface="MS Mincho"/>
                <a:cs typeface="Arial"/>
              </a:rPr>
              <a:t>BBB</a:t>
            </a:r>
            <a:r>
              <a:rPr lang="ja-JP" sz="550" b="1">
                <a:solidFill>
                  <a:srgbClr val="231F20"/>
                </a:solidFill>
                <a:latin typeface="Arial Narrow" panose="020B0606020202030204" pitchFamily="34" charset="0"/>
                <a:ea typeface="MS Mincho"/>
                <a:cs typeface="Arial"/>
              </a:rPr>
              <a:t>(a)</a:t>
            </a:r>
          </a:p>
        </p:txBody>
      </p:sp>
      <p:sp>
        <p:nvSpPr>
          <p:cNvPr id="65" name="object 65"/>
          <p:cNvSpPr txBox="1"/>
          <p:nvPr/>
        </p:nvSpPr>
        <p:spPr>
          <a:xfrm>
            <a:off x="2952750" y="1845059"/>
            <a:ext cx="725805" cy="288541"/>
          </a:xfrm>
          <a:prstGeom prst="rect">
            <a:avLst/>
          </a:prstGeom>
        </p:spPr>
        <p:txBody>
          <a:bodyPr vert="horz" wrap="square" lIns="0" tIns="31750" rIns="0" bIns="0" rtlCol="0">
            <a:spAutoFit/>
          </a:bodyPr>
          <a:lstStyle/>
          <a:p>
            <a:pPr marR="5080">
              <a:lnSpc>
                <a:spcPts val="1000"/>
              </a:lnSpc>
              <a:spcBef>
                <a:spcPts val="250"/>
              </a:spcBef>
            </a:pPr>
            <a:r>
              <a:rPr lang="ja-JP" sz="950" b="1" dirty="0">
                <a:solidFill>
                  <a:srgbClr val="231F20"/>
                </a:solidFill>
                <a:latin typeface="Arial Narrow" panose="020B0606020202030204" pitchFamily="34" charset="0"/>
                <a:ea typeface="Meiryo UI" panose="020B0604030504040204" pitchFamily="50" charset="-128"/>
                <a:cs typeface="Arial"/>
              </a:rPr>
              <a:t>ハイブリッド証券BBB指数</a:t>
            </a:r>
          </a:p>
        </p:txBody>
      </p:sp>
      <p:sp>
        <p:nvSpPr>
          <p:cNvPr id="66" name="object 66"/>
          <p:cNvSpPr txBox="1"/>
          <p:nvPr/>
        </p:nvSpPr>
        <p:spPr>
          <a:xfrm>
            <a:off x="2387593" y="2198448"/>
            <a:ext cx="256540"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231F20"/>
                </a:solidFill>
                <a:latin typeface="Arial Narrow" panose="020B0606020202030204" pitchFamily="34" charset="0"/>
                <a:ea typeface="MS Mincho"/>
                <a:cs typeface="Arial"/>
              </a:rPr>
              <a:t>BBB-</a:t>
            </a:r>
          </a:p>
        </p:txBody>
      </p:sp>
      <p:sp>
        <p:nvSpPr>
          <p:cNvPr id="67" name="object 67"/>
          <p:cNvSpPr txBox="1"/>
          <p:nvPr/>
        </p:nvSpPr>
        <p:spPr>
          <a:xfrm>
            <a:off x="469861" y="3148326"/>
            <a:ext cx="768350" cy="160300"/>
          </a:xfrm>
          <a:prstGeom prst="rect">
            <a:avLst/>
          </a:prstGeom>
        </p:spPr>
        <p:txBody>
          <a:bodyPr vert="horz" wrap="square" lIns="0" tIns="31750" rIns="0" bIns="0" rtlCol="0">
            <a:spAutoFit/>
          </a:bodyPr>
          <a:lstStyle/>
          <a:p>
            <a:pPr marL="12700" marR="5080">
              <a:lnSpc>
                <a:spcPts val="1000"/>
              </a:lnSpc>
              <a:spcBef>
                <a:spcPts val="250"/>
              </a:spcBef>
            </a:pPr>
            <a:r>
              <a:rPr lang="ja-JP" sz="950" b="1" dirty="0">
                <a:solidFill>
                  <a:srgbClr val="231F20"/>
                </a:solidFill>
                <a:latin typeface="Meiryo UI" panose="020B0604030504040204" pitchFamily="50" charset="-128"/>
                <a:ea typeface="Meiryo UI" panose="020B0604030504040204" pitchFamily="50" charset="-128"/>
                <a:cs typeface="Arial"/>
              </a:rPr>
              <a:t>投資適格</a:t>
            </a:r>
            <a:r>
              <a:rPr lang="ja-JP" altLang="en-US" sz="950" b="1" dirty="0">
                <a:solidFill>
                  <a:srgbClr val="231F20"/>
                </a:solidFill>
                <a:latin typeface="Meiryo UI" panose="020B0604030504040204" pitchFamily="50" charset="-128"/>
                <a:ea typeface="Meiryo UI" panose="020B0604030504040204" pitchFamily="50" charset="-128"/>
                <a:cs typeface="Arial"/>
              </a:rPr>
              <a:t>未満</a:t>
            </a:r>
            <a:endParaRPr lang="ja-JP" sz="950" b="1" dirty="0">
              <a:solidFill>
                <a:srgbClr val="231F20"/>
              </a:solidFill>
              <a:latin typeface="Meiryo UI" panose="020B0604030504040204" pitchFamily="50" charset="-128"/>
              <a:ea typeface="Meiryo UI" panose="020B0604030504040204" pitchFamily="50" charset="-128"/>
              <a:cs typeface="Arial"/>
            </a:endParaRPr>
          </a:p>
        </p:txBody>
      </p:sp>
      <p:sp>
        <p:nvSpPr>
          <p:cNvPr id="68" name="object 68"/>
          <p:cNvSpPr txBox="1"/>
          <p:nvPr/>
        </p:nvSpPr>
        <p:spPr>
          <a:xfrm>
            <a:off x="2387593" y="2388954"/>
            <a:ext cx="215265" cy="159018"/>
          </a:xfrm>
          <a:prstGeom prst="rect">
            <a:avLst/>
          </a:prstGeom>
        </p:spPr>
        <p:txBody>
          <a:bodyPr vert="horz" wrap="square" lIns="0" tIns="12700" rIns="0" bIns="0" rtlCol="0">
            <a:spAutoFit/>
          </a:bodyPr>
          <a:lstStyle/>
          <a:p>
            <a:pPr marL="12700">
              <a:lnSpc>
                <a:spcPct val="100000"/>
              </a:lnSpc>
              <a:spcBef>
                <a:spcPts val="100"/>
              </a:spcBef>
            </a:pPr>
            <a:r>
              <a:rPr lang="ja-JP" sz="950" dirty="0">
                <a:solidFill>
                  <a:srgbClr val="231F20"/>
                </a:solidFill>
                <a:latin typeface="Arial Narrow" panose="020B0606020202030204" pitchFamily="34" charset="0"/>
                <a:ea typeface="MS Mincho"/>
                <a:cs typeface="Arial"/>
              </a:rPr>
              <a:t>BB+</a:t>
            </a:r>
          </a:p>
        </p:txBody>
      </p:sp>
      <p:sp>
        <p:nvSpPr>
          <p:cNvPr id="69" name="object 69"/>
          <p:cNvSpPr txBox="1"/>
          <p:nvPr/>
        </p:nvSpPr>
        <p:spPr>
          <a:xfrm>
            <a:off x="1333474" y="2642320"/>
            <a:ext cx="531495"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231F20"/>
                </a:solidFill>
                <a:latin typeface="Meiryo UI" panose="020B0604030504040204" pitchFamily="50" charset="-128"/>
                <a:ea typeface="Meiryo UI" panose="020B0604030504040204" pitchFamily="50" charset="-128"/>
                <a:cs typeface="Arial"/>
              </a:rPr>
              <a:t>投機的</a:t>
            </a:r>
          </a:p>
        </p:txBody>
      </p:sp>
      <p:sp>
        <p:nvSpPr>
          <p:cNvPr id="70" name="object 70"/>
          <p:cNvSpPr txBox="1"/>
          <p:nvPr/>
        </p:nvSpPr>
        <p:spPr>
          <a:xfrm>
            <a:off x="2387593" y="2642320"/>
            <a:ext cx="157480"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231F20"/>
                </a:solidFill>
                <a:latin typeface="Arial Narrow" panose="020B0606020202030204" pitchFamily="34" charset="0"/>
                <a:ea typeface="MS Mincho"/>
                <a:cs typeface="Arial"/>
              </a:rPr>
              <a:t>BB</a:t>
            </a:r>
          </a:p>
        </p:txBody>
      </p:sp>
      <p:sp>
        <p:nvSpPr>
          <p:cNvPr id="71" name="object 71"/>
          <p:cNvSpPr txBox="1"/>
          <p:nvPr/>
        </p:nvSpPr>
        <p:spPr>
          <a:xfrm>
            <a:off x="2914650" y="2578858"/>
            <a:ext cx="944880" cy="297815"/>
          </a:xfrm>
          <a:prstGeom prst="rect">
            <a:avLst/>
          </a:prstGeom>
        </p:spPr>
        <p:txBody>
          <a:bodyPr vert="horz" wrap="square" lIns="0" tIns="31750" rIns="0" bIns="0" rtlCol="0">
            <a:spAutoFit/>
          </a:bodyPr>
          <a:lstStyle/>
          <a:p>
            <a:pPr marL="38100" marR="30480">
              <a:lnSpc>
                <a:spcPts val="1000"/>
              </a:lnSpc>
              <a:spcBef>
                <a:spcPts val="250"/>
              </a:spcBef>
            </a:pPr>
            <a:r>
              <a:rPr lang="ja-JP" sz="950">
                <a:solidFill>
                  <a:srgbClr val="231F20"/>
                </a:solidFill>
                <a:latin typeface="Arial Narrow" panose="020B0606020202030204" pitchFamily="34" charset="0"/>
                <a:ea typeface="Meiryo UI" panose="020B0604030504040204" pitchFamily="50" charset="-128"/>
                <a:cs typeface="Arial"/>
              </a:rPr>
              <a:t>ハイ・イールド債BBサブ指数</a:t>
            </a:r>
            <a:r>
              <a:rPr lang="ja-JP" sz="825" baseline="30303">
                <a:solidFill>
                  <a:srgbClr val="231F20"/>
                </a:solidFill>
                <a:latin typeface="Arial Narrow" panose="020B0606020202030204" pitchFamily="34" charset="0"/>
                <a:ea typeface="Meiryo UI" panose="020B0604030504040204" pitchFamily="50" charset="-128"/>
                <a:cs typeface="Arial"/>
              </a:rPr>
              <a:t>(b)</a:t>
            </a:r>
          </a:p>
        </p:txBody>
      </p:sp>
      <p:sp>
        <p:nvSpPr>
          <p:cNvPr id="72" name="object 72"/>
          <p:cNvSpPr txBox="1"/>
          <p:nvPr/>
        </p:nvSpPr>
        <p:spPr>
          <a:xfrm>
            <a:off x="2387599" y="2895493"/>
            <a:ext cx="292099" cy="159018"/>
          </a:xfrm>
          <a:prstGeom prst="rect">
            <a:avLst/>
          </a:prstGeom>
        </p:spPr>
        <p:txBody>
          <a:bodyPr vert="horz" wrap="square" lIns="0" tIns="12700" rIns="0" bIns="0" rtlCol="0">
            <a:spAutoFit/>
          </a:bodyPr>
          <a:lstStyle/>
          <a:p>
            <a:pPr marL="12700">
              <a:lnSpc>
                <a:spcPct val="100000"/>
              </a:lnSpc>
              <a:spcBef>
                <a:spcPts val="100"/>
              </a:spcBef>
            </a:pPr>
            <a:r>
              <a:rPr lang="ja-JP" sz="950" dirty="0">
                <a:solidFill>
                  <a:srgbClr val="231F20"/>
                </a:solidFill>
                <a:latin typeface="Arial"/>
                <a:ea typeface="MS Mincho"/>
                <a:cs typeface="Arial"/>
              </a:rPr>
              <a:t>BB-</a:t>
            </a:r>
          </a:p>
        </p:txBody>
      </p:sp>
      <p:sp>
        <p:nvSpPr>
          <p:cNvPr id="73" name="object 73"/>
          <p:cNvSpPr txBox="1"/>
          <p:nvPr/>
        </p:nvSpPr>
        <p:spPr>
          <a:xfrm>
            <a:off x="2374900" y="3108663"/>
            <a:ext cx="262890" cy="159018"/>
          </a:xfrm>
          <a:prstGeom prst="rect">
            <a:avLst/>
          </a:prstGeom>
        </p:spPr>
        <p:txBody>
          <a:bodyPr vert="horz" wrap="square" lIns="0" tIns="12700" rIns="0" bIns="0" rtlCol="0">
            <a:spAutoFit/>
          </a:bodyPr>
          <a:lstStyle/>
          <a:p>
            <a:pPr marL="25400">
              <a:lnSpc>
                <a:spcPct val="100000"/>
              </a:lnSpc>
              <a:spcBef>
                <a:spcPts val="100"/>
              </a:spcBef>
            </a:pPr>
            <a:r>
              <a:rPr lang="ja-JP" sz="1425" b="1" baseline="-17543" dirty="0">
                <a:solidFill>
                  <a:srgbClr val="231F20"/>
                </a:solidFill>
                <a:latin typeface="Arial Narrow" panose="020B0606020202030204" pitchFamily="34" charset="0"/>
                <a:ea typeface="MS Mincho"/>
                <a:cs typeface="Arial"/>
              </a:rPr>
              <a:t>B+</a:t>
            </a:r>
            <a:r>
              <a:rPr lang="ja-JP" sz="550" b="1" dirty="0">
                <a:solidFill>
                  <a:srgbClr val="231F20"/>
                </a:solidFill>
                <a:latin typeface="Arial Narrow" panose="020B0606020202030204" pitchFamily="34" charset="0"/>
                <a:ea typeface="MS Mincho"/>
                <a:cs typeface="Arial"/>
              </a:rPr>
              <a:t>(a)</a:t>
            </a:r>
          </a:p>
        </p:txBody>
      </p:sp>
      <p:sp>
        <p:nvSpPr>
          <p:cNvPr id="74" name="object 74"/>
          <p:cNvSpPr txBox="1"/>
          <p:nvPr/>
        </p:nvSpPr>
        <p:spPr>
          <a:xfrm>
            <a:off x="2952750" y="3085340"/>
            <a:ext cx="802626" cy="297815"/>
          </a:xfrm>
          <a:prstGeom prst="rect">
            <a:avLst/>
          </a:prstGeom>
        </p:spPr>
        <p:txBody>
          <a:bodyPr vert="horz" wrap="square" lIns="0" tIns="31750" rIns="0" bIns="0" rtlCol="0">
            <a:spAutoFit/>
          </a:bodyPr>
          <a:lstStyle/>
          <a:p>
            <a:pPr marR="5080">
              <a:lnSpc>
                <a:spcPts val="1000"/>
              </a:lnSpc>
              <a:spcBef>
                <a:spcPts val="250"/>
              </a:spcBef>
            </a:pPr>
            <a:r>
              <a:rPr lang="ja-JP" sz="950" b="1" dirty="0">
                <a:solidFill>
                  <a:srgbClr val="231F20"/>
                </a:solidFill>
                <a:latin typeface="Arial Narrow" panose="020B0606020202030204" pitchFamily="34" charset="0"/>
                <a:ea typeface="Meiryo UI" panose="020B0604030504040204" pitchFamily="50" charset="-128"/>
                <a:cs typeface="Arial"/>
              </a:rPr>
              <a:t>ハイ・イールド債B+指数</a:t>
            </a:r>
          </a:p>
        </p:txBody>
      </p:sp>
      <p:sp>
        <p:nvSpPr>
          <p:cNvPr id="75" name="object 75"/>
          <p:cNvSpPr txBox="1"/>
          <p:nvPr/>
        </p:nvSpPr>
        <p:spPr>
          <a:xfrm>
            <a:off x="1333473" y="3465026"/>
            <a:ext cx="1228045" cy="159018"/>
          </a:xfrm>
          <a:prstGeom prst="rect">
            <a:avLst/>
          </a:prstGeom>
        </p:spPr>
        <p:txBody>
          <a:bodyPr vert="horz" wrap="square" lIns="0" tIns="12700" rIns="0" bIns="0" rtlCol="0">
            <a:spAutoFit/>
          </a:bodyPr>
          <a:lstStyle/>
          <a:p>
            <a:pPr marL="12700">
              <a:lnSpc>
                <a:spcPct val="100000"/>
              </a:lnSpc>
              <a:spcBef>
                <a:spcPts val="100"/>
              </a:spcBef>
              <a:tabLst>
                <a:tab pos="1066165" algn="l"/>
              </a:tabLst>
            </a:pPr>
            <a:r>
              <a:rPr lang="ja-JP" altLang="en-US" sz="950" dirty="0">
                <a:solidFill>
                  <a:srgbClr val="231F20"/>
                </a:solidFill>
                <a:latin typeface="Meiryo UI" panose="020B0604030504040204" pitchFamily="50" charset="-128"/>
                <a:ea typeface="Meiryo UI" panose="020B0604030504040204" pitchFamily="50" charset="-128"/>
                <a:cs typeface="Arial"/>
              </a:rPr>
              <a:t>極めて</a:t>
            </a:r>
            <a:r>
              <a:rPr lang="ja-JP" sz="950" dirty="0">
                <a:solidFill>
                  <a:srgbClr val="231F20"/>
                </a:solidFill>
                <a:latin typeface="Meiryo UI" panose="020B0604030504040204" pitchFamily="50" charset="-128"/>
                <a:ea typeface="Meiryo UI" panose="020B0604030504040204" pitchFamily="50" charset="-128"/>
                <a:cs typeface="Arial"/>
              </a:rPr>
              <a:t>投機的	</a:t>
            </a:r>
            <a:r>
              <a:rPr lang="ja-JP" sz="950" dirty="0">
                <a:solidFill>
                  <a:srgbClr val="231F20"/>
                </a:solidFill>
                <a:latin typeface="Arial Narrow" panose="020B0606020202030204" pitchFamily="34" charset="0"/>
                <a:ea typeface="Meiryo UI" panose="020B0604030504040204" pitchFamily="50" charset="-128"/>
                <a:cs typeface="Arial"/>
              </a:rPr>
              <a:t>B</a:t>
            </a:r>
          </a:p>
        </p:txBody>
      </p:sp>
      <p:sp>
        <p:nvSpPr>
          <p:cNvPr id="76" name="object 76"/>
          <p:cNvSpPr txBox="1"/>
          <p:nvPr/>
        </p:nvSpPr>
        <p:spPr>
          <a:xfrm>
            <a:off x="2914650" y="3401564"/>
            <a:ext cx="878840" cy="297815"/>
          </a:xfrm>
          <a:prstGeom prst="rect">
            <a:avLst/>
          </a:prstGeom>
        </p:spPr>
        <p:txBody>
          <a:bodyPr vert="horz" wrap="square" lIns="0" tIns="31750" rIns="0" bIns="0" rtlCol="0">
            <a:spAutoFit/>
          </a:bodyPr>
          <a:lstStyle/>
          <a:p>
            <a:pPr marL="38100" marR="30480">
              <a:lnSpc>
                <a:spcPts val="1000"/>
              </a:lnSpc>
              <a:spcBef>
                <a:spcPts val="250"/>
              </a:spcBef>
            </a:pPr>
            <a:r>
              <a:rPr lang="ja-JP" sz="950" dirty="0">
                <a:solidFill>
                  <a:srgbClr val="231F20"/>
                </a:solidFill>
                <a:latin typeface="Arial Narrow" panose="020B0606020202030204" pitchFamily="34" charset="0"/>
                <a:ea typeface="Meiryo UI" panose="020B0604030504040204" pitchFamily="50" charset="-128"/>
                <a:cs typeface="Arial"/>
              </a:rPr>
              <a:t>ハイ・イールド債Bサブ指数</a:t>
            </a:r>
            <a:r>
              <a:rPr lang="ja-JP" sz="825" baseline="30303" dirty="0">
                <a:solidFill>
                  <a:srgbClr val="231F20"/>
                </a:solidFill>
                <a:latin typeface="Arial Narrow" panose="020B0606020202030204" pitchFamily="34" charset="0"/>
                <a:ea typeface="Meiryo UI" panose="020B0604030504040204" pitchFamily="50" charset="-128"/>
                <a:cs typeface="Arial"/>
              </a:rPr>
              <a:t>b)</a:t>
            </a:r>
          </a:p>
        </p:txBody>
      </p:sp>
      <p:sp>
        <p:nvSpPr>
          <p:cNvPr id="77" name="object 77"/>
          <p:cNvSpPr txBox="1"/>
          <p:nvPr/>
        </p:nvSpPr>
        <p:spPr>
          <a:xfrm>
            <a:off x="2387600" y="3718378"/>
            <a:ext cx="124460"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231F20"/>
                </a:solidFill>
                <a:latin typeface="Arial Narrow" panose="020B0606020202030204" pitchFamily="34" charset="0"/>
                <a:ea typeface="MS Mincho"/>
                <a:cs typeface="Arial"/>
              </a:rPr>
              <a:t>B-</a:t>
            </a:r>
          </a:p>
        </p:txBody>
      </p:sp>
      <p:sp>
        <p:nvSpPr>
          <p:cNvPr id="78" name="object 78"/>
          <p:cNvSpPr txBox="1"/>
          <p:nvPr/>
        </p:nvSpPr>
        <p:spPr>
          <a:xfrm>
            <a:off x="1333480" y="3908281"/>
            <a:ext cx="841222" cy="288541"/>
          </a:xfrm>
          <a:prstGeom prst="rect">
            <a:avLst/>
          </a:prstGeom>
        </p:spPr>
        <p:txBody>
          <a:bodyPr vert="horz" wrap="square" lIns="0" tIns="31750" rIns="0" bIns="0" rtlCol="0">
            <a:spAutoFit/>
          </a:bodyPr>
          <a:lstStyle/>
          <a:p>
            <a:pPr marL="12700" marR="5080">
              <a:lnSpc>
                <a:spcPts val="1000"/>
              </a:lnSpc>
              <a:spcBef>
                <a:spcPts val="250"/>
              </a:spcBef>
            </a:pPr>
            <a:r>
              <a:rPr lang="ja-JP" sz="950">
                <a:solidFill>
                  <a:srgbClr val="231F20"/>
                </a:solidFill>
                <a:latin typeface="Meiryo UI" panose="020B0604030504040204" pitchFamily="50" charset="-128"/>
                <a:ea typeface="Meiryo UI" panose="020B0604030504040204" pitchFamily="50" charset="-128"/>
                <a:cs typeface="Arial"/>
              </a:rPr>
              <a:t>重大な財務状態の悪化リスク</a:t>
            </a:r>
          </a:p>
        </p:txBody>
      </p:sp>
      <p:sp>
        <p:nvSpPr>
          <p:cNvPr id="79" name="object 79"/>
          <p:cNvSpPr txBox="1"/>
          <p:nvPr/>
        </p:nvSpPr>
        <p:spPr>
          <a:xfrm>
            <a:off x="2387600" y="3971864"/>
            <a:ext cx="238760"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231F20"/>
                </a:solidFill>
                <a:latin typeface="Arial Narrow" panose="020B0606020202030204" pitchFamily="34" charset="0"/>
                <a:ea typeface="MS Mincho"/>
                <a:cs typeface="Arial"/>
              </a:rPr>
              <a:t>CCC</a:t>
            </a:r>
          </a:p>
        </p:txBody>
      </p:sp>
      <p:sp>
        <p:nvSpPr>
          <p:cNvPr id="80" name="object 80"/>
          <p:cNvSpPr txBox="1"/>
          <p:nvPr/>
        </p:nvSpPr>
        <p:spPr>
          <a:xfrm>
            <a:off x="2914655" y="3908402"/>
            <a:ext cx="906759" cy="288541"/>
          </a:xfrm>
          <a:prstGeom prst="rect">
            <a:avLst/>
          </a:prstGeom>
        </p:spPr>
        <p:txBody>
          <a:bodyPr vert="horz" wrap="square" lIns="0" tIns="31750" rIns="0" bIns="0" rtlCol="0">
            <a:spAutoFit/>
          </a:bodyPr>
          <a:lstStyle/>
          <a:p>
            <a:pPr marL="38100" marR="30480">
              <a:lnSpc>
                <a:spcPts val="1000"/>
              </a:lnSpc>
              <a:spcBef>
                <a:spcPts val="250"/>
              </a:spcBef>
            </a:pPr>
            <a:r>
              <a:rPr lang="ja-JP" sz="950">
                <a:solidFill>
                  <a:srgbClr val="231F20"/>
                </a:solidFill>
                <a:latin typeface="Arial Narrow" panose="020B0606020202030204" pitchFamily="34" charset="0"/>
                <a:ea typeface="Meiryo UI" panose="020B0604030504040204" pitchFamily="50" charset="-128"/>
                <a:cs typeface="Arial"/>
              </a:rPr>
              <a:t>ハイ・イールド債CCCサブ指数</a:t>
            </a:r>
            <a:r>
              <a:rPr lang="ja-JP" sz="825" baseline="30303">
                <a:solidFill>
                  <a:srgbClr val="231F20"/>
                </a:solidFill>
                <a:latin typeface="Arial Narrow" panose="020B0606020202030204" pitchFamily="34" charset="0"/>
                <a:ea typeface="Meiryo UI" panose="020B0604030504040204" pitchFamily="50" charset="-128"/>
                <a:cs typeface="Arial"/>
              </a:rPr>
              <a:t>(b)</a:t>
            </a:r>
          </a:p>
        </p:txBody>
      </p:sp>
      <p:sp>
        <p:nvSpPr>
          <p:cNvPr id="81" name="object 81"/>
          <p:cNvSpPr/>
          <p:nvPr/>
        </p:nvSpPr>
        <p:spPr>
          <a:xfrm>
            <a:off x="5403850" y="2130132"/>
            <a:ext cx="120649" cy="1492249"/>
          </a:xfrm>
          <a:prstGeom prst="rect">
            <a:avLst/>
          </a:prstGeom>
          <a:blipFill>
            <a:blip r:embed="rId6" cstate="print"/>
            <a:stretch>
              <a:fillRect/>
            </a:stretch>
          </a:blipFill>
        </p:spPr>
        <p:txBody>
          <a:bodyPr wrap="square" lIns="0" tIns="0" rIns="0" bIns="0" rtlCol="0"/>
          <a:lstStyle/>
          <a:p>
            <a:endParaRPr/>
          </a:p>
        </p:txBody>
      </p:sp>
      <p:sp>
        <p:nvSpPr>
          <p:cNvPr id="82" name="object 82"/>
          <p:cNvSpPr/>
          <p:nvPr/>
        </p:nvSpPr>
        <p:spPr>
          <a:xfrm>
            <a:off x="5346700" y="3619212"/>
            <a:ext cx="234950" cy="155575"/>
          </a:xfrm>
          <a:custGeom>
            <a:avLst/>
            <a:gdLst/>
            <a:ahLst/>
            <a:cxnLst/>
            <a:rect l="l" t="t" r="r" b="b"/>
            <a:pathLst>
              <a:path w="234950" h="155575">
                <a:moveTo>
                  <a:pt x="234950" y="0"/>
                </a:moveTo>
                <a:lnTo>
                  <a:pt x="0" y="0"/>
                </a:lnTo>
                <a:lnTo>
                  <a:pt x="117475" y="155575"/>
                </a:lnTo>
                <a:lnTo>
                  <a:pt x="234950" y="0"/>
                </a:lnTo>
                <a:close/>
              </a:path>
            </a:pathLst>
          </a:custGeom>
          <a:solidFill>
            <a:srgbClr val="BCBEC0"/>
          </a:solidFill>
        </p:spPr>
        <p:txBody>
          <a:bodyPr wrap="square" lIns="0" tIns="0" rIns="0" bIns="0" rtlCol="0"/>
          <a:lstStyle/>
          <a:p>
            <a:endParaRPr/>
          </a:p>
        </p:txBody>
      </p:sp>
      <p:sp>
        <p:nvSpPr>
          <p:cNvPr id="83" name="object 83"/>
          <p:cNvSpPr/>
          <p:nvPr/>
        </p:nvSpPr>
        <p:spPr>
          <a:xfrm>
            <a:off x="5765800" y="2385724"/>
            <a:ext cx="0" cy="1066800"/>
          </a:xfrm>
          <a:custGeom>
            <a:avLst/>
            <a:gdLst/>
            <a:ahLst/>
            <a:cxnLst/>
            <a:rect l="l" t="t" r="r" b="b"/>
            <a:pathLst>
              <a:path h="1066800">
                <a:moveTo>
                  <a:pt x="0" y="0"/>
                </a:moveTo>
                <a:lnTo>
                  <a:pt x="0" y="1066800"/>
                </a:lnTo>
              </a:path>
            </a:pathLst>
          </a:custGeom>
          <a:ln w="6350">
            <a:solidFill>
              <a:srgbClr val="00764D"/>
            </a:solidFill>
          </a:ln>
        </p:spPr>
        <p:txBody>
          <a:bodyPr wrap="square" lIns="0" tIns="0" rIns="0" bIns="0" rtlCol="0"/>
          <a:lstStyle/>
          <a:p>
            <a:endParaRPr/>
          </a:p>
        </p:txBody>
      </p:sp>
      <p:sp>
        <p:nvSpPr>
          <p:cNvPr id="84" name="object 84"/>
          <p:cNvSpPr txBox="1"/>
          <p:nvPr/>
        </p:nvSpPr>
        <p:spPr>
          <a:xfrm>
            <a:off x="5916167" y="2335417"/>
            <a:ext cx="1319243" cy="1066767"/>
          </a:xfrm>
          <a:prstGeom prst="rect">
            <a:avLst/>
          </a:prstGeom>
        </p:spPr>
        <p:txBody>
          <a:bodyPr vert="horz" wrap="square" lIns="0" tIns="7620" rIns="0" bIns="0" rtlCol="0">
            <a:spAutoFit/>
          </a:bodyPr>
          <a:lstStyle/>
          <a:p>
            <a:pPr marL="12700" marR="5080">
              <a:lnSpc>
                <a:spcPts val="1400"/>
              </a:lnSpc>
              <a:spcBef>
                <a:spcPts val="60"/>
              </a:spcBef>
            </a:pPr>
            <a:r>
              <a:rPr lang="ja-JP" sz="1050" dirty="0">
                <a:solidFill>
                  <a:srgbClr val="00764D"/>
                </a:solidFill>
                <a:latin typeface="Meiryo UI" panose="020B0604030504040204" pitchFamily="50" charset="-128"/>
                <a:ea typeface="Meiryo UI" panose="020B0604030504040204" pitchFamily="50" charset="-128"/>
                <a:cs typeface="Arial"/>
              </a:rPr>
              <a:t>投資家が投資適格格付けのハイブリッド証券より高い利回りを得るためには、投資対象の格付けを数ノッチ引き下げる必要があります</a:t>
            </a:r>
          </a:p>
        </p:txBody>
      </p:sp>
      <p:sp>
        <p:nvSpPr>
          <p:cNvPr id="85" name="object 85"/>
          <p:cNvSpPr txBox="1"/>
          <p:nvPr/>
        </p:nvSpPr>
        <p:spPr>
          <a:xfrm>
            <a:off x="444500" y="4326385"/>
            <a:ext cx="6790916" cy="854080"/>
          </a:xfrm>
          <a:prstGeom prst="rect">
            <a:avLst/>
          </a:prstGeom>
        </p:spPr>
        <p:txBody>
          <a:bodyPr vert="horz" wrap="square" lIns="0" tIns="12700" rIns="0" bIns="0" rtlCol="0">
            <a:spAutoFit/>
          </a:bodyPr>
          <a:lstStyle/>
          <a:p>
            <a:pPr marL="12700">
              <a:lnSpc>
                <a:spcPct val="100000"/>
              </a:lnSpc>
              <a:spcBef>
                <a:spcPts val="100"/>
              </a:spcBef>
            </a:pPr>
            <a:r>
              <a:rPr lang="ja-JP" sz="800" b="1" dirty="0">
                <a:solidFill>
                  <a:srgbClr val="231F20"/>
                </a:solidFill>
                <a:latin typeface="Arial Narrow" panose="020B0606020202030204" pitchFamily="34" charset="0"/>
                <a:ea typeface="Meiryo UI" panose="020B0604030504040204" pitchFamily="50" charset="-128"/>
                <a:cs typeface="Arial"/>
              </a:rPr>
              <a:t>2020年11月30日現在。</a:t>
            </a:r>
            <a:r>
              <a:rPr lang="ja-JP" sz="800" dirty="0">
                <a:solidFill>
                  <a:srgbClr val="231F20"/>
                </a:solidFill>
                <a:latin typeface="Arial Narrow" panose="020B0606020202030204" pitchFamily="34" charset="0"/>
                <a:ea typeface="Meiryo UI" panose="020B0604030504040204" pitchFamily="50" charset="-128"/>
                <a:cs typeface="Arial"/>
              </a:rPr>
              <a:t>出所：ブルームバーグ、コーヘン＆スティアーズ。</a:t>
            </a:r>
          </a:p>
          <a:p>
            <a:pPr marL="12700" marR="5080">
              <a:lnSpc>
                <a:spcPts val="900"/>
              </a:lnSpc>
              <a:spcBef>
                <a:spcPts val="200"/>
              </a:spcBef>
            </a:pPr>
            <a:r>
              <a:rPr lang="ja-JP" sz="800" b="1" dirty="0">
                <a:solidFill>
                  <a:srgbClr val="231F20"/>
                </a:solidFill>
                <a:latin typeface="Arial Narrow" panose="020B0606020202030204" pitchFamily="34" charset="0"/>
                <a:ea typeface="Meiryo UI" panose="020B0604030504040204" pitchFamily="50" charset="-128"/>
                <a:cs typeface="Arial"/>
              </a:rPr>
              <a:t>過去の実績は将来の投資収益や運用成果を保証するものではありません。</a:t>
            </a:r>
            <a:r>
              <a:rPr lang="ja-JP" sz="800" dirty="0">
                <a:solidFill>
                  <a:srgbClr val="231F20"/>
                </a:solidFill>
                <a:latin typeface="Arial Narrow" panose="020B0606020202030204" pitchFamily="34" charset="0"/>
                <a:ea typeface="Meiryo UI" panose="020B0604030504040204" pitchFamily="50" charset="-128"/>
                <a:cs typeface="Arial"/>
              </a:rPr>
              <a:t>当資料中に提示された情報は、コーヘン＆スティアーズが運用等を行うファンド等の実績を反映しておらず、投資家が同様の成果を得ることを保証するものではありません。投資家は当資料に記載された指数に直接投資することはできません。指数の実績は手数料や諸経費等を控除したものではありません。ボラティリティやその他の特性が特定の投資とは異なるため、指数の比較には制約があります。利回りは最終利回りを示しています。(a) 指数全体の加重平均信用格付け。(b) サブ指数はICE BofAハイ・イールド・マスター指数の数値。2020年11月30日現在、ハイ・イールド債サブ指数（BB）はメイン指数の56%、ハイ・イールド債サブ指数（B）はメイン指数の33%、ハイ・イールド債サブ指数（CCC）はメイン指数の11%を占めています。指数定義および追加の開示事項については最終ページをご覧ください。</a:t>
            </a:r>
          </a:p>
        </p:txBody>
      </p:sp>
      <p:sp>
        <p:nvSpPr>
          <p:cNvPr id="86" name="object 86"/>
          <p:cNvSpPr/>
          <p:nvPr/>
        </p:nvSpPr>
        <p:spPr>
          <a:xfrm>
            <a:off x="5757164" y="1563344"/>
            <a:ext cx="83820" cy="83820"/>
          </a:xfrm>
          <a:custGeom>
            <a:avLst/>
            <a:gdLst/>
            <a:ahLst/>
            <a:cxnLst/>
            <a:rect l="l" t="t" r="r" b="b"/>
            <a:pathLst>
              <a:path w="83820" h="83819">
                <a:moveTo>
                  <a:pt x="0" y="0"/>
                </a:moveTo>
                <a:lnTo>
                  <a:pt x="83616" y="0"/>
                </a:lnTo>
                <a:lnTo>
                  <a:pt x="83616" y="83629"/>
                </a:lnTo>
                <a:lnTo>
                  <a:pt x="0" y="83629"/>
                </a:lnTo>
                <a:lnTo>
                  <a:pt x="0" y="0"/>
                </a:lnTo>
                <a:close/>
              </a:path>
            </a:pathLst>
          </a:custGeom>
          <a:solidFill>
            <a:srgbClr val="00764D"/>
          </a:solidFill>
        </p:spPr>
        <p:txBody>
          <a:bodyPr wrap="square" lIns="0" tIns="0" rIns="0" bIns="0" rtlCol="0"/>
          <a:lstStyle/>
          <a:p>
            <a:endParaRPr/>
          </a:p>
        </p:txBody>
      </p:sp>
      <p:sp>
        <p:nvSpPr>
          <p:cNvPr id="87" name="object 87"/>
          <p:cNvSpPr/>
          <p:nvPr/>
        </p:nvSpPr>
        <p:spPr>
          <a:xfrm>
            <a:off x="5757164" y="1878596"/>
            <a:ext cx="83820" cy="83820"/>
          </a:xfrm>
          <a:custGeom>
            <a:avLst/>
            <a:gdLst/>
            <a:ahLst/>
            <a:cxnLst/>
            <a:rect l="l" t="t" r="r" b="b"/>
            <a:pathLst>
              <a:path w="83820" h="83819">
                <a:moveTo>
                  <a:pt x="0" y="0"/>
                </a:moveTo>
                <a:lnTo>
                  <a:pt x="83616" y="0"/>
                </a:lnTo>
                <a:lnTo>
                  <a:pt x="83616" y="83616"/>
                </a:lnTo>
                <a:lnTo>
                  <a:pt x="0" y="83616"/>
                </a:lnTo>
                <a:lnTo>
                  <a:pt x="0" y="0"/>
                </a:lnTo>
                <a:close/>
              </a:path>
            </a:pathLst>
          </a:custGeom>
          <a:solidFill>
            <a:srgbClr val="939598"/>
          </a:solidFill>
        </p:spPr>
        <p:txBody>
          <a:bodyPr wrap="square" lIns="0" tIns="0" rIns="0" bIns="0" rtlCol="0"/>
          <a:lstStyle/>
          <a:p>
            <a:endParaRPr/>
          </a:p>
        </p:txBody>
      </p:sp>
      <p:sp>
        <p:nvSpPr>
          <p:cNvPr id="88" name="object 88"/>
          <p:cNvSpPr/>
          <p:nvPr/>
        </p:nvSpPr>
        <p:spPr>
          <a:xfrm>
            <a:off x="5757164" y="1720964"/>
            <a:ext cx="83616" cy="83629"/>
          </a:xfrm>
          <a:prstGeom prst="rect">
            <a:avLst/>
          </a:prstGeom>
          <a:blipFill>
            <a:blip r:embed="rId7" cstate="print"/>
            <a:stretch>
              <a:fillRect/>
            </a:stretch>
          </a:blipFill>
        </p:spPr>
        <p:txBody>
          <a:bodyPr wrap="square" lIns="0" tIns="0" rIns="0" bIns="0" rtlCol="0"/>
          <a:lstStyle/>
          <a:p>
            <a:endParaRPr/>
          </a:p>
        </p:txBody>
      </p:sp>
      <p:sp>
        <p:nvSpPr>
          <p:cNvPr id="89" name="object 89"/>
          <p:cNvSpPr txBox="1"/>
          <p:nvPr/>
        </p:nvSpPr>
        <p:spPr>
          <a:xfrm>
            <a:off x="5853467" y="1500337"/>
            <a:ext cx="1456915" cy="512000"/>
          </a:xfrm>
          <a:prstGeom prst="rect">
            <a:avLst/>
          </a:prstGeom>
        </p:spPr>
        <p:txBody>
          <a:bodyPr vert="horz" wrap="square" lIns="0" tIns="12700" rIns="0" bIns="0" rtlCol="0">
            <a:spAutoFit/>
          </a:bodyPr>
          <a:lstStyle/>
          <a:p>
            <a:pPr marL="38100" marR="30480">
              <a:lnSpc>
                <a:spcPct val="111100"/>
              </a:lnSpc>
              <a:spcBef>
                <a:spcPts val="100"/>
              </a:spcBef>
            </a:pPr>
            <a:r>
              <a:rPr lang="ja-JP" sz="950" dirty="0">
                <a:solidFill>
                  <a:srgbClr val="231F20"/>
                </a:solidFill>
                <a:latin typeface="Meiryo UI" panose="020B0604030504040204" pitchFamily="50" charset="-128"/>
                <a:ea typeface="Meiryo UI" panose="020B0604030504040204" pitchFamily="50" charset="-128"/>
                <a:cs typeface="Arial"/>
              </a:rPr>
              <a:t>ハイブリッド証券指数</a:t>
            </a:r>
          </a:p>
          <a:p>
            <a:pPr marL="38100" marR="30480">
              <a:lnSpc>
                <a:spcPct val="111100"/>
              </a:lnSpc>
              <a:spcBef>
                <a:spcPts val="100"/>
              </a:spcBef>
            </a:pPr>
            <a:r>
              <a:rPr lang="ja-JP" sz="950" dirty="0">
                <a:solidFill>
                  <a:srgbClr val="231F20"/>
                </a:solidFill>
                <a:latin typeface="Meiryo UI" panose="020B0604030504040204" pitchFamily="50" charset="-128"/>
                <a:ea typeface="Meiryo UI" panose="020B0604030504040204" pitchFamily="50" charset="-128"/>
                <a:cs typeface="Arial"/>
              </a:rPr>
              <a:t>ハイ・イールド債サブ指数</a:t>
            </a:r>
            <a:r>
              <a:rPr lang="ja-JP" sz="950" baseline="30000" dirty="0">
                <a:solidFill>
                  <a:srgbClr val="231F20"/>
                </a:solidFill>
                <a:latin typeface="Meiryo UI" panose="020B0604030504040204" pitchFamily="50" charset="-128"/>
                <a:ea typeface="Meiryo UI" panose="020B0604030504040204" pitchFamily="50" charset="-128"/>
                <a:cs typeface="Arial"/>
              </a:rPr>
              <a:t>(b)</a:t>
            </a:r>
            <a:r>
              <a:rPr lang="ja-JP" sz="825" baseline="30303" dirty="0">
                <a:solidFill>
                  <a:srgbClr val="231F20"/>
                </a:solidFill>
                <a:latin typeface="Meiryo UI" panose="020B0604030504040204" pitchFamily="50" charset="-128"/>
                <a:ea typeface="Meiryo UI" panose="020B0604030504040204" pitchFamily="50" charset="-128"/>
                <a:cs typeface="Arial"/>
              </a:rPr>
              <a:t> </a:t>
            </a:r>
          </a:p>
          <a:p>
            <a:pPr marL="38100" marR="30480">
              <a:lnSpc>
                <a:spcPct val="111100"/>
              </a:lnSpc>
              <a:spcBef>
                <a:spcPts val="100"/>
              </a:spcBef>
            </a:pPr>
            <a:r>
              <a:rPr lang="ja-JP" sz="950" dirty="0">
                <a:solidFill>
                  <a:srgbClr val="231F20"/>
                </a:solidFill>
                <a:latin typeface="Meiryo UI" panose="020B0604030504040204" pitchFamily="50" charset="-128"/>
                <a:ea typeface="Meiryo UI" panose="020B0604030504040204" pitchFamily="50" charset="-128"/>
                <a:cs typeface="Arial"/>
              </a:rPr>
              <a:t>ハイ・イールド債指数</a:t>
            </a:r>
          </a:p>
        </p:txBody>
      </p:sp>
      <p:sp>
        <p:nvSpPr>
          <p:cNvPr id="90" name="object 90"/>
          <p:cNvSpPr txBox="1"/>
          <p:nvPr/>
        </p:nvSpPr>
        <p:spPr>
          <a:xfrm>
            <a:off x="3948255" y="7411120"/>
            <a:ext cx="3303241" cy="969496"/>
          </a:xfrm>
          <a:prstGeom prst="rect">
            <a:avLst/>
          </a:prstGeom>
        </p:spPr>
        <p:txBody>
          <a:bodyPr vert="horz" wrap="square" lIns="0" tIns="12700" rIns="0" bIns="0" rtlCol="0">
            <a:spAutoFit/>
          </a:bodyPr>
          <a:lstStyle/>
          <a:p>
            <a:pPr marL="12700">
              <a:lnSpc>
                <a:spcPct val="100000"/>
              </a:lnSpc>
              <a:spcBef>
                <a:spcPts val="100"/>
              </a:spcBef>
            </a:pPr>
            <a:r>
              <a:rPr lang="ja-JP" sz="800" b="1" dirty="0">
                <a:solidFill>
                  <a:srgbClr val="231F20"/>
                </a:solidFill>
                <a:latin typeface="Meiryo UI" panose="020B0604030504040204" pitchFamily="50" charset="-128"/>
                <a:ea typeface="Meiryo UI" panose="020B0604030504040204" pitchFamily="50" charset="-128"/>
                <a:cs typeface="Arial"/>
              </a:rPr>
              <a:t>2020年11月30日現在。</a:t>
            </a:r>
            <a:r>
              <a:rPr lang="ja-JP" sz="800" dirty="0">
                <a:solidFill>
                  <a:srgbClr val="231F20"/>
                </a:solidFill>
                <a:latin typeface="Meiryo UI" panose="020B0604030504040204" pitchFamily="50" charset="-128"/>
                <a:ea typeface="Meiryo UI" panose="020B0604030504040204" pitchFamily="50" charset="-128"/>
                <a:cs typeface="Arial"/>
              </a:rPr>
              <a:t>出所：コーヘン＆スティアーズ。</a:t>
            </a:r>
          </a:p>
          <a:p>
            <a:pPr marL="12700" marR="5080">
              <a:lnSpc>
                <a:spcPts val="900"/>
              </a:lnSpc>
              <a:spcBef>
                <a:spcPts val="200"/>
              </a:spcBef>
            </a:pPr>
            <a:r>
              <a:rPr lang="ja-JP" sz="800" b="1" dirty="0">
                <a:solidFill>
                  <a:srgbClr val="231F20"/>
                </a:solidFill>
                <a:latin typeface="Meiryo UI" panose="020B0604030504040204" pitchFamily="50" charset="-128"/>
                <a:ea typeface="Meiryo UI" panose="020B0604030504040204" pitchFamily="50" charset="-128"/>
                <a:cs typeface="Arial"/>
              </a:rPr>
              <a:t>過去の実績は将来の投資収益や運用成果を保証するものではありません。  </a:t>
            </a:r>
            <a:r>
              <a:rPr lang="ja-JP" sz="800" dirty="0">
                <a:solidFill>
                  <a:srgbClr val="231F20"/>
                </a:solidFill>
                <a:latin typeface="Meiryo UI" panose="020B0604030504040204" pitchFamily="50" charset="-128"/>
                <a:ea typeface="Meiryo UI" panose="020B0604030504040204" pitchFamily="50" charset="-128"/>
                <a:cs typeface="Arial"/>
              </a:rPr>
              <a:t>当資料中に提示された情報は、コーヘン＆スティアーズが運用等を行うファンド等の実績を反映しておらず、投資家が同様の成果を得ることを保証するものではありません。投資家は当資料に記載された指数に直接投資することはできません。指数の実績は手数料や諸経費等を控除したものではありません。ボラティリティやその他の特性が特定の投資とは異なるため、指数の比較には制約があります。指数定義および追加の開示事項については最終ページをご覧ください。</a:t>
            </a:r>
          </a:p>
        </p:txBody>
      </p:sp>
      <p:sp>
        <p:nvSpPr>
          <p:cNvPr id="91" name="object 91"/>
          <p:cNvSpPr txBox="1"/>
          <p:nvPr/>
        </p:nvSpPr>
        <p:spPr>
          <a:xfrm>
            <a:off x="3948257" y="5462801"/>
            <a:ext cx="2917825" cy="305212"/>
          </a:xfrm>
          <a:prstGeom prst="rect">
            <a:avLst/>
          </a:prstGeom>
        </p:spPr>
        <p:txBody>
          <a:bodyPr vert="horz" wrap="square" lIns="0" tIns="12700" rIns="0" bIns="0" rtlCol="0">
            <a:spAutoFit/>
          </a:bodyPr>
          <a:lstStyle/>
          <a:p>
            <a:pPr marL="12700">
              <a:lnSpc>
                <a:spcPct val="100000"/>
              </a:lnSpc>
              <a:spcBef>
                <a:spcPts val="100"/>
              </a:spcBef>
            </a:pPr>
            <a:r>
              <a:rPr lang="ja-JP" sz="950" b="1">
                <a:solidFill>
                  <a:srgbClr val="231F20"/>
                </a:solidFill>
                <a:latin typeface="Meiryo UI" panose="020B0604030504040204" pitchFamily="50" charset="-128"/>
                <a:ea typeface="Meiryo UI" panose="020B0604030504040204" pitchFamily="50" charset="-128"/>
                <a:cs typeface="Arial"/>
              </a:rPr>
              <a:t>図7：拡大したイールド・スプレッドは潜在的な相対価値を示唆</a:t>
            </a:r>
          </a:p>
        </p:txBody>
      </p:sp>
      <p:sp>
        <p:nvSpPr>
          <p:cNvPr id="92" name="object 92"/>
          <p:cNvSpPr txBox="1"/>
          <p:nvPr/>
        </p:nvSpPr>
        <p:spPr>
          <a:xfrm>
            <a:off x="4268470" y="7094447"/>
            <a:ext cx="1086995" cy="297454"/>
          </a:xfrm>
          <a:prstGeom prst="rect">
            <a:avLst/>
          </a:prstGeom>
        </p:spPr>
        <p:txBody>
          <a:bodyPr vert="horz" wrap="square" lIns="0" tIns="41910" rIns="0" bIns="0" rtlCol="0">
            <a:spAutoFit/>
          </a:bodyPr>
          <a:lstStyle/>
          <a:p>
            <a:pPr marL="12700" marR="5080" indent="80645"/>
            <a:r>
              <a:rPr lang="ja-JP" sz="800" dirty="0">
                <a:solidFill>
                  <a:srgbClr val="231F20"/>
                </a:solidFill>
                <a:latin typeface="Meiryo UI" panose="020B0604030504040204" pitchFamily="50" charset="-128"/>
                <a:ea typeface="Meiryo UI" panose="020B0604030504040204" pitchFamily="50" charset="-128"/>
                <a:cs typeface="Arial"/>
              </a:rPr>
              <a:t>ハイブリッド証券 対</a:t>
            </a:r>
            <a:endParaRPr lang="en-US" altLang="ja-JP" sz="800" dirty="0">
              <a:solidFill>
                <a:srgbClr val="231F20"/>
              </a:solidFill>
              <a:latin typeface="Meiryo UI" panose="020B0604030504040204" pitchFamily="50" charset="-128"/>
              <a:ea typeface="Meiryo UI" panose="020B0604030504040204" pitchFamily="50" charset="-128"/>
              <a:cs typeface="Arial"/>
            </a:endParaRPr>
          </a:p>
          <a:p>
            <a:pPr marL="12700" marR="5080" indent="80645"/>
            <a:r>
              <a:rPr lang="ja-JP" sz="800" dirty="0">
                <a:solidFill>
                  <a:srgbClr val="231F20"/>
                </a:solidFill>
                <a:latin typeface="Meiryo UI" panose="020B0604030504040204" pitchFamily="50" charset="-128"/>
                <a:ea typeface="Meiryo UI" panose="020B0604030504040204" pitchFamily="50" charset="-128"/>
                <a:cs typeface="Arial"/>
              </a:rPr>
              <a:t> 10年物米国債</a:t>
            </a:r>
          </a:p>
        </p:txBody>
      </p:sp>
      <p:sp>
        <p:nvSpPr>
          <p:cNvPr id="93" name="object 93"/>
          <p:cNvSpPr txBox="1"/>
          <p:nvPr/>
        </p:nvSpPr>
        <p:spPr>
          <a:xfrm>
            <a:off x="5995748" y="7094447"/>
            <a:ext cx="889635" cy="288541"/>
          </a:xfrm>
          <a:prstGeom prst="rect">
            <a:avLst/>
          </a:prstGeom>
        </p:spPr>
        <p:txBody>
          <a:bodyPr vert="horz" wrap="square" lIns="0" tIns="41910" rIns="0" bIns="0" rtlCol="0">
            <a:spAutoFit/>
          </a:bodyPr>
          <a:lstStyle/>
          <a:p>
            <a:pPr marL="142240" marR="5080" indent="-130175">
              <a:spcBef>
                <a:spcPts val="330"/>
              </a:spcBef>
            </a:pPr>
            <a:r>
              <a:rPr lang="ja-JP" sz="800" dirty="0">
                <a:solidFill>
                  <a:srgbClr val="231F20"/>
                </a:solidFill>
                <a:latin typeface="Meiryo UI" panose="020B0604030504040204" pitchFamily="50" charset="-128"/>
                <a:ea typeface="Meiryo UI" panose="020B0604030504040204" pitchFamily="50" charset="-128"/>
                <a:cs typeface="Arial"/>
              </a:rPr>
              <a:t>ハイブリッド証券 対 普通社債</a:t>
            </a:r>
          </a:p>
        </p:txBody>
      </p:sp>
      <p:sp>
        <p:nvSpPr>
          <p:cNvPr id="94" name="object 94"/>
          <p:cNvSpPr/>
          <p:nvPr/>
        </p:nvSpPr>
        <p:spPr>
          <a:xfrm>
            <a:off x="4007523" y="7056646"/>
            <a:ext cx="3261995" cy="0"/>
          </a:xfrm>
          <a:custGeom>
            <a:avLst/>
            <a:gdLst/>
            <a:ahLst/>
            <a:cxnLst/>
            <a:rect l="l" t="t" r="r" b="b"/>
            <a:pathLst>
              <a:path w="3261995">
                <a:moveTo>
                  <a:pt x="0" y="0"/>
                </a:moveTo>
                <a:lnTo>
                  <a:pt x="3261855" y="0"/>
                </a:lnTo>
              </a:path>
            </a:pathLst>
          </a:custGeom>
          <a:ln w="6350">
            <a:solidFill>
              <a:srgbClr val="C0BBB7"/>
            </a:solidFill>
          </a:ln>
        </p:spPr>
        <p:txBody>
          <a:bodyPr wrap="square" lIns="0" tIns="0" rIns="0" bIns="0" rtlCol="0"/>
          <a:lstStyle/>
          <a:p>
            <a:endParaRPr/>
          </a:p>
        </p:txBody>
      </p:sp>
      <p:sp>
        <p:nvSpPr>
          <p:cNvPr id="95" name="object 95"/>
          <p:cNvSpPr/>
          <p:nvPr/>
        </p:nvSpPr>
        <p:spPr>
          <a:xfrm>
            <a:off x="4920843" y="6130658"/>
            <a:ext cx="457200" cy="926465"/>
          </a:xfrm>
          <a:custGeom>
            <a:avLst/>
            <a:gdLst/>
            <a:ahLst/>
            <a:cxnLst/>
            <a:rect l="l" t="t" r="r" b="b"/>
            <a:pathLst>
              <a:path w="457200" h="926465">
                <a:moveTo>
                  <a:pt x="0" y="0"/>
                </a:moveTo>
                <a:lnTo>
                  <a:pt x="456666" y="0"/>
                </a:lnTo>
                <a:lnTo>
                  <a:pt x="456666" y="925982"/>
                </a:lnTo>
                <a:lnTo>
                  <a:pt x="0" y="925982"/>
                </a:lnTo>
                <a:lnTo>
                  <a:pt x="0" y="0"/>
                </a:lnTo>
                <a:close/>
              </a:path>
            </a:pathLst>
          </a:custGeom>
          <a:solidFill>
            <a:srgbClr val="9DCE70"/>
          </a:solidFill>
        </p:spPr>
        <p:txBody>
          <a:bodyPr wrap="square" lIns="0" tIns="0" rIns="0" bIns="0" rtlCol="0"/>
          <a:lstStyle/>
          <a:p>
            <a:endParaRPr/>
          </a:p>
        </p:txBody>
      </p:sp>
      <p:sp>
        <p:nvSpPr>
          <p:cNvPr id="96" name="object 96"/>
          <p:cNvSpPr/>
          <p:nvPr/>
        </p:nvSpPr>
        <p:spPr>
          <a:xfrm>
            <a:off x="6551765" y="6421691"/>
            <a:ext cx="457200" cy="635000"/>
          </a:xfrm>
          <a:custGeom>
            <a:avLst/>
            <a:gdLst/>
            <a:ahLst/>
            <a:cxnLst/>
            <a:rect l="l" t="t" r="r" b="b"/>
            <a:pathLst>
              <a:path w="457200" h="635000">
                <a:moveTo>
                  <a:pt x="0" y="0"/>
                </a:moveTo>
                <a:lnTo>
                  <a:pt x="456653" y="0"/>
                </a:lnTo>
                <a:lnTo>
                  <a:pt x="456653" y="634949"/>
                </a:lnTo>
                <a:lnTo>
                  <a:pt x="0" y="634949"/>
                </a:lnTo>
                <a:lnTo>
                  <a:pt x="0" y="0"/>
                </a:lnTo>
                <a:close/>
              </a:path>
            </a:pathLst>
          </a:custGeom>
          <a:solidFill>
            <a:srgbClr val="9DCE70"/>
          </a:solidFill>
        </p:spPr>
        <p:txBody>
          <a:bodyPr wrap="square" lIns="0" tIns="0" rIns="0" bIns="0" rtlCol="0"/>
          <a:lstStyle/>
          <a:p>
            <a:endParaRPr/>
          </a:p>
        </p:txBody>
      </p:sp>
      <p:sp>
        <p:nvSpPr>
          <p:cNvPr id="97" name="object 97"/>
          <p:cNvSpPr/>
          <p:nvPr/>
        </p:nvSpPr>
        <p:spPr>
          <a:xfrm>
            <a:off x="4268470" y="6210033"/>
            <a:ext cx="457200" cy="847090"/>
          </a:xfrm>
          <a:custGeom>
            <a:avLst/>
            <a:gdLst/>
            <a:ahLst/>
            <a:cxnLst/>
            <a:rect l="l" t="t" r="r" b="b"/>
            <a:pathLst>
              <a:path w="457200" h="847090">
                <a:moveTo>
                  <a:pt x="0" y="0"/>
                </a:moveTo>
                <a:lnTo>
                  <a:pt x="456666" y="0"/>
                </a:lnTo>
                <a:lnTo>
                  <a:pt x="456666" y="846607"/>
                </a:lnTo>
                <a:lnTo>
                  <a:pt x="0" y="846607"/>
                </a:lnTo>
                <a:lnTo>
                  <a:pt x="0" y="0"/>
                </a:lnTo>
                <a:close/>
              </a:path>
            </a:pathLst>
          </a:custGeom>
          <a:solidFill>
            <a:srgbClr val="D1D3D4"/>
          </a:solidFill>
        </p:spPr>
        <p:txBody>
          <a:bodyPr wrap="square" lIns="0" tIns="0" rIns="0" bIns="0" rtlCol="0"/>
          <a:lstStyle/>
          <a:p>
            <a:endParaRPr/>
          </a:p>
        </p:txBody>
      </p:sp>
      <p:sp>
        <p:nvSpPr>
          <p:cNvPr id="98" name="object 98"/>
          <p:cNvSpPr/>
          <p:nvPr/>
        </p:nvSpPr>
        <p:spPr>
          <a:xfrm>
            <a:off x="5899391" y="6553974"/>
            <a:ext cx="457200" cy="502920"/>
          </a:xfrm>
          <a:custGeom>
            <a:avLst/>
            <a:gdLst/>
            <a:ahLst/>
            <a:cxnLst/>
            <a:rect l="l" t="t" r="r" b="b"/>
            <a:pathLst>
              <a:path w="457200" h="502920">
                <a:moveTo>
                  <a:pt x="0" y="0"/>
                </a:moveTo>
                <a:lnTo>
                  <a:pt x="456653" y="0"/>
                </a:lnTo>
                <a:lnTo>
                  <a:pt x="456653" y="502666"/>
                </a:lnTo>
                <a:lnTo>
                  <a:pt x="0" y="502666"/>
                </a:lnTo>
                <a:lnTo>
                  <a:pt x="0" y="0"/>
                </a:lnTo>
                <a:close/>
              </a:path>
            </a:pathLst>
          </a:custGeom>
          <a:solidFill>
            <a:srgbClr val="D1D3D4"/>
          </a:solidFill>
        </p:spPr>
        <p:txBody>
          <a:bodyPr wrap="square" lIns="0" tIns="0" rIns="0" bIns="0" rtlCol="0"/>
          <a:lstStyle/>
          <a:p>
            <a:endParaRPr/>
          </a:p>
        </p:txBody>
      </p:sp>
      <p:sp>
        <p:nvSpPr>
          <p:cNvPr id="99" name="object 99"/>
          <p:cNvSpPr/>
          <p:nvPr/>
        </p:nvSpPr>
        <p:spPr>
          <a:xfrm>
            <a:off x="5883325" y="5781624"/>
            <a:ext cx="83185" cy="83185"/>
          </a:xfrm>
          <a:custGeom>
            <a:avLst/>
            <a:gdLst/>
            <a:ahLst/>
            <a:cxnLst/>
            <a:rect l="l" t="t" r="r" b="b"/>
            <a:pathLst>
              <a:path w="83185" h="83185">
                <a:moveTo>
                  <a:pt x="0" y="82918"/>
                </a:moveTo>
                <a:lnTo>
                  <a:pt x="82918" y="82918"/>
                </a:lnTo>
                <a:lnTo>
                  <a:pt x="82918" y="0"/>
                </a:lnTo>
                <a:lnTo>
                  <a:pt x="0" y="0"/>
                </a:lnTo>
                <a:lnTo>
                  <a:pt x="0" y="82918"/>
                </a:lnTo>
                <a:close/>
              </a:path>
            </a:pathLst>
          </a:custGeom>
          <a:solidFill>
            <a:srgbClr val="D1D3D4"/>
          </a:solidFill>
        </p:spPr>
        <p:txBody>
          <a:bodyPr wrap="square" lIns="0" tIns="0" rIns="0" bIns="0" rtlCol="0"/>
          <a:lstStyle/>
          <a:p>
            <a:endParaRPr/>
          </a:p>
        </p:txBody>
      </p:sp>
      <p:sp>
        <p:nvSpPr>
          <p:cNvPr id="100" name="object 100"/>
          <p:cNvSpPr/>
          <p:nvPr/>
        </p:nvSpPr>
        <p:spPr>
          <a:xfrm>
            <a:off x="5883325" y="6036373"/>
            <a:ext cx="83185" cy="83185"/>
          </a:xfrm>
          <a:custGeom>
            <a:avLst/>
            <a:gdLst/>
            <a:ahLst/>
            <a:cxnLst/>
            <a:rect l="l" t="t" r="r" b="b"/>
            <a:pathLst>
              <a:path w="83185" h="83185">
                <a:moveTo>
                  <a:pt x="0" y="82918"/>
                </a:moveTo>
                <a:lnTo>
                  <a:pt x="82918" y="82918"/>
                </a:lnTo>
                <a:lnTo>
                  <a:pt x="82918" y="0"/>
                </a:lnTo>
                <a:lnTo>
                  <a:pt x="0" y="0"/>
                </a:lnTo>
                <a:lnTo>
                  <a:pt x="0" y="82918"/>
                </a:lnTo>
                <a:close/>
              </a:path>
            </a:pathLst>
          </a:custGeom>
          <a:solidFill>
            <a:srgbClr val="9DCE70"/>
          </a:solidFill>
        </p:spPr>
        <p:txBody>
          <a:bodyPr wrap="square" lIns="0" tIns="0" rIns="0" bIns="0" rtlCol="0"/>
          <a:lstStyle/>
          <a:p>
            <a:endParaRPr/>
          </a:p>
        </p:txBody>
      </p:sp>
      <p:sp>
        <p:nvSpPr>
          <p:cNvPr id="101" name="object 101"/>
          <p:cNvSpPr txBox="1"/>
          <p:nvPr/>
        </p:nvSpPr>
        <p:spPr>
          <a:xfrm>
            <a:off x="6011976" y="5728592"/>
            <a:ext cx="1239520" cy="414020"/>
          </a:xfrm>
          <a:prstGeom prst="rect">
            <a:avLst/>
          </a:prstGeom>
        </p:spPr>
        <p:txBody>
          <a:bodyPr vert="horz" wrap="square" lIns="0" tIns="22860" rIns="0" bIns="0" rtlCol="0">
            <a:spAutoFit/>
          </a:bodyPr>
          <a:lstStyle/>
          <a:p>
            <a:pPr marL="12700" marR="5080">
              <a:lnSpc>
                <a:spcPts val="900"/>
              </a:lnSpc>
              <a:spcBef>
                <a:spcPts val="180"/>
              </a:spcBef>
            </a:pPr>
            <a:r>
              <a:rPr lang="ja-JP" sz="800" dirty="0">
                <a:solidFill>
                  <a:srgbClr val="231F20"/>
                </a:solidFill>
                <a:latin typeface="Arial Narrow" panose="020B0606020202030204" pitchFamily="34" charset="0"/>
                <a:ea typeface="Meiryo UI" panose="020B0604030504040204" pitchFamily="50" charset="-128"/>
                <a:cs typeface="Arial Narrow"/>
              </a:rPr>
              <a:t>長期平均イールド・スプレッド（1997～2000年）</a:t>
            </a:r>
          </a:p>
          <a:p>
            <a:pPr marL="12700">
              <a:lnSpc>
                <a:spcPct val="100000"/>
              </a:lnSpc>
              <a:spcBef>
                <a:spcPts val="219"/>
              </a:spcBef>
            </a:pPr>
            <a:r>
              <a:rPr lang="ja-JP" sz="800" dirty="0">
                <a:solidFill>
                  <a:srgbClr val="231F20"/>
                </a:solidFill>
                <a:latin typeface="Arial Narrow" panose="020B0606020202030204" pitchFamily="34" charset="0"/>
                <a:ea typeface="Meiryo UI" panose="020B0604030504040204" pitchFamily="50" charset="-128"/>
                <a:cs typeface="Arial Narrow"/>
              </a:rPr>
              <a:t>足元のイールド・スプレッド</a:t>
            </a:r>
          </a:p>
        </p:txBody>
      </p:sp>
      <p:sp>
        <p:nvSpPr>
          <p:cNvPr id="102" name="object 102"/>
          <p:cNvSpPr txBox="1"/>
          <p:nvPr/>
        </p:nvSpPr>
        <p:spPr>
          <a:xfrm>
            <a:off x="4397552" y="6050156"/>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dirty="0">
                <a:solidFill>
                  <a:srgbClr val="231F20"/>
                </a:solidFill>
                <a:latin typeface="Arial Narrow" panose="020B0606020202030204" pitchFamily="34" charset="0"/>
                <a:ea typeface="MS Mincho"/>
                <a:cs typeface="Arial"/>
              </a:rPr>
              <a:t>3.2%</a:t>
            </a:r>
          </a:p>
        </p:txBody>
      </p:sp>
      <p:sp>
        <p:nvSpPr>
          <p:cNvPr id="103" name="object 103"/>
          <p:cNvSpPr txBox="1"/>
          <p:nvPr/>
        </p:nvSpPr>
        <p:spPr>
          <a:xfrm>
            <a:off x="5053584" y="5979646"/>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3.5%</a:t>
            </a:r>
          </a:p>
        </p:txBody>
      </p:sp>
      <p:sp>
        <p:nvSpPr>
          <p:cNvPr id="104" name="object 104"/>
          <p:cNvSpPr txBox="1"/>
          <p:nvPr/>
        </p:nvSpPr>
        <p:spPr>
          <a:xfrm>
            <a:off x="6029553" y="6403318"/>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1.9%</a:t>
            </a:r>
          </a:p>
        </p:txBody>
      </p:sp>
      <p:sp>
        <p:nvSpPr>
          <p:cNvPr id="105" name="object 105"/>
          <p:cNvSpPr txBox="1"/>
          <p:nvPr/>
        </p:nvSpPr>
        <p:spPr>
          <a:xfrm>
            <a:off x="6698284" y="6266158"/>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2.4%</a:t>
            </a:r>
          </a:p>
        </p:txBody>
      </p:sp>
      <p:sp>
        <p:nvSpPr>
          <p:cNvPr id="106" name="object 106"/>
          <p:cNvSpPr txBox="1"/>
          <p:nvPr/>
        </p:nvSpPr>
        <p:spPr>
          <a:xfrm>
            <a:off x="603250" y="7490813"/>
            <a:ext cx="2520942" cy="474489"/>
          </a:xfrm>
          <a:prstGeom prst="rect">
            <a:avLst/>
          </a:prstGeom>
        </p:spPr>
        <p:txBody>
          <a:bodyPr vert="horz" wrap="square" lIns="0" tIns="12700" rIns="0" bIns="0" rtlCol="0">
            <a:spAutoFit/>
          </a:bodyPr>
          <a:lstStyle/>
          <a:p>
            <a:pPr marL="12700" marR="5080">
              <a:lnSpc>
                <a:spcPct val="100000"/>
              </a:lnSpc>
              <a:spcBef>
                <a:spcPts val="100"/>
              </a:spcBef>
            </a:pPr>
            <a:r>
              <a:rPr lang="ja-JP" sz="1500" dirty="0">
                <a:solidFill>
                  <a:srgbClr val="00764D"/>
                </a:solidFill>
                <a:latin typeface="Meiryo UI" panose="020B0604030504040204" pitchFamily="50" charset="-128"/>
                <a:ea typeface="Meiryo UI" panose="020B0604030504040204" pitchFamily="50" charset="-128"/>
                <a:cs typeface="Arial"/>
              </a:rPr>
              <a:t>拡大したイールド・スプレッドは金利リスクを軽減することができます</a:t>
            </a:r>
          </a:p>
        </p:txBody>
      </p:sp>
      <p:sp>
        <p:nvSpPr>
          <p:cNvPr id="107" name="object 107"/>
          <p:cNvSpPr/>
          <p:nvPr/>
        </p:nvSpPr>
        <p:spPr>
          <a:xfrm>
            <a:off x="460375" y="7557236"/>
            <a:ext cx="0" cy="393700"/>
          </a:xfrm>
          <a:custGeom>
            <a:avLst/>
            <a:gdLst/>
            <a:ahLst/>
            <a:cxnLst/>
            <a:rect l="l" t="t" r="r" b="b"/>
            <a:pathLst>
              <a:path h="393700">
                <a:moveTo>
                  <a:pt x="0" y="0"/>
                </a:moveTo>
                <a:lnTo>
                  <a:pt x="0" y="393700"/>
                </a:lnTo>
              </a:path>
            </a:pathLst>
          </a:custGeom>
          <a:ln w="6350">
            <a:solidFill>
              <a:srgbClr val="00764D"/>
            </a:solidFill>
          </a:ln>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461724" y="9554282"/>
            <a:ext cx="2052875" cy="159018"/>
          </a:xfrm>
          <a:prstGeom prst="rect">
            <a:avLst/>
          </a:prstGeom>
        </p:spPr>
        <p:txBody>
          <a:bodyPr vert="horz" wrap="square" lIns="0" tIns="12700" rIns="0" bIns="0" rtlCol="0">
            <a:spAutoFit/>
          </a:bodyPr>
          <a:lstStyle/>
          <a:p>
            <a:pPr marL="12700">
              <a:lnSpc>
                <a:spcPct val="100000"/>
              </a:lnSpc>
              <a:spcBef>
                <a:spcPts val="100"/>
              </a:spcBef>
              <a:tabLst>
                <a:tab pos="266065" algn="l"/>
              </a:tabLst>
            </a:pPr>
            <a:r>
              <a:rPr lang="ja-JP" sz="950" b="1" dirty="0">
                <a:solidFill>
                  <a:srgbClr val="7A7A71"/>
                </a:solidFill>
                <a:latin typeface="Arial Narrow" panose="020B0606020202030204" pitchFamily="34" charset="0"/>
                <a:ea typeface="Meiryo UI" panose="020B0604030504040204" pitchFamily="50" charset="-128"/>
                <a:cs typeface="Arial"/>
              </a:rPr>
              <a:t>8</a:t>
            </a:r>
            <a:r>
              <a:rPr lang="ja-JP" sz="950" b="1" dirty="0">
                <a:solidFill>
                  <a:srgbClr val="7A7A71"/>
                </a:solidFill>
                <a:latin typeface="Meiryo UI" panose="020B0604030504040204" pitchFamily="50" charset="-128"/>
                <a:ea typeface="Meiryo UI" panose="020B0604030504040204" pitchFamily="50" charset="-128"/>
                <a:cs typeface="Arial"/>
              </a:rPr>
              <a:t>	</a:t>
            </a:r>
            <a:endParaRPr lang="ja-JP" sz="950" b="1" dirty="0">
              <a:latin typeface="Meiryo UI" panose="020B0604030504040204" pitchFamily="50" charset="-128"/>
              <a:ea typeface="Meiryo UI" panose="020B0604030504040204" pitchFamily="50" charset="-128"/>
              <a:cs typeface="Arial"/>
            </a:endParaRPr>
          </a:p>
        </p:txBody>
      </p:sp>
      <p:sp>
        <p:nvSpPr>
          <p:cNvPr id="4" name="object 4"/>
          <p:cNvSpPr txBox="1"/>
          <p:nvPr/>
        </p:nvSpPr>
        <p:spPr>
          <a:xfrm>
            <a:off x="444500" y="996147"/>
            <a:ext cx="3244447" cy="3095912"/>
          </a:xfrm>
          <a:prstGeom prst="rect">
            <a:avLst/>
          </a:prstGeom>
        </p:spPr>
        <p:txBody>
          <a:bodyPr vert="horz" wrap="square" lIns="0" tIns="78105" rIns="0" bIns="0" rtlCol="0">
            <a:spAutoFit/>
          </a:bodyPr>
          <a:lstStyle/>
          <a:p>
            <a:pPr marL="12700">
              <a:lnSpc>
                <a:spcPct val="100000"/>
              </a:lnSpc>
              <a:spcBef>
                <a:spcPts val="615"/>
              </a:spcBef>
            </a:pPr>
            <a:r>
              <a:rPr lang="ja-JP" sz="1200" b="1" dirty="0">
                <a:solidFill>
                  <a:srgbClr val="00764D"/>
                </a:solidFill>
                <a:latin typeface="Meiryo UI" panose="020B0604030504040204" pitchFamily="50" charset="-128"/>
                <a:ea typeface="Meiryo UI" panose="020B0604030504040204" pitchFamily="50" charset="-128"/>
                <a:cs typeface="Arial"/>
              </a:rPr>
              <a:t>リスク管理とアルファ創出</a:t>
            </a:r>
          </a:p>
          <a:p>
            <a:pPr marL="12700" marR="5080">
              <a:lnSpc>
                <a:spcPts val="1200"/>
              </a:lnSpc>
              <a:spcBef>
                <a:spcPts val="350"/>
              </a:spcBef>
            </a:pPr>
            <a:r>
              <a:rPr lang="ja-JP" altLang="en-US" sz="950" dirty="0">
                <a:solidFill>
                  <a:srgbClr val="231F20"/>
                </a:solidFill>
                <a:latin typeface="Meiryo UI" panose="020B0604030504040204" pitchFamily="50" charset="-128"/>
                <a:ea typeface="Meiryo UI" panose="020B0604030504040204" pitchFamily="50" charset="-128"/>
                <a:cs typeface="Arial"/>
              </a:rPr>
              <a:t>ハイブリッド証券はその多様な証券構造がゆえ、アクティブ運用マネージャーが投資家のために潜在的付加価値を生み出す投資機会は大きくなっています。複雑な証券構造と絶えず進化するハイブリッド証券市場は、経験豊富な運用マネージャーがリスクを管理しつつ超過リターンを創出する機会を提供しています。</a:t>
            </a:r>
          </a:p>
          <a:p>
            <a:pPr marL="12700" marR="5080">
              <a:lnSpc>
                <a:spcPts val="1200"/>
              </a:lnSpc>
              <a:spcBef>
                <a:spcPts val="1200"/>
              </a:spcBef>
            </a:pPr>
            <a:r>
              <a:rPr lang="ja-JP" altLang="ja-JP" sz="950" b="1" dirty="0">
                <a:solidFill>
                  <a:srgbClr val="231F20"/>
                </a:solidFill>
                <a:latin typeface="Meiryo UI" panose="020B0604030504040204" pitchFamily="50" charset="-128"/>
                <a:ea typeface="Meiryo UI" panose="020B0604030504040204" pitchFamily="50" charset="-128"/>
                <a:cs typeface="Arial"/>
              </a:rPr>
              <a:t>金利サイクルを乗り切る</a:t>
            </a:r>
            <a:endParaRPr lang="en-US" altLang="ja-JP" sz="950" b="1" dirty="0">
              <a:solidFill>
                <a:srgbClr val="231F20"/>
              </a:solidFill>
              <a:latin typeface="Meiryo UI" panose="020B0604030504040204" pitchFamily="50" charset="-128"/>
              <a:ea typeface="Meiryo UI" panose="020B0604030504040204" pitchFamily="50" charset="-128"/>
              <a:cs typeface="Arial"/>
            </a:endParaRPr>
          </a:p>
          <a:p>
            <a:pPr marL="12700" marR="5080">
              <a:lnSpc>
                <a:spcPts val="1200"/>
              </a:lnSpc>
              <a:spcBef>
                <a:spcPts val="350"/>
              </a:spcBef>
            </a:pPr>
            <a:r>
              <a:rPr lang="ja-JP" altLang="ja-JP" sz="950" dirty="0">
                <a:solidFill>
                  <a:srgbClr val="231F20"/>
                </a:solidFill>
                <a:latin typeface="Meiryo UI" panose="020B0604030504040204" pitchFamily="50" charset="-128"/>
                <a:ea typeface="Meiryo UI" panose="020B0604030504040204" pitchFamily="50" charset="-128"/>
                <a:cs typeface="Arial"/>
              </a:rPr>
              <a:t>金利は</a:t>
            </a:r>
            <a:r>
              <a:rPr lang="ja-JP" altLang="en-US" sz="950" dirty="0">
                <a:solidFill>
                  <a:srgbClr val="231F20"/>
                </a:solidFill>
                <a:latin typeface="Meiryo UI" panose="020B0604030504040204" pitchFamily="50" charset="-128"/>
                <a:ea typeface="Meiryo UI" panose="020B0604030504040204" pitchFamily="50" charset="-128"/>
                <a:cs typeface="Arial"/>
              </a:rPr>
              <a:t>目先しばらく</a:t>
            </a:r>
            <a:r>
              <a:rPr lang="ja-JP" altLang="ja-JP" sz="950" dirty="0">
                <a:solidFill>
                  <a:srgbClr val="231F20"/>
                </a:solidFill>
                <a:latin typeface="Meiryo UI" panose="020B0604030504040204" pitchFamily="50" charset="-128"/>
                <a:ea typeface="Meiryo UI" panose="020B0604030504040204" pitchFamily="50" charset="-128"/>
                <a:cs typeface="Arial"/>
              </a:rPr>
              <a:t>比較的低水準に留まると予想していますが、多くの投資家は、今後債券利回りが上昇する可能性に基づき、デュレーション・リスクに対して慎重なアプローチをとっています。</a:t>
            </a:r>
            <a:r>
              <a:rPr lang="ja-JP" altLang="en-US" sz="950" dirty="0">
                <a:solidFill>
                  <a:srgbClr val="231F20"/>
                </a:solidFill>
                <a:latin typeface="Meiryo UI" panose="020B0604030504040204" pitchFamily="50" charset="-128"/>
                <a:ea typeface="Meiryo UI" panose="020B0604030504040204" pitchFamily="50" charset="-128"/>
                <a:cs typeface="Arial"/>
              </a:rPr>
              <a:t>経験豊富な</a:t>
            </a:r>
            <a:r>
              <a:rPr lang="ja-JP" altLang="ja-JP" sz="950" dirty="0">
                <a:solidFill>
                  <a:srgbClr val="231F20"/>
                </a:solidFill>
                <a:latin typeface="Meiryo UI" panose="020B0604030504040204" pitchFamily="50" charset="-128"/>
                <a:ea typeface="Meiryo UI" panose="020B0604030504040204" pitchFamily="50" charset="-128"/>
                <a:cs typeface="Arial"/>
              </a:rPr>
              <a:t>運用マネージャーは、金利リスクを</a:t>
            </a:r>
            <a:r>
              <a:rPr lang="ja-JP" altLang="en-US" sz="950" dirty="0">
                <a:solidFill>
                  <a:srgbClr val="231F20"/>
                </a:solidFill>
                <a:latin typeface="Meiryo UI" panose="020B0604030504040204" pitchFamily="50" charset="-128"/>
                <a:ea typeface="Meiryo UI" panose="020B0604030504040204" pitchFamily="50" charset="-128"/>
                <a:cs typeface="Arial"/>
              </a:rPr>
              <a:t>抑制</a:t>
            </a:r>
            <a:r>
              <a:rPr lang="ja-JP" altLang="ja-JP" sz="950" dirty="0">
                <a:solidFill>
                  <a:srgbClr val="231F20"/>
                </a:solidFill>
                <a:latin typeface="Meiryo UI" panose="020B0604030504040204" pitchFamily="50" charset="-128"/>
                <a:ea typeface="Meiryo UI" panose="020B0604030504040204" pitchFamily="50" charset="-128"/>
                <a:cs typeface="Arial"/>
              </a:rPr>
              <a:t>するために多様な方法でハイブリッド証券を活用することができます。</a:t>
            </a:r>
            <a:endParaRPr lang="en-US" altLang="ja-JP" sz="950" dirty="0">
              <a:solidFill>
                <a:srgbClr val="231F20"/>
              </a:solidFill>
              <a:latin typeface="Meiryo UI" panose="020B0604030504040204" pitchFamily="50" charset="-128"/>
              <a:ea typeface="Meiryo UI" panose="020B0604030504040204" pitchFamily="50" charset="-128"/>
              <a:cs typeface="Arial"/>
            </a:endParaRPr>
          </a:p>
          <a:p>
            <a:pPr marL="184150" indent="-171450">
              <a:lnSpc>
                <a:spcPts val="1200"/>
              </a:lnSpc>
              <a:spcBef>
                <a:spcPts val="600"/>
              </a:spcBef>
              <a:buFont typeface="Arial" panose="020B0604020202020204" pitchFamily="34" charset="0"/>
              <a:buChar char="•"/>
            </a:pPr>
            <a:r>
              <a:rPr lang="ja-JP" altLang="ja-JP" sz="950" b="1" dirty="0">
                <a:solidFill>
                  <a:srgbClr val="231F20"/>
                </a:solidFill>
                <a:latin typeface="Meiryo UI" panose="020B0604030504040204" pitchFamily="50" charset="-128"/>
                <a:ea typeface="Meiryo UI" panose="020B0604030504040204" pitchFamily="50" charset="-128"/>
                <a:cs typeface="Arial"/>
              </a:rPr>
              <a:t>信用スプレッドが拡大しているハイブリッド証券：</a:t>
            </a:r>
            <a:r>
              <a:rPr lang="ja-JP" altLang="ja-JP" sz="950" dirty="0">
                <a:solidFill>
                  <a:srgbClr val="231F20"/>
                </a:solidFill>
                <a:latin typeface="Meiryo UI" panose="020B0604030504040204" pitchFamily="50" charset="-128"/>
                <a:ea typeface="Meiryo UI" panose="020B0604030504040204" pitchFamily="50" charset="-128"/>
                <a:cs typeface="Arial"/>
              </a:rPr>
              <a:t>金利上昇局面において、信用スプレッドが拡大している投機的格付けおよび無格付けのハイブリッド証券は、価格上昇によるリターンに加えて、相対的に高い利回りから恩恵を受けることができます。</a:t>
            </a:r>
          </a:p>
          <a:p>
            <a:pPr marL="12700" marR="5080">
              <a:lnSpc>
                <a:spcPct val="105200"/>
              </a:lnSpc>
              <a:spcBef>
                <a:spcPts val="350"/>
              </a:spcBef>
            </a:pPr>
            <a:endParaRPr lang="ja-JP" sz="950" dirty="0">
              <a:solidFill>
                <a:srgbClr val="231F20"/>
              </a:solidFill>
              <a:latin typeface="Meiryo UI" panose="020B0604030504040204" pitchFamily="50" charset="-128"/>
              <a:ea typeface="Meiryo UI" panose="020B0604030504040204" pitchFamily="50" charset="-128"/>
              <a:cs typeface="Arial"/>
            </a:endParaRPr>
          </a:p>
        </p:txBody>
      </p:sp>
      <p:sp>
        <p:nvSpPr>
          <p:cNvPr id="7" name="object 7"/>
          <p:cNvSpPr txBox="1"/>
          <p:nvPr/>
        </p:nvSpPr>
        <p:spPr>
          <a:xfrm>
            <a:off x="3936955" y="1077891"/>
            <a:ext cx="2985787" cy="2717219"/>
          </a:xfrm>
          <a:prstGeom prst="rect">
            <a:avLst/>
          </a:prstGeom>
        </p:spPr>
        <p:txBody>
          <a:bodyPr vert="horz" wrap="square" lIns="0" tIns="12700" rIns="0" bIns="0" rtlCol="0">
            <a:spAutoFit/>
          </a:bodyPr>
          <a:lstStyle/>
          <a:p>
            <a:pPr marL="215265" marR="5080" indent="-203200">
              <a:lnSpc>
                <a:spcPts val="1200"/>
              </a:lnSpc>
              <a:spcBef>
                <a:spcPts val="100"/>
              </a:spcBef>
              <a:buFont typeface="Arial"/>
              <a:buChar char="•"/>
              <a:tabLst>
                <a:tab pos="215265" algn="l"/>
                <a:tab pos="215900" algn="l"/>
              </a:tabLst>
            </a:pPr>
            <a:r>
              <a:rPr lang="ja-JP" sz="950" b="1" dirty="0">
                <a:solidFill>
                  <a:srgbClr val="231F20"/>
                </a:solidFill>
                <a:latin typeface="Meiryo UI" panose="020B0604030504040204" pitchFamily="50" charset="-128"/>
                <a:ea typeface="Meiryo UI" panose="020B0604030504040204" pitchFamily="50" charset="-128"/>
                <a:cs typeface="Arial"/>
              </a:rPr>
              <a:t>デュレーションの短い証券構造：</a:t>
            </a:r>
            <a:r>
              <a:rPr lang="ja-JP" sz="950" dirty="0">
                <a:solidFill>
                  <a:srgbClr val="231F20"/>
                </a:solidFill>
                <a:latin typeface="Meiryo UI" panose="020B0604030504040204" pitchFamily="50" charset="-128"/>
                <a:ea typeface="Meiryo UI" panose="020B0604030504040204" pitchFamily="50" charset="-128"/>
                <a:cs typeface="Arial"/>
              </a:rPr>
              <a:t>ほとんどのOTC（店頭）</a:t>
            </a:r>
            <a:r>
              <a:rPr lang="ja-JP" altLang="en-US" sz="950" dirty="0">
                <a:solidFill>
                  <a:srgbClr val="231F20"/>
                </a:solidFill>
                <a:latin typeface="Meiryo UI" panose="020B0604030504040204" pitchFamily="50" charset="-128"/>
                <a:ea typeface="Meiryo UI" panose="020B0604030504040204" pitchFamily="50" charset="-128"/>
                <a:cs typeface="Arial"/>
              </a:rPr>
              <a:t>市場で取引されている</a:t>
            </a:r>
            <a:r>
              <a:rPr lang="ja-JP" sz="950" dirty="0">
                <a:solidFill>
                  <a:srgbClr val="231F20"/>
                </a:solidFill>
                <a:latin typeface="Meiryo UI" panose="020B0604030504040204" pitchFamily="50" charset="-128"/>
                <a:ea typeface="Meiryo UI" panose="020B0604030504040204" pitchFamily="50" charset="-128"/>
                <a:cs typeface="Arial"/>
              </a:rPr>
              <a:t>ハイブリッド証券は、固定金利から変動金利へ転換される構造を持ち、通常、短期金利の変化に応じてクーポンがリセットされるため、デュレーションが一般的に短期です。デュレーションの短いハイブリッド証券のセクターは、その他の</a:t>
            </a:r>
            <a:r>
              <a:rPr lang="ja-JP" altLang="en-US" sz="950" dirty="0">
                <a:solidFill>
                  <a:srgbClr val="231F20"/>
                </a:solidFill>
                <a:latin typeface="Meiryo UI" panose="020B0604030504040204" pitchFamily="50" charset="-128"/>
                <a:ea typeface="Meiryo UI" panose="020B0604030504040204" pitchFamily="50" charset="-128"/>
                <a:cs typeface="Arial"/>
              </a:rPr>
              <a:t>短期デュレーションの</a:t>
            </a:r>
            <a:r>
              <a:rPr lang="ja-JP" sz="950" dirty="0">
                <a:solidFill>
                  <a:srgbClr val="231F20"/>
                </a:solidFill>
                <a:latin typeface="Meiryo UI" panose="020B0604030504040204" pitchFamily="50" charset="-128"/>
                <a:ea typeface="Meiryo UI" panose="020B0604030504040204" pitchFamily="50" charset="-128"/>
                <a:cs typeface="Arial"/>
              </a:rPr>
              <a:t>債券において一般的に見られるセクターとは異なるため、セクター固有</a:t>
            </a:r>
            <a:r>
              <a:rPr lang="ja-JP" altLang="en-US" sz="950" dirty="0">
                <a:solidFill>
                  <a:srgbClr val="231F20"/>
                </a:solidFill>
                <a:latin typeface="Meiryo UI" panose="020B0604030504040204" pitchFamily="50" charset="-128"/>
                <a:ea typeface="Meiryo UI" panose="020B0604030504040204" pitchFamily="50" charset="-128"/>
                <a:cs typeface="Arial"/>
              </a:rPr>
              <a:t>の</a:t>
            </a:r>
            <a:r>
              <a:rPr lang="ja-JP" sz="950" dirty="0">
                <a:solidFill>
                  <a:srgbClr val="231F20"/>
                </a:solidFill>
                <a:latin typeface="Meiryo UI" panose="020B0604030504040204" pitchFamily="50" charset="-128"/>
                <a:ea typeface="Meiryo UI" panose="020B0604030504040204" pitchFamily="50" charset="-128"/>
                <a:cs typeface="Arial"/>
              </a:rPr>
              <a:t>リスクへのエクスポージャーを分散させ</a:t>
            </a:r>
            <a:r>
              <a:rPr lang="ja-JP" altLang="en-US" sz="950" dirty="0">
                <a:solidFill>
                  <a:srgbClr val="231F20"/>
                </a:solidFill>
                <a:latin typeface="Meiryo UI" panose="020B0604030504040204" pitchFamily="50" charset="-128"/>
                <a:ea typeface="Meiryo UI" panose="020B0604030504040204" pitchFamily="50" charset="-128"/>
                <a:cs typeface="Arial"/>
              </a:rPr>
              <a:t>ることが可能です</a:t>
            </a:r>
            <a:r>
              <a:rPr lang="ja-JP" sz="950" dirty="0">
                <a:solidFill>
                  <a:srgbClr val="231F20"/>
                </a:solidFill>
                <a:latin typeface="Meiryo UI" panose="020B0604030504040204" pitchFamily="50" charset="-128"/>
                <a:ea typeface="Meiryo UI" panose="020B0604030504040204" pitchFamily="50" charset="-128"/>
                <a:cs typeface="Arial"/>
              </a:rPr>
              <a:t>。</a:t>
            </a:r>
          </a:p>
          <a:p>
            <a:pPr marL="215265" marR="53340" indent="-203200">
              <a:lnSpc>
                <a:spcPts val="1200"/>
              </a:lnSpc>
              <a:spcBef>
                <a:spcPts val="395"/>
              </a:spcBef>
              <a:buFont typeface="Arial"/>
              <a:buChar char="•"/>
              <a:tabLst>
                <a:tab pos="215265" algn="l"/>
                <a:tab pos="215900" algn="l"/>
              </a:tabLst>
            </a:pPr>
            <a:r>
              <a:rPr lang="ja-JP" sz="950" b="1" dirty="0">
                <a:solidFill>
                  <a:srgbClr val="231F20"/>
                </a:solidFill>
                <a:latin typeface="Meiryo UI" panose="020B0604030504040204" pitchFamily="50" charset="-128"/>
                <a:ea typeface="Meiryo UI" panose="020B0604030504040204" pitchFamily="50" charset="-128"/>
                <a:cs typeface="Arial"/>
              </a:rPr>
              <a:t>高クーポン／高インカム証券：</a:t>
            </a:r>
            <a:r>
              <a:rPr lang="ja-JP" sz="950" dirty="0">
                <a:solidFill>
                  <a:srgbClr val="231F20"/>
                </a:solidFill>
                <a:latin typeface="Meiryo UI" panose="020B0604030504040204" pitchFamily="50" charset="-128"/>
                <a:ea typeface="Meiryo UI" panose="020B0604030504040204" pitchFamily="50" charset="-128"/>
                <a:cs typeface="Arial"/>
              </a:rPr>
              <a:t>高いクーポンを支払う証券は、金利上昇局面において、高い直接利回りから恩恵を受け、クーポンの低い銘柄より堅調に推移する傾向があります。また、インカムはそれ自体が長期的にトータル・リターンを下支えます。</a:t>
            </a:r>
            <a:endParaRPr lang="en-US" altLang="ja-JP" sz="950" dirty="0">
              <a:solidFill>
                <a:srgbClr val="231F20"/>
              </a:solidFill>
              <a:latin typeface="Meiryo UI" panose="020B0604030504040204" pitchFamily="50" charset="-128"/>
              <a:ea typeface="Meiryo UI" panose="020B0604030504040204" pitchFamily="50" charset="-128"/>
              <a:cs typeface="Arial"/>
            </a:endParaRPr>
          </a:p>
          <a:p>
            <a:pPr marL="215265" marR="53340" indent="-203200">
              <a:lnSpc>
                <a:spcPts val="1200"/>
              </a:lnSpc>
              <a:spcBef>
                <a:spcPts val="395"/>
              </a:spcBef>
              <a:buFont typeface="Arial"/>
              <a:buChar char="•"/>
              <a:tabLst>
                <a:tab pos="215265" algn="l"/>
                <a:tab pos="215900" algn="l"/>
              </a:tabLst>
            </a:pPr>
            <a:r>
              <a:rPr lang="ja-JP" sz="950" b="1" dirty="0">
                <a:solidFill>
                  <a:srgbClr val="231F20"/>
                </a:solidFill>
                <a:latin typeface="Meiryo UI" panose="020B0604030504040204" pitchFamily="50" charset="-128"/>
                <a:ea typeface="Meiryo UI" panose="020B0604030504040204" pitchFamily="50" charset="-128"/>
                <a:cs typeface="Arial"/>
              </a:rPr>
              <a:t>外貨建て証券は当該国の金利サイクルが米国の金利サイクルと連動しない可能性：</a:t>
            </a:r>
            <a:r>
              <a:rPr lang="ja-JP" sz="950" dirty="0">
                <a:solidFill>
                  <a:srgbClr val="231F20"/>
                </a:solidFill>
                <a:latin typeface="Meiryo UI" panose="020B0604030504040204" pitchFamily="50" charset="-128"/>
                <a:ea typeface="Meiryo UI" panose="020B0604030504040204" pitchFamily="50" charset="-128"/>
                <a:cs typeface="Arial"/>
              </a:rPr>
              <a:t>外貨建てハイブリッド証券に投資することにより、</a:t>
            </a:r>
            <a:r>
              <a:rPr lang="en-US" altLang="ja-JP" sz="950" dirty="0">
                <a:solidFill>
                  <a:srgbClr val="231F20"/>
                </a:solidFill>
                <a:latin typeface="Meiryo UI" panose="020B0604030504040204" pitchFamily="50" charset="-128"/>
                <a:ea typeface="Meiryo UI" panose="020B0604030504040204" pitchFamily="50" charset="-128"/>
                <a:cs typeface="Arial"/>
              </a:rPr>
              <a:t>(</a:t>
            </a:r>
            <a:r>
              <a:rPr lang="ja-JP" altLang="en-US" sz="950" dirty="0">
                <a:solidFill>
                  <a:srgbClr val="231F20"/>
                </a:solidFill>
                <a:latin typeface="Meiryo UI" panose="020B0604030504040204" pitchFamily="50" charset="-128"/>
                <a:ea typeface="Meiryo UI" panose="020B0604030504040204" pitchFamily="50" charset="-128"/>
                <a:cs typeface="Arial"/>
              </a:rPr>
              <a:t>米国の金利上昇後も</a:t>
            </a:r>
            <a:r>
              <a:rPr lang="en-US" altLang="ja-JP" sz="950" dirty="0">
                <a:solidFill>
                  <a:srgbClr val="231F20"/>
                </a:solidFill>
                <a:latin typeface="Meiryo UI" panose="020B0604030504040204" pitchFamily="50" charset="-128"/>
                <a:ea typeface="Meiryo UI" panose="020B0604030504040204" pitchFamily="50" charset="-128"/>
                <a:cs typeface="Arial"/>
              </a:rPr>
              <a:t>)</a:t>
            </a:r>
            <a:r>
              <a:rPr lang="ja-JP" altLang="en-US" sz="950" dirty="0">
                <a:solidFill>
                  <a:srgbClr val="231F20"/>
                </a:solidFill>
                <a:latin typeface="Meiryo UI" panose="020B0604030504040204" pitchFamily="50" charset="-128"/>
                <a:ea typeface="Meiryo UI" panose="020B0604030504040204" pitchFamily="50" charset="-128"/>
                <a:cs typeface="Arial"/>
              </a:rPr>
              <a:t>低利回り環境をより長期的に活用することが可能です。</a:t>
            </a:r>
            <a:endParaRPr lang="ja-JP" sz="950" dirty="0">
              <a:solidFill>
                <a:srgbClr val="231F20"/>
              </a:solidFill>
              <a:latin typeface="Meiryo UI" panose="020B0604030504040204" pitchFamily="50" charset="-128"/>
              <a:ea typeface="Meiryo UI" panose="020B0604030504040204" pitchFamily="50" charset="-128"/>
              <a:cs typeface="Arial"/>
            </a:endParaRPr>
          </a:p>
        </p:txBody>
      </p:sp>
      <p:sp>
        <p:nvSpPr>
          <p:cNvPr id="8" name="object 8"/>
          <p:cNvSpPr txBox="1"/>
          <p:nvPr/>
        </p:nvSpPr>
        <p:spPr>
          <a:xfrm>
            <a:off x="444500" y="7503261"/>
            <a:ext cx="6800829" cy="969496"/>
          </a:xfrm>
          <a:prstGeom prst="rect">
            <a:avLst/>
          </a:prstGeom>
        </p:spPr>
        <p:txBody>
          <a:bodyPr vert="horz" wrap="square" lIns="0" tIns="12700" rIns="0" bIns="0" rtlCol="0">
            <a:spAutoFit/>
          </a:bodyPr>
          <a:lstStyle/>
          <a:p>
            <a:pPr marL="12700">
              <a:lnSpc>
                <a:spcPct val="100000"/>
              </a:lnSpc>
              <a:spcBef>
                <a:spcPts val="100"/>
              </a:spcBef>
            </a:pPr>
            <a:r>
              <a:rPr lang="ja-JP" sz="800" b="1" dirty="0">
                <a:solidFill>
                  <a:srgbClr val="231F20"/>
                </a:solidFill>
                <a:latin typeface="Meiryo UI" panose="020B0604030504040204" pitchFamily="50" charset="-128"/>
                <a:ea typeface="Meiryo UI" panose="020B0604030504040204" pitchFamily="50" charset="-128"/>
                <a:cs typeface="Arial"/>
              </a:rPr>
              <a:t>2020年11月30日現在。</a:t>
            </a:r>
            <a:r>
              <a:rPr lang="ja-JP" sz="800" dirty="0">
                <a:solidFill>
                  <a:srgbClr val="231F20"/>
                </a:solidFill>
                <a:latin typeface="Meiryo UI" panose="020B0604030504040204" pitchFamily="50" charset="-128"/>
                <a:ea typeface="Meiryo UI" panose="020B0604030504040204" pitchFamily="50" charset="-128"/>
                <a:cs typeface="Arial"/>
              </a:rPr>
              <a:t>出所：eVestment、コーヘン＆スティアーズ。</a:t>
            </a:r>
          </a:p>
          <a:p>
            <a:pPr marL="12700" marR="5080">
              <a:lnSpc>
                <a:spcPts val="900"/>
              </a:lnSpc>
              <a:spcBef>
                <a:spcPts val="200"/>
              </a:spcBef>
            </a:pPr>
            <a:r>
              <a:rPr lang="ja-JP" sz="800" b="1" dirty="0">
                <a:solidFill>
                  <a:srgbClr val="231F20"/>
                </a:solidFill>
                <a:latin typeface="Meiryo UI" panose="020B0604030504040204" pitchFamily="50" charset="-128"/>
                <a:ea typeface="Meiryo UI" panose="020B0604030504040204" pitchFamily="50" charset="-128"/>
                <a:cs typeface="Arial"/>
              </a:rPr>
              <a:t>過去の実績は将来の投資収益や運用成果を保証するものではありません。</a:t>
            </a:r>
            <a:r>
              <a:rPr lang="ja-JP" sz="800" dirty="0">
                <a:solidFill>
                  <a:srgbClr val="231F20"/>
                </a:solidFill>
                <a:latin typeface="Meiryo UI" panose="020B0604030504040204" pitchFamily="50" charset="-128"/>
                <a:ea typeface="Meiryo UI" panose="020B0604030504040204" pitchFamily="50" charset="-128"/>
                <a:cs typeface="Arial"/>
              </a:rPr>
              <a:t>上図は例示のみを目的としています。当資料に提示された過去の動向が将来繰り返されることを保証するものではなく、その動向の開始時期を正確に予測することはできません。平均デュレーション別グループは、eVestmentの全債券ユニバースをデュレーションにより振り分けて作成したものです。デュレーションは、金利（または利回り）の変化に対する債券またはハイブリッド証券の価格の感応度を示す指標です。デュレーションが長いほど、利回りの上昇または低下に応じた価格の変化が大きくなります。ハイブリッド証券のデュレーションは、その証券構造に部分的に依存します。利回りは最終利回りを示しています。デュレーションは、eVestmentが計算した修正デュレーションを示しています。原則として、コーヘン＆スティアーズは、投資プロセスにおいて修正デュレーションを使用しています。修正デュレーションは、利回りが変化しても債券の予想キャッシュフローは変化しないと仮定し、利回りの100ベーシス・ポイントの変化に応じた債券価格の変化率を概算したものです。追加の開示事項については最終ページをご覧ください。</a:t>
            </a:r>
          </a:p>
        </p:txBody>
      </p:sp>
      <p:sp>
        <p:nvSpPr>
          <p:cNvPr id="9" name="object 9"/>
          <p:cNvSpPr txBox="1"/>
          <p:nvPr/>
        </p:nvSpPr>
        <p:spPr>
          <a:xfrm>
            <a:off x="444500" y="4373841"/>
            <a:ext cx="2919730" cy="159018"/>
          </a:xfrm>
          <a:prstGeom prst="rect">
            <a:avLst/>
          </a:prstGeom>
        </p:spPr>
        <p:txBody>
          <a:bodyPr vert="horz" wrap="square" lIns="0" tIns="12700" rIns="0" bIns="0" rtlCol="0">
            <a:spAutoFit/>
          </a:bodyPr>
          <a:lstStyle/>
          <a:p>
            <a:pPr marL="12700">
              <a:lnSpc>
                <a:spcPct val="100000"/>
              </a:lnSpc>
              <a:spcBef>
                <a:spcPts val="100"/>
              </a:spcBef>
            </a:pPr>
            <a:r>
              <a:rPr lang="ja-JP" sz="950" b="1">
                <a:solidFill>
                  <a:srgbClr val="231F20"/>
                </a:solidFill>
                <a:latin typeface="Meiryo UI" panose="020B0604030504040204" pitchFamily="50" charset="-128"/>
                <a:ea typeface="Meiryo UI" panose="020B0604030504040204" pitchFamily="50" charset="-128"/>
                <a:cs typeface="Arial"/>
              </a:rPr>
              <a:t>図8：債券戦略の平均デュレーション別グループ</a:t>
            </a:r>
          </a:p>
        </p:txBody>
      </p:sp>
      <p:sp>
        <p:nvSpPr>
          <p:cNvPr id="10" name="object 10"/>
          <p:cNvSpPr/>
          <p:nvPr/>
        </p:nvSpPr>
        <p:spPr>
          <a:xfrm>
            <a:off x="3392366" y="4904780"/>
            <a:ext cx="0" cy="19685"/>
          </a:xfrm>
          <a:custGeom>
            <a:avLst/>
            <a:gdLst/>
            <a:ahLst/>
            <a:cxnLst/>
            <a:rect l="l" t="t" r="r" b="b"/>
            <a:pathLst>
              <a:path h="19685">
                <a:moveTo>
                  <a:pt x="0" y="0"/>
                </a:moveTo>
                <a:lnTo>
                  <a:pt x="0" y="19062"/>
                </a:lnTo>
              </a:path>
            </a:pathLst>
          </a:custGeom>
          <a:ln w="6350">
            <a:solidFill>
              <a:srgbClr val="939598"/>
            </a:solidFill>
          </a:ln>
        </p:spPr>
        <p:txBody>
          <a:bodyPr wrap="square" lIns="0" tIns="0" rIns="0" bIns="0" rtlCol="0"/>
          <a:lstStyle/>
          <a:p>
            <a:endParaRPr/>
          </a:p>
        </p:txBody>
      </p:sp>
      <p:sp>
        <p:nvSpPr>
          <p:cNvPr id="11" name="object 11"/>
          <p:cNvSpPr/>
          <p:nvPr/>
        </p:nvSpPr>
        <p:spPr>
          <a:xfrm>
            <a:off x="3392366" y="4961403"/>
            <a:ext cx="0" cy="1333500"/>
          </a:xfrm>
          <a:custGeom>
            <a:avLst/>
            <a:gdLst/>
            <a:ahLst/>
            <a:cxnLst/>
            <a:rect l="l" t="t" r="r" b="b"/>
            <a:pathLst>
              <a:path h="1333500">
                <a:moveTo>
                  <a:pt x="0" y="0"/>
                </a:moveTo>
                <a:lnTo>
                  <a:pt x="0" y="1333487"/>
                </a:lnTo>
              </a:path>
            </a:pathLst>
          </a:custGeom>
          <a:ln w="6350">
            <a:solidFill>
              <a:srgbClr val="939598"/>
            </a:solidFill>
            <a:prstDash val="dash"/>
          </a:ln>
        </p:spPr>
        <p:txBody>
          <a:bodyPr wrap="square" lIns="0" tIns="0" rIns="0" bIns="0" rtlCol="0"/>
          <a:lstStyle/>
          <a:p>
            <a:endParaRPr/>
          </a:p>
        </p:txBody>
      </p:sp>
      <p:sp>
        <p:nvSpPr>
          <p:cNvPr id="12" name="object 12"/>
          <p:cNvSpPr/>
          <p:nvPr/>
        </p:nvSpPr>
        <p:spPr>
          <a:xfrm>
            <a:off x="3392366" y="6313674"/>
            <a:ext cx="0" cy="19685"/>
          </a:xfrm>
          <a:custGeom>
            <a:avLst/>
            <a:gdLst/>
            <a:ahLst/>
            <a:cxnLst/>
            <a:rect l="l" t="t" r="r" b="b"/>
            <a:pathLst>
              <a:path h="19685">
                <a:moveTo>
                  <a:pt x="0" y="0"/>
                </a:moveTo>
                <a:lnTo>
                  <a:pt x="0" y="19062"/>
                </a:lnTo>
              </a:path>
            </a:pathLst>
          </a:custGeom>
          <a:ln w="6350">
            <a:solidFill>
              <a:srgbClr val="939598"/>
            </a:solidFill>
          </a:ln>
        </p:spPr>
        <p:txBody>
          <a:bodyPr wrap="square" lIns="0" tIns="0" rIns="0" bIns="0" rtlCol="0"/>
          <a:lstStyle/>
          <a:p>
            <a:endParaRPr/>
          </a:p>
        </p:txBody>
      </p:sp>
      <p:sp>
        <p:nvSpPr>
          <p:cNvPr id="13" name="object 13"/>
          <p:cNvSpPr/>
          <p:nvPr/>
        </p:nvSpPr>
        <p:spPr>
          <a:xfrm>
            <a:off x="4680178" y="6843499"/>
            <a:ext cx="2445385" cy="0"/>
          </a:xfrm>
          <a:custGeom>
            <a:avLst/>
            <a:gdLst/>
            <a:ahLst/>
            <a:cxnLst/>
            <a:rect l="l" t="t" r="r" b="b"/>
            <a:pathLst>
              <a:path w="2445384">
                <a:moveTo>
                  <a:pt x="0" y="0"/>
                </a:moveTo>
                <a:lnTo>
                  <a:pt x="2444869" y="0"/>
                </a:lnTo>
              </a:path>
            </a:pathLst>
          </a:custGeom>
          <a:ln w="12700">
            <a:solidFill>
              <a:srgbClr val="00764D"/>
            </a:solidFill>
          </a:ln>
        </p:spPr>
        <p:txBody>
          <a:bodyPr wrap="square" lIns="0" tIns="0" rIns="0" bIns="0" rtlCol="0"/>
          <a:lstStyle/>
          <a:p>
            <a:endParaRPr/>
          </a:p>
        </p:txBody>
      </p:sp>
      <p:sp>
        <p:nvSpPr>
          <p:cNvPr id="14" name="object 14"/>
          <p:cNvSpPr/>
          <p:nvPr/>
        </p:nvSpPr>
        <p:spPr>
          <a:xfrm>
            <a:off x="1182768" y="6843499"/>
            <a:ext cx="2426335" cy="0"/>
          </a:xfrm>
          <a:custGeom>
            <a:avLst/>
            <a:gdLst/>
            <a:ahLst/>
            <a:cxnLst/>
            <a:rect l="l" t="t" r="r" b="b"/>
            <a:pathLst>
              <a:path w="2426335">
                <a:moveTo>
                  <a:pt x="0" y="0"/>
                </a:moveTo>
                <a:lnTo>
                  <a:pt x="2426228" y="0"/>
                </a:lnTo>
              </a:path>
            </a:pathLst>
          </a:custGeom>
          <a:ln w="12700">
            <a:solidFill>
              <a:srgbClr val="00764D"/>
            </a:solidFill>
          </a:ln>
        </p:spPr>
        <p:txBody>
          <a:bodyPr wrap="square" lIns="0" tIns="0" rIns="0" bIns="0" rtlCol="0"/>
          <a:lstStyle/>
          <a:p>
            <a:endParaRPr/>
          </a:p>
        </p:txBody>
      </p:sp>
      <p:sp>
        <p:nvSpPr>
          <p:cNvPr id="15" name="object 15"/>
          <p:cNvSpPr/>
          <p:nvPr/>
        </p:nvSpPr>
        <p:spPr>
          <a:xfrm>
            <a:off x="1114386" y="6795983"/>
            <a:ext cx="82550" cy="95250"/>
          </a:xfrm>
          <a:custGeom>
            <a:avLst/>
            <a:gdLst/>
            <a:ahLst/>
            <a:cxnLst/>
            <a:rect l="l" t="t" r="r" b="b"/>
            <a:pathLst>
              <a:path w="82550" h="95250">
                <a:moveTo>
                  <a:pt x="82283" y="0"/>
                </a:moveTo>
                <a:lnTo>
                  <a:pt x="0" y="47523"/>
                </a:lnTo>
                <a:lnTo>
                  <a:pt x="82283" y="95021"/>
                </a:lnTo>
                <a:lnTo>
                  <a:pt x="82283" y="0"/>
                </a:lnTo>
                <a:close/>
              </a:path>
            </a:pathLst>
          </a:custGeom>
          <a:solidFill>
            <a:srgbClr val="00764D"/>
          </a:solidFill>
        </p:spPr>
        <p:txBody>
          <a:bodyPr wrap="square" lIns="0" tIns="0" rIns="0" bIns="0" rtlCol="0"/>
          <a:lstStyle/>
          <a:p>
            <a:endParaRPr/>
          </a:p>
        </p:txBody>
      </p:sp>
      <p:sp>
        <p:nvSpPr>
          <p:cNvPr id="16" name="object 16"/>
          <p:cNvSpPr/>
          <p:nvPr/>
        </p:nvSpPr>
        <p:spPr>
          <a:xfrm>
            <a:off x="7111155" y="6795983"/>
            <a:ext cx="82550" cy="95250"/>
          </a:xfrm>
          <a:custGeom>
            <a:avLst/>
            <a:gdLst/>
            <a:ahLst/>
            <a:cxnLst/>
            <a:rect l="l" t="t" r="r" b="b"/>
            <a:pathLst>
              <a:path w="82550" h="95250">
                <a:moveTo>
                  <a:pt x="0" y="0"/>
                </a:moveTo>
                <a:lnTo>
                  <a:pt x="0" y="95021"/>
                </a:lnTo>
                <a:lnTo>
                  <a:pt x="82270" y="47523"/>
                </a:lnTo>
                <a:lnTo>
                  <a:pt x="0" y="0"/>
                </a:lnTo>
                <a:close/>
              </a:path>
            </a:pathLst>
          </a:custGeom>
          <a:solidFill>
            <a:srgbClr val="00764D"/>
          </a:solidFill>
        </p:spPr>
        <p:txBody>
          <a:bodyPr wrap="square" lIns="0" tIns="0" rIns="0" bIns="0" rtlCol="0"/>
          <a:lstStyle/>
          <a:p>
            <a:endParaRPr/>
          </a:p>
        </p:txBody>
      </p:sp>
      <p:sp>
        <p:nvSpPr>
          <p:cNvPr id="17" name="object 17"/>
          <p:cNvSpPr/>
          <p:nvPr/>
        </p:nvSpPr>
        <p:spPr>
          <a:xfrm>
            <a:off x="2251026" y="4904780"/>
            <a:ext cx="0" cy="19685"/>
          </a:xfrm>
          <a:custGeom>
            <a:avLst/>
            <a:gdLst/>
            <a:ahLst/>
            <a:cxnLst/>
            <a:rect l="l" t="t" r="r" b="b"/>
            <a:pathLst>
              <a:path h="19685">
                <a:moveTo>
                  <a:pt x="0" y="0"/>
                </a:moveTo>
                <a:lnTo>
                  <a:pt x="0" y="19062"/>
                </a:lnTo>
              </a:path>
            </a:pathLst>
          </a:custGeom>
          <a:ln w="6350">
            <a:solidFill>
              <a:srgbClr val="939598"/>
            </a:solidFill>
          </a:ln>
        </p:spPr>
        <p:txBody>
          <a:bodyPr wrap="square" lIns="0" tIns="0" rIns="0" bIns="0" rtlCol="0"/>
          <a:lstStyle/>
          <a:p>
            <a:endParaRPr/>
          </a:p>
        </p:txBody>
      </p:sp>
      <p:sp>
        <p:nvSpPr>
          <p:cNvPr id="18" name="object 18"/>
          <p:cNvSpPr/>
          <p:nvPr/>
        </p:nvSpPr>
        <p:spPr>
          <a:xfrm>
            <a:off x="2251026" y="4961403"/>
            <a:ext cx="0" cy="1333500"/>
          </a:xfrm>
          <a:custGeom>
            <a:avLst/>
            <a:gdLst/>
            <a:ahLst/>
            <a:cxnLst/>
            <a:rect l="l" t="t" r="r" b="b"/>
            <a:pathLst>
              <a:path h="1333500">
                <a:moveTo>
                  <a:pt x="0" y="0"/>
                </a:moveTo>
                <a:lnTo>
                  <a:pt x="0" y="1333487"/>
                </a:lnTo>
              </a:path>
            </a:pathLst>
          </a:custGeom>
          <a:ln w="6350">
            <a:solidFill>
              <a:srgbClr val="939598"/>
            </a:solidFill>
            <a:prstDash val="dash"/>
          </a:ln>
        </p:spPr>
        <p:txBody>
          <a:bodyPr wrap="square" lIns="0" tIns="0" rIns="0" bIns="0" rtlCol="0"/>
          <a:lstStyle/>
          <a:p>
            <a:endParaRPr/>
          </a:p>
        </p:txBody>
      </p:sp>
      <p:sp>
        <p:nvSpPr>
          <p:cNvPr id="19" name="object 19"/>
          <p:cNvSpPr/>
          <p:nvPr/>
        </p:nvSpPr>
        <p:spPr>
          <a:xfrm>
            <a:off x="2251026" y="6313674"/>
            <a:ext cx="0" cy="19685"/>
          </a:xfrm>
          <a:custGeom>
            <a:avLst/>
            <a:gdLst/>
            <a:ahLst/>
            <a:cxnLst/>
            <a:rect l="l" t="t" r="r" b="b"/>
            <a:pathLst>
              <a:path h="19685">
                <a:moveTo>
                  <a:pt x="0" y="0"/>
                </a:moveTo>
                <a:lnTo>
                  <a:pt x="0" y="19062"/>
                </a:lnTo>
              </a:path>
            </a:pathLst>
          </a:custGeom>
          <a:ln w="6350">
            <a:solidFill>
              <a:srgbClr val="939598"/>
            </a:solidFill>
          </a:ln>
        </p:spPr>
        <p:txBody>
          <a:bodyPr wrap="square" lIns="0" tIns="0" rIns="0" bIns="0" rtlCol="0"/>
          <a:lstStyle/>
          <a:p>
            <a:endParaRPr/>
          </a:p>
        </p:txBody>
      </p:sp>
      <p:sp>
        <p:nvSpPr>
          <p:cNvPr id="20" name="object 20"/>
          <p:cNvSpPr/>
          <p:nvPr/>
        </p:nvSpPr>
        <p:spPr>
          <a:xfrm>
            <a:off x="2251026" y="7016783"/>
            <a:ext cx="0" cy="19685"/>
          </a:xfrm>
          <a:custGeom>
            <a:avLst/>
            <a:gdLst/>
            <a:ahLst/>
            <a:cxnLst/>
            <a:rect l="l" t="t" r="r" b="b"/>
            <a:pathLst>
              <a:path h="19684">
                <a:moveTo>
                  <a:pt x="0" y="0"/>
                </a:moveTo>
                <a:lnTo>
                  <a:pt x="0" y="19062"/>
                </a:lnTo>
              </a:path>
            </a:pathLst>
          </a:custGeom>
          <a:ln w="6350">
            <a:solidFill>
              <a:srgbClr val="939598"/>
            </a:solidFill>
          </a:ln>
        </p:spPr>
        <p:txBody>
          <a:bodyPr wrap="square" lIns="0" tIns="0" rIns="0" bIns="0" rtlCol="0"/>
          <a:lstStyle/>
          <a:p>
            <a:endParaRPr/>
          </a:p>
        </p:txBody>
      </p:sp>
      <p:sp>
        <p:nvSpPr>
          <p:cNvPr id="21" name="object 21"/>
          <p:cNvSpPr/>
          <p:nvPr/>
        </p:nvSpPr>
        <p:spPr>
          <a:xfrm>
            <a:off x="2251026" y="7070428"/>
            <a:ext cx="0" cy="259715"/>
          </a:xfrm>
          <a:custGeom>
            <a:avLst/>
            <a:gdLst/>
            <a:ahLst/>
            <a:cxnLst/>
            <a:rect l="l" t="t" r="r" b="b"/>
            <a:pathLst>
              <a:path h="259715">
                <a:moveTo>
                  <a:pt x="0" y="0"/>
                </a:moveTo>
                <a:lnTo>
                  <a:pt x="0" y="259372"/>
                </a:lnTo>
              </a:path>
            </a:pathLst>
          </a:custGeom>
          <a:ln w="6350">
            <a:solidFill>
              <a:srgbClr val="939598"/>
            </a:solidFill>
            <a:prstDash val="dash"/>
          </a:ln>
        </p:spPr>
        <p:txBody>
          <a:bodyPr wrap="square" lIns="0" tIns="0" rIns="0" bIns="0" rtlCol="0"/>
          <a:lstStyle/>
          <a:p>
            <a:endParaRPr/>
          </a:p>
        </p:txBody>
      </p:sp>
      <p:sp>
        <p:nvSpPr>
          <p:cNvPr id="22" name="object 22"/>
          <p:cNvSpPr/>
          <p:nvPr/>
        </p:nvSpPr>
        <p:spPr>
          <a:xfrm>
            <a:off x="2251026" y="7347095"/>
            <a:ext cx="0" cy="19685"/>
          </a:xfrm>
          <a:custGeom>
            <a:avLst/>
            <a:gdLst/>
            <a:ahLst/>
            <a:cxnLst/>
            <a:rect l="l" t="t" r="r" b="b"/>
            <a:pathLst>
              <a:path h="19684">
                <a:moveTo>
                  <a:pt x="0" y="0"/>
                </a:moveTo>
                <a:lnTo>
                  <a:pt x="0" y="19062"/>
                </a:lnTo>
              </a:path>
            </a:pathLst>
          </a:custGeom>
          <a:ln w="6350">
            <a:solidFill>
              <a:srgbClr val="939598"/>
            </a:solidFill>
          </a:ln>
        </p:spPr>
        <p:txBody>
          <a:bodyPr wrap="square" lIns="0" tIns="0" rIns="0" bIns="0" rtlCol="0"/>
          <a:lstStyle/>
          <a:p>
            <a:endParaRPr/>
          </a:p>
        </p:txBody>
      </p:sp>
      <p:sp>
        <p:nvSpPr>
          <p:cNvPr id="23" name="object 23"/>
          <p:cNvSpPr/>
          <p:nvPr/>
        </p:nvSpPr>
        <p:spPr>
          <a:xfrm>
            <a:off x="3392366" y="7016783"/>
            <a:ext cx="0" cy="19685"/>
          </a:xfrm>
          <a:custGeom>
            <a:avLst/>
            <a:gdLst/>
            <a:ahLst/>
            <a:cxnLst/>
            <a:rect l="l" t="t" r="r" b="b"/>
            <a:pathLst>
              <a:path h="19684">
                <a:moveTo>
                  <a:pt x="0" y="0"/>
                </a:moveTo>
                <a:lnTo>
                  <a:pt x="0" y="19062"/>
                </a:lnTo>
              </a:path>
            </a:pathLst>
          </a:custGeom>
          <a:ln w="6350">
            <a:solidFill>
              <a:srgbClr val="939598"/>
            </a:solidFill>
          </a:ln>
        </p:spPr>
        <p:txBody>
          <a:bodyPr wrap="square" lIns="0" tIns="0" rIns="0" bIns="0" rtlCol="0"/>
          <a:lstStyle/>
          <a:p>
            <a:endParaRPr/>
          </a:p>
        </p:txBody>
      </p:sp>
      <p:sp>
        <p:nvSpPr>
          <p:cNvPr id="24" name="object 24"/>
          <p:cNvSpPr/>
          <p:nvPr/>
        </p:nvSpPr>
        <p:spPr>
          <a:xfrm>
            <a:off x="3392366" y="7070428"/>
            <a:ext cx="0" cy="259715"/>
          </a:xfrm>
          <a:custGeom>
            <a:avLst/>
            <a:gdLst/>
            <a:ahLst/>
            <a:cxnLst/>
            <a:rect l="l" t="t" r="r" b="b"/>
            <a:pathLst>
              <a:path h="259715">
                <a:moveTo>
                  <a:pt x="0" y="0"/>
                </a:moveTo>
                <a:lnTo>
                  <a:pt x="0" y="259372"/>
                </a:lnTo>
              </a:path>
            </a:pathLst>
          </a:custGeom>
          <a:ln w="6350">
            <a:solidFill>
              <a:srgbClr val="939598"/>
            </a:solidFill>
            <a:prstDash val="dash"/>
          </a:ln>
        </p:spPr>
        <p:txBody>
          <a:bodyPr wrap="square" lIns="0" tIns="0" rIns="0" bIns="0" rtlCol="0"/>
          <a:lstStyle/>
          <a:p>
            <a:endParaRPr/>
          </a:p>
        </p:txBody>
      </p:sp>
      <p:sp>
        <p:nvSpPr>
          <p:cNvPr id="25" name="object 25"/>
          <p:cNvSpPr/>
          <p:nvPr/>
        </p:nvSpPr>
        <p:spPr>
          <a:xfrm>
            <a:off x="3392366" y="7347095"/>
            <a:ext cx="0" cy="19685"/>
          </a:xfrm>
          <a:custGeom>
            <a:avLst/>
            <a:gdLst/>
            <a:ahLst/>
            <a:cxnLst/>
            <a:rect l="l" t="t" r="r" b="b"/>
            <a:pathLst>
              <a:path h="19684">
                <a:moveTo>
                  <a:pt x="0" y="0"/>
                </a:moveTo>
                <a:lnTo>
                  <a:pt x="0" y="19062"/>
                </a:lnTo>
              </a:path>
            </a:pathLst>
          </a:custGeom>
          <a:ln w="6350">
            <a:solidFill>
              <a:srgbClr val="939598"/>
            </a:solidFill>
          </a:ln>
        </p:spPr>
        <p:txBody>
          <a:bodyPr wrap="square" lIns="0" tIns="0" rIns="0" bIns="0" rtlCol="0"/>
          <a:lstStyle/>
          <a:p>
            <a:endParaRPr/>
          </a:p>
        </p:txBody>
      </p:sp>
      <p:sp>
        <p:nvSpPr>
          <p:cNvPr id="26" name="object 26"/>
          <p:cNvSpPr txBox="1"/>
          <p:nvPr/>
        </p:nvSpPr>
        <p:spPr>
          <a:xfrm>
            <a:off x="1315458" y="4672454"/>
            <a:ext cx="2085975" cy="135935"/>
          </a:xfrm>
          <a:prstGeom prst="rect">
            <a:avLst/>
          </a:prstGeom>
        </p:spPr>
        <p:txBody>
          <a:bodyPr vert="horz" wrap="square" lIns="0" tIns="12700" rIns="0" bIns="0" rtlCol="0">
            <a:spAutoFit/>
          </a:bodyPr>
          <a:lstStyle/>
          <a:p>
            <a:pPr marL="12700">
              <a:lnSpc>
                <a:spcPct val="100000"/>
              </a:lnSpc>
              <a:spcBef>
                <a:spcPts val="100"/>
              </a:spcBef>
              <a:tabLst>
                <a:tab pos="933450" algn="l"/>
              </a:tabLst>
            </a:pPr>
            <a:r>
              <a:rPr lang="ja-JP" sz="800" b="1" dirty="0">
                <a:solidFill>
                  <a:srgbClr val="231F20"/>
                </a:solidFill>
                <a:latin typeface="Meiryo UI" panose="020B0604030504040204" pitchFamily="50" charset="-128"/>
                <a:ea typeface="Meiryo UI" panose="020B0604030504040204" pitchFamily="50" charset="-128"/>
                <a:cs typeface="Arial"/>
              </a:rPr>
              <a:t>短期（0～3年）	</a:t>
            </a:r>
            <a:r>
              <a:rPr lang="ja-JP" altLang="en-US" sz="800" b="1" dirty="0">
                <a:solidFill>
                  <a:srgbClr val="231F20"/>
                </a:solidFill>
                <a:latin typeface="Meiryo UI" panose="020B0604030504040204" pitchFamily="50" charset="-128"/>
                <a:ea typeface="Meiryo UI" panose="020B0604030504040204" pitchFamily="50" charset="-128"/>
                <a:cs typeface="Arial"/>
              </a:rPr>
              <a:t>　　　　</a:t>
            </a:r>
            <a:r>
              <a:rPr lang="ja-JP" sz="800" b="1" dirty="0">
                <a:solidFill>
                  <a:srgbClr val="231F20"/>
                </a:solidFill>
                <a:latin typeface="Meiryo UI" panose="020B0604030504040204" pitchFamily="50" charset="-128"/>
                <a:ea typeface="Meiryo UI" panose="020B0604030504040204" pitchFamily="50" charset="-128"/>
                <a:cs typeface="Arial"/>
              </a:rPr>
              <a:t>中期（3～6年）</a:t>
            </a:r>
          </a:p>
        </p:txBody>
      </p:sp>
      <p:sp>
        <p:nvSpPr>
          <p:cNvPr id="27" name="object 27"/>
          <p:cNvSpPr txBox="1"/>
          <p:nvPr/>
        </p:nvSpPr>
        <p:spPr>
          <a:xfrm>
            <a:off x="4952283" y="4672454"/>
            <a:ext cx="741680" cy="135935"/>
          </a:xfrm>
          <a:prstGeom prst="rect">
            <a:avLst/>
          </a:prstGeom>
        </p:spPr>
        <p:txBody>
          <a:bodyPr vert="horz" wrap="square" lIns="0" tIns="12700" rIns="0" bIns="0" rtlCol="0">
            <a:spAutoFit/>
          </a:bodyPr>
          <a:lstStyle/>
          <a:p>
            <a:pPr marL="12700">
              <a:lnSpc>
                <a:spcPct val="100000"/>
              </a:lnSpc>
              <a:spcBef>
                <a:spcPts val="100"/>
              </a:spcBef>
            </a:pPr>
            <a:r>
              <a:rPr lang="ja-JP" sz="800" b="1">
                <a:solidFill>
                  <a:srgbClr val="231F20"/>
                </a:solidFill>
                <a:latin typeface="Meiryo UI" panose="020B0604030504040204" pitchFamily="50" charset="-128"/>
                <a:ea typeface="Meiryo UI" panose="020B0604030504040204" pitchFamily="50" charset="-128"/>
                <a:cs typeface="Arial"/>
              </a:rPr>
              <a:t>長期（6年超）</a:t>
            </a:r>
          </a:p>
        </p:txBody>
      </p:sp>
      <p:sp>
        <p:nvSpPr>
          <p:cNvPr id="28" name="object 28"/>
          <p:cNvSpPr/>
          <p:nvPr/>
        </p:nvSpPr>
        <p:spPr>
          <a:xfrm>
            <a:off x="1122652" y="5264407"/>
            <a:ext cx="5800090" cy="1068705"/>
          </a:xfrm>
          <a:custGeom>
            <a:avLst/>
            <a:gdLst/>
            <a:ahLst/>
            <a:cxnLst/>
            <a:rect l="l" t="t" r="r" b="b"/>
            <a:pathLst>
              <a:path w="5800090" h="1068704">
                <a:moveTo>
                  <a:pt x="0" y="1068324"/>
                </a:moveTo>
                <a:lnTo>
                  <a:pt x="27435" y="1034969"/>
                </a:lnTo>
                <a:lnTo>
                  <a:pt x="55491" y="1002263"/>
                </a:lnTo>
                <a:lnTo>
                  <a:pt x="84158" y="970200"/>
                </a:lnTo>
                <a:lnTo>
                  <a:pt x="113428" y="938775"/>
                </a:lnTo>
                <a:lnTo>
                  <a:pt x="143294" y="907982"/>
                </a:lnTo>
                <a:lnTo>
                  <a:pt x="173747" y="877815"/>
                </a:lnTo>
                <a:lnTo>
                  <a:pt x="204779" y="848270"/>
                </a:lnTo>
                <a:lnTo>
                  <a:pt x="236382" y="819341"/>
                </a:lnTo>
                <a:lnTo>
                  <a:pt x="268547" y="791023"/>
                </a:lnTo>
                <a:lnTo>
                  <a:pt x="301267" y="763310"/>
                </a:lnTo>
                <a:lnTo>
                  <a:pt x="334532" y="736196"/>
                </a:lnTo>
                <a:lnTo>
                  <a:pt x="368336" y="709677"/>
                </a:lnTo>
                <a:lnTo>
                  <a:pt x="402670" y="683746"/>
                </a:lnTo>
                <a:lnTo>
                  <a:pt x="437526" y="658399"/>
                </a:lnTo>
                <a:lnTo>
                  <a:pt x="472895" y="633630"/>
                </a:lnTo>
                <a:lnTo>
                  <a:pt x="508769" y="609433"/>
                </a:lnTo>
                <a:lnTo>
                  <a:pt x="545141" y="585804"/>
                </a:lnTo>
                <a:lnTo>
                  <a:pt x="582002" y="562736"/>
                </a:lnTo>
                <a:lnTo>
                  <a:pt x="619343" y="540225"/>
                </a:lnTo>
                <a:lnTo>
                  <a:pt x="657158" y="518264"/>
                </a:lnTo>
                <a:lnTo>
                  <a:pt x="695436" y="496849"/>
                </a:lnTo>
                <a:lnTo>
                  <a:pt x="734172" y="475974"/>
                </a:lnTo>
                <a:lnTo>
                  <a:pt x="773355" y="455633"/>
                </a:lnTo>
                <a:lnTo>
                  <a:pt x="812978" y="435821"/>
                </a:lnTo>
                <a:lnTo>
                  <a:pt x="853033" y="416534"/>
                </a:lnTo>
                <a:lnTo>
                  <a:pt x="893512" y="397764"/>
                </a:lnTo>
                <a:lnTo>
                  <a:pt x="934406" y="379508"/>
                </a:lnTo>
                <a:lnTo>
                  <a:pt x="975708" y="361759"/>
                </a:lnTo>
                <a:lnTo>
                  <a:pt x="1017408" y="344512"/>
                </a:lnTo>
                <a:lnTo>
                  <a:pt x="1059500" y="327761"/>
                </a:lnTo>
                <a:lnTo>
                  <a:pt x="1101974" y="311502"/>
                </a:lnTo>
                <a:lnTo>
                  <a:pt x="1144823" y="295728"/>
                </a:lnTo>
                <a:lnTo>
                  <a:pt x="1188039" y="280435"/>
                </a:lnTo>
                <a:lnTo>
                  <a:pt x="1231612" y="265617"/>
                </a:lnTo>
                <a:lnTo>
                  <a:pt x="1275536" y="251268"/>
                </a:lnTo>
                <a:lnTo>
                  <a:pt x="1319802" y="237383"/>
                </a:lnTo>
                <a:lnTo>
                  <a:pt x="1364401" y="223957"/>
                </a:lnTo>
                <a:lnTo>
                  <a:pt x="1409326" y="210984"/>
                </a:lnTo>
                <a:lnTo>
                  <a:pt x="1454568" y="198459"/>
                </a:lnTo>
                <a:lnTo>
                  <a:pt x="1500120" y="186376"/>
                </a:lnTo>
                <a:lnTo>
                  <a:pt x="1545973" y="174730"/>
                </a:lnTo>
                <a:lnTo>
                  <a:pt x="1592118" y="163516"/>
                </a:lnTo>
                <a:lnTo>
                  <a:pt x="1638548" y="152727"/>
                </a:lnTo>
                <a:lnTo>
                  <a:pt x="1685255" y="142360"/>
                </a:lnTo>
                <a:lnTo>
                  <a:pt x="1732230" y="132407"/>
                </a:lnTo>
                <a:lnTo>
                  <a:pt x="1779465" y="122864"/>
                </a:lnTo>
                <a:lnTo>
                  <a:pt x="1826953" y="113726"/>
                </a:lnTo>
                <a:lnTo>
                  <a:pt x="1874684" y="104987"/>
                </a:lnTo>
                <a:lnTo>
                  <a:pt x="1922651" y="96641"/>
                </a:lnTo>
                <a:lnTo>
                  <a:pt x="1970845" y="88683"/>
                </a:lnTo>
                <a:lnTo>
                  <a:pt x="2019259" y="81108"/>
                </a:lnTo>
                <a:lnTo>
                  <a:pt x="2067883" y="73910"/>
                </a:lnTo>
                <a:lnTo>
                  <a:pt x="2116711" y="67084"/>
                </a:lnTo>
                <a:lnTo>
                  <a:pt x="2165734" y="60624"/>
                </a:lnTo>
                <a:lnTo>
                  <a:pt x="2214943" y="54526"/>
                </a:lnTo>
                <a:lnTo>
                  <a:pt x="2264331" y="48783"/>
                </a:lnTo>
                <a:lnTo>
                  <a:pt x="2313888" y="43390"/>
                </a:lnTo>
                <a:lnTo>
                  <a:pt x="2363608" y="38341"/>
                </a:lnTo>
                <a:lnTo>
                  <a:pt x="2413482" y="33632"/>
                </a:lnTo>
                <a:lnTo>
                  <a:pt x="2463502" y="29257"/>
                </a:lnTo>
                <a:lnTo>
                  <a:pt x="2513659" y="25210"/>
                </a:lnTo>
                <a:lnTo>
                  <a:pt x="2563946" y="21486"/>
                </a:lnTo>
                <a:lnTo>
                  <a:pt x="2614354" y="18080"/>
                </a:lnTo>
                <a:lnTo>
                  <a:pt x="2664875" y="14986"/>
                </a:lnTo>
                <a:lnTo>
                  <a:pt x="2715501" y="12198"/>
                </a:lnTo>
                <a:lnTo>
                  <a:pt x="2766224" y="9712"/>
                </a:lnTo>
                <a:lnTo>
                  <a:pt x="2817035" y="7522"/>
                </a:lnTo>
                <a:lnTo>
                  <a:pt x="2867926" y="5622"/>
                </a:lnTo>
                <a:lnTo>
                  <a:pt x="2918890" y="4007"/>
                </a:lnTo>
                <a:lnTo>
                  <a:pt x="2969918" y="2672"/>
                </a:lnTo>
                <a:lnTo>
                  <a:pt x="3021002" y="1611"/>
                </a:lnTo>
                <a:lnTo>
                  <a:pt x="3072133" y="818"/>
                </a:lnTo>
                <a:lnTo>
                  <a:pt x="3123304" y="289"/>
                </a:lnTo>
                <a:lnTo>
                  <a:pt x="3174506" y="18"/>
                </a:lnTo>
                <a:lnTo>
                  <a:pt x="3225731" y="0"/>
                </a:lnTo>
                <a:lnTo>
                  <a:pt x="3276972" y="228"/>
                </a:lnTo>
                <a:lnTo>
                  <a:pt x="3328219" y="698"/>
                </a:lnTo>
                <a:lnTo>
                  <a:pt x="3379465" y="1404"/>
                </a:lnTo>
                <a:lnTo>
                  <a:pt x="3430701" y="2341"/>
                </a:lnTo>
                <a:lnTo>
                  <a:pt x="3481920" y="3503"/>
                </a:lnTo>
                <a:lnTo>
                  <a:pt x="3533112" y="4885"/>
                </a:lnTo>
                <a:lnTo>
                  <a:pt x="3584271" y="6482"/>
                </a:lnTo>
                <a:lnTo>
                  <a:pt x="3635388" y="8287"/>
                </a:lnTo>
                <a:lnTo>
                  <a:pt x="3686454" y="10296"/>
                </a:lnTo>
                <a:lnTo>
                  <a:pt x="3737461" y="12504"/>
                </a:lnTo>
                <a:lnTo>
                  <a:pt x="3788402" y="14904"/>
                </a:lnTo>
                <a:lnTo>
                  <a:pt x="3839268" y="17492"/>
                </a:lnTo>
                <a:lnTo>
                  <a:pt x="3890051" y="20261"/>
                </a:lnTo>
                <a:lnTo>
                  <a:pt x="3940742" y="23207"/>
                </a:lnTo>
                <a:lnTo>
                  <a:pt x="3991334" y="26324"/>
                </a:lnTo>
                <a:lnTo>
                  <a:pt x="4041819" y="29607"/>
                </a:lnTo>
                <a:lnTo>
                  <a:pt x="4092187" y="33050"/>
                </a:lnTo>
                <a:lnTo>
                  <a:pt x="4142432" y="36648"/>
                </a:lnTo>
                <a:lnTo>
                  <a:pt x="4192545" y="40395"/>
                </a:lnTo>
                <a:lnTo>
                  <a:pt x="4242517" y="44286"/>
                </a:lnTo>
                <a:lnTo>
                  <a:pt x="4292341" y="48316"/>
                </a:lnTo>
                <a:lnTo>
                  <a:pt x="4342008" y="52478"/>
                </a:lnTo>
                <a:lnTo>
                  <a:pt x="4391511" y="56769"/>
                </a:lnTo>
                <a:lnTo>
                  <a:pt x="4440840" y="61181"/>
                </a:lnTo>
                <a:lnTo>
                  <a:pt x="4489989" y="65711"/>
                </a:lnTo>
                <a:lnTo>
                  <a:pt x="4538948" y="70352"/>
                </a:lnTo>
                <a:lnTo>
                  <a:pt x="4587709" y="75098"/>
                </a:lnTo>
                <a:lnTo>
                  <a:pt x="4636265" y="79946"/>
                </a:lnTo>
                <a:lnTo>
                  <a:pt x="4684607" y="84888"/>
                </a:lnTo>
                <a:lnTo>
                  <a:pt x="4732727" y="89920"/>
                </a:lnTo>
                <a:lnTo>
                  <a:pt x="4780616" y="95037"/>
                </a:lnTo>
                <a:lnTo>
                  <a:pt x="4828268" y="100232"/>
                </a:lnTo>
                <a:lnTo>
                  <a:pt x="4875672" y="105501"/>
                </a:lnTo>
                <a:lnTo>
                  <a:pt x="4922822" y="110837"/>
                </a:lnTo>
                <a:lnTo>
                  <a:pt x="4969710" y="116237"/>
                </a:lnTo>
                <a:lnTo>
                  <a:pt x="5016326" y="121693"/>
                </a:lnTo>
                <a:lnTo>
                  <a:pt x="5062663" y="127201"/>
                </a:lnTo>
                <a:lnTo>
                  <a:pt x="5108712" y="132756"/>
                </a:lnTo>
                <a:lnTo>
                  <a:pt x="5154466" y="138351"/>
                </a:lnTo>
                <a:lnTo>
                  <a:pt x="5199916" y="143982"/>
                </a:lnTo>
                <a:lnTo>
                  <a:pt x="5245054" y="149642"/>
                </a:lnTo>
                <a:lnTo>
                  <a:pt x="5289872" y="155328"/>
                </a:lnTo>
                <a:lnTo>
                  <a:pt x="5334362" y="161032"/>
                </a:lnTo>
                <a:lnTo>
                  <a:pt x="5378516" y="166750"/>
                </a:lnTo>
                <a:lnTo>
                  <a:pt x="5422324" y="172477"/>
                </a:lnTo>
                <a:lnTo>
                  <a:pt x="5465780" y="178206"/>
                </a:lnTo>
                <a:lnTo>
                  <a:pt x="5508875" y="183933"/>
                </a:lnTo>
                <a:lnTo>
                  <a:pt x="5551601" y="189652"/>
                </a:lnTo>
                <a:lnTo>
                  <a:pt x="5593950" y="195358"/>
                </a:lnTo>
                <a:lnTo>
                  <a:pt x="5635913" y="201044"/>
                </a:lnTo>
                <a:lnTo>
                  <a:pt x="5677482" y="206707"/>
                </a:lnTo>
                <a:lnTo>
                  <a:pt x="5718650" y="212340"/>
                </a:lnTo>
                <a:lnTo>
                  <a:pt x="5759407" y="217937"/>
                </a:lnTo>
                <a:lnTo>
                  <a:pt x="5799747" y="223495"/>
                </a:lnTo>
              </a:path>
            </a:pathLst>
          </a:custGeom>
          <a:ln w="16510">
            <a:solidFill>
              <a:srgbClr val="DF7A1C"/>
            </a:solidFill>
          </a:ln>
        </p:spPr>
        <p:txBody>
          <a:bodyPr wrap="square" lIns="0" tIns="0" rIns="0" bIns="0" rtlCol="0"/>
          <a:lstStyle/>
          <a:p>
            <a:endParaRPr/>
          </a:p>
        </p:txBody>
      </p:sp>
      <p:sp>
        <p:nvSpPr>
          <p:cNvPr id="29" name="object 29"/>
          <p:cNvSpPr txBox="1"/>
          <p:nvPr/>
        </p:nvSpPr>
        <p:spPr>
          <a:xfrm>
            <a:off x="737086" y="5364352"/>
            <a:ext cx="115416" cy="531495"/>
          </a:xfrm>
          <a:prstGeom prst="rect">
            <a:avLst/>
          </a:prstGeom>
        </p:spPr>
        <p:txBody>
          <a:bodyPr vert="vert270" wrap="square" lIns="0" tIns="10795" rIns="0" bIns="0" rtlCol="0">
            <a:spAutoFit/>
          </a:bodyPr>
          <a:lstStyle/>
          <a:p>
            <a:pPr marL="12700">
              <a:lnSpc>
                <a:spcPct val="100000"/>
              </a:lnSpc>
              <a:spcBef>
                <a:spcPts val="85"/>
              </a:spcBef>
            </a:pPr>
            <a:r>
              <a:rPr lang="ja-JP" sz="750">
                <a:solidFill>
                  <a:srgbClr val="231F20"/>
                </a:solidFill>
                <a:latin typeface="Meiryo UI" panose="020B0604030504040204" pitchFamily="50" charset="-128"/>
                <a:ea typeface="Meiryo UI" panose="020B0604030504040204" pitchFamily="50" charset="-128"/>
                <a:cs typeface="Arial"/>
              </a:rPr>
              <a:t>平均利回り</a:t>
            </a:r>
          </a:p>
        </p:txBody>
      </p:sp>
      <p:sp>
        <p:nvSpPr>
          <p:cNvPr id="30" name="object 30"/>
          <p:cNvSpPr txBox="1"/>
          <p:nvPr/>
        </p:nvSpPr>
        <p:spPr>
          <a:xfrm>
            <a:off x="6122189" y="5657358"/>
            <a:ext cx="856615" cy="249554"/>
          </a:xfrm>
          <a:prstGeom prst="rect">
            <a:avLst/>
          </a:prstGeom>
        </p:spPr>
        <p:txBody>
          <a:bodyPr vert="horz" wrap="square" lIns="0" tIns="12700" rIns="0" bIns="0" rtlCol="0">
            <a:spAutoFit/>
          </a:bodyPr>
          <a:lstStyle/>
          <a:p>
            <a:pPr marL="12700">
              <a:lnSpc>
                <a:spcPts val="880"/>
              </a:lnSpc>
              <a:spcBef>
                <a:spcPts val="100"/>
              </a:spcBef>
            </a:pPr>
            <a:r>
              <a:rPr lang="ja-JP" sz="800" dirty="0">
                <a:solidFill>
                  <a:srgbClr val="231F20"/>
                </a:solidFill>
                <a:latin typeface="Meiryo UI" panose="020B0604030504040204" pitchFamily="50" charset="-128"/>
                <a:ea typeface="Meiryo UI" panose="020B0604030504040204" pitchFamily="50" charset="-128"/>
                <a:cs typeface="Arial"/>
              </a:rPr>
              <a:t>長期デュレーション</a:t>
            </a:r>
          </a:p>
          <a:p>
            <a:pPr marL="12700">
              <a:lnSpc>
                <a:spcPts val="880"/>
              </a:lnSpc>
            </a:pPr>
            <a:r>
              <a:rPr lang="ja-JP" sz="800" dirty="0">
                <a:solidFill>
                  <a:srgbClr val="231F20"/>
                </a:solidFill>
                <a:latin typeface="Meiryo UI" panose="020B0604030504040204" pitchFamily="50" charset="-128"/>
                <a:ea typeface="Meiryo UI" panose="020B0604030504040204" pitchFamily="50" charset="-128"/>
                <a:cs typeface="Arial"/>
              </a:rPr>
              <a:t>債券平均</a:t>
            </a:r>
          </a:p>
        </p:txBody>
      </p:sp>
      <p:sp>
        <p:nvSpPr>
          <p:cNvPr id="31" name="object 31"/>
          <p:cNvSpPr txBox="1"/>
          <p:nvPr/>
        </p:nvSpPr>
        <p:spPr>
          <a:xfrm>
            <a:off x="2921497" y="5893622"/>
            <a:ext cx="856615" cy="238527"/>
          </a:xfrm>
          <a:prstGeom prst="rect">
            <a:avLst/>
          </a:prstGeom>
        </p:spPr>
        <p:txBody>
          <a:bodyPr vert="horz" wrap="square" lIns="0" tIns="33020" rIns="0" bIns="0" rtlCol="0">
            <a:spAutoFit/>
          </a:bodyPr>
          <a:lstStyle/>
          <a:p>
            <a:pPr marL="12700" marR="5080">
              <a:lnSpc>
                <a:spcPts val="800"/>
              </a:lnSpc>
              <a:spcBef>
                <a:spcPts val="260"/>
              </a:spcBef>
            </a:pPr>
            <a:r>
              <a:rPr lang="ja-JP" sz="800">
                <a:solidFill>
                  <a:srgbClr val="231F20"/>
                </a:solidFill>
                <a:latin typeface="Meiryo UI" panose="020B0604030504040204" pitchFamily="50" charset="-128"/>
                <a:ea typeface="Meiryo UI" panose="020B0604030504040204" pitchFamily="50" charset="-128"/>
                <a:cs typeface="Arial"/>
              </a:rPr>
              <a:t>中期デュレーション債券平均</a:t>
            </a:r>
          </a:p>
        </p:txBody>
      </p:sp>
      <p:sp>
        <p:nvSpPr>
          <p:cNvPr id="32" name="object 32"/>
          <p:cNvSpPr txBox="1"/>
          <p:nvPr/>
        </p:nvSpPr>
        <p:spPr>
          <a:xfrm>
            <a:off x="2041943" y="5650712"/>
            <a:ext cx="856615" cy="249554"/>
          </a:xfrm>
          <a:prstGeom prst="rect">
            <a:avLst/>
          </a:prstGeom>
        </p:spPr>
        <p:txBody>
          <a:bodyPr vert="horz" wrap="square" lIns="0" tIns="12700" rIns="0" bIns="0" rtlCol="0">
            <a:spAutoFit/>
          </a:bodyPr>
          <a:lstStyle/>
          <a:p>
            <a:pPr marL="12700">
              <a:lnSpc>
                <a:spcPts val="880"/>
              </a:lnSpc>
              <a:spcBef>
                <a:spcPts val="100"/>
              </a:spcBef>
            </a:pPr>
            <a:r>
              <a:rPr lang="ja-JP" sz="800" dirty="0">
                <a:solidFill>
                  <a:srgbClr val="231F20"/>
                </a:solidFill>
                <a:latin typeface="Meiryo UI" panose="020B0604030504040204" pitchFamily="50" charset="-128"/>
                <a:ea typeface="Meiryo UI" panose="020B0604030504040204" pitchFamily="50" charset="-128"/>
                <a:cs typeface="Arial"/>
              </a:rPr>
              <a:t>短期デュレーション</a:t>
            </a:r>
          </a:p>
          <a:p>
            <a:pPr marL="12700">
              <a:lnSpc>
                <a:spcPts val="880"/>
              </a:lnSpc>
            </a:pPr>
            <a:r>
              <a:rPr lang="ja-JP" sz="800" dirty="0">
                <a:solidFill>
                  <a:srgbClr val="231F20"/>
                </a:solidFill>
                <a:latin typeface="Meiryo UI" panose="020B0604030504040204" pitchFamily="50" charset="-128"/>
                <a:ea typeface="Meiryo UI" panose="020B0604030504040204" pitchFamily="50" charset="-128"/>
                <a:cs typeface="Arial"/>
              </a:rPr>
              <a:t>債券平均</a:t>
            </a:r>
          </a:p>
        </p:txBody>
      </p:sp>
      <p:sp>
        <p:nvSpPr>
          <p:cNvPr id="33" name="object 33"/>
          <p:cNvSpPr txBox="1"/>
          <p:nvPr/>
        </p:nvSpPr>
        <p:spPr>
          <a:xfrm>
            <a:off x="1303763" y="6159297"/>
            <a:ext cx="1204081" cy="135935"/>
          </a:xfrm>
          <a:prstGeom prst="rect">
            <a:avLst/>
          </a:prstGeom>
        </p:spPr>
        <p:txBody>
          <a:bodyPr vert="horz" wrap="square" lIns="0" tIns="12700" rIns="0" bIns="0" rtlCol="0">
            <a:spAutoFit/>
          </a:bodyPr>
          <a:lstStyle/>
          <a:p>
            <a:pPr marL="12700">
              <a:lnSpc>
                <a:spcPct val="100000"/>
              </a:lnSpc>
              <a:spcBef>
                <a:spcPts val="100"/>
              </a:spcBef>
            </a:pPr>
            <a:r>
              <a:rPr lang="ja-JP" sz="800" dirty="0">
                <a:solidFill>
                  <a:srgbClr val="231F20"/>
                </a:solidFill>
                <a:latin typeface="Meiryo UI" panose="020B0604030504040204" pitchFamily="50" charset="-128"/>
                <a:ea typeface="Meiryo UI" panose="020B0604030504040204" pitchFamily="50" charset="-128"/>
                <a:cs typeface="Arial"/>
              </a:rPr>
              <a:t>課税マネー・マーケット・ファンド</a:t>
            </a:r>
          </a:p>
        </p:txBody>
      </p:sp>
      <p:sp>
        <p:nvSpPr>
          <p:cNvPr id="34" name="object 34"/>
          <p:cNvSpPr txBox="1"/>
          <p:nvPr/>
        </p:nvSpPr>
        <p:spPr>
          <a:xfrm>
            <a:off x="3608992" y="6754719"/>
            <a:ext cx="1071245" cy="130164"/>
          </a:xfrm>
          <a:prstGeom prst="rect">
            <a:avLst/>
          </a:prstGeom>
          <a:ln w="6350">
            <a:solidFill>
              <a:srgbClr val="00764D"/>
            </a:solidFill>
          </a:ln>
        </p:spPr>
        <p:txBody>
          <a:bodyPr vert="horz" wrap="square" lIns="0" tIns="6985" rIns="0" bIns="0" rtlCol="0">
            <a:spAutoFit/>
          </a:bodyPr>
          <a:lstStyle/>
          <a:p>
            <a:pPr marL="71755" algn="ctr">
              <a:lnSpc>
                <a:spcPct val="100000"/>
              </a:lnSpc>
              <a:spcBef>
                <a:spcPts val="55"/>
              </a:spcBef>
            </a:pPr>
            <a:r>
              <a:rPr lang="ja-JP" sz="800" b="1" dirty="0">
                <a:solidFill>
                  <a:srgbClr val="00764D"/>
                </a:solidFill>
                <a:latin typeface="Meiryo UI" panose="020B0604030504040204" pitchFamily="50" charset="-128"/>
                <a:ea typeface="Meiryo UI" panose="020B0604030504040204" pitchFamily="50" charset="-128"/>
                <a:cs typeface="Arial"/>
              </a:rPr>
              <a:t>金利感応度</a:t>
            </a:r>
          </a:p>
        </p:txBody>
      </p:sp>
      <p:sp>
        <p:nvSpPr>
          <p:cNvPr id="35" name="object 35"/>
          <p:cNvSpPr txBox="1"/>
          <p:nvPr/>
        </p:nvSpPr>
        <p:spPr>
          <a:xfrm>
            <a:off x="1403875" y="6859566"/>
            <a:ext cx="215265" cy="135935"/>
          </a:xfrm>
          <a:prstGeom prst="rect">
            <a:avLst/>
          </a:prstGeom>
        </p:spPr>
        <p:txBody>
          <a:bodyPr vert="horz" wrap="square" lIns="0" tIns="12700" rIns="0" bIns="0" rtlCol="0">
            <a:spAutoFit/>
          </a:bodyPr>
          <a:lstStyle/>
          <a:p>
            <a:pPr marL="12700">
              <a:lnSpc>
                <a:spcPct val="100000"/>
              </a:lnSpc>
              <a:spcBef>
                <a:spcPts val="100"/>
              </a:spcBef>
            </a:pPr>
            <a:r>
              <a:rPr lang="ja-JP" sz="800" b="1">
                <a:solidFill>
                  <a:srgbClr val="00764D"/>
                </a:solidFill>
                <a:latin typeface="Arial Narrow" panose="020B0606020202030204" pitchFamily="34" charset="0"/>
                <a:ea typeface="MS Mincho"/>
                <a:cs typeface="Arial"/>
              </a:rPr>
              <a:t>低</a:t>
            </a:r>
          </a:p>
        </p:txBody>
      </p:sp>
      <p:sp>
        <p:nvSpPr>
          <p:cNvPr id="36" name="object 36"/>
          <p:cNvSpPr txBox="1"/>
          <p:nvPr/>
        </p:nvSpPr>
        <p:spPr>
          <a:xfrm>
            <a:off x="6669816" y="6859566"/>
            <a:ext cx="224790" cy="135935"/>
          </a:xfrm>
          <a:prstGeom prst="rect">
            <a:avLst/>
          </a:prstGeom>
        </p:spPr>
        <p:txBody>
          <a:bodyPr vert="horz" wrap="square" lIns="0" tIns="12700" rIns="0" bIns="0" rtlCol="0">
            <a:spAutoFit/>
          </a:bodyPr>
          <a:lstStyle/>
          <a:p>
            <a:pPr marL="12700">
              <a:lnSpc>
                <a:spcPct val="100000"/>
              </a:lnSpc>
              <a:spcBef>
                <a:spcPts val="100"/>
              </a:spcBef>
            </a:pPr>
            <a:r>
              <a:rPr lang="ja-JP" sz="800" b="1">
                <a:solidFill>
                  <a:srgbClr val="00764D"/>
                </a:solidFill>
                <a:latin typeface="Arial Narrow" panose="020B0606020202030204" pitchFamily="34" charset="0"/>
                <a:ea typeface="MS Mincho"/>
                <a:cs typeface="Arial"/>
              </a:rPr>
              <a:t>高</a:t>
            </a:r>
          </a:p>
        </p:txBody>
      </p:sp>
      <p:sp>
        <p:nvSpPr>
          <p:cNvPr id="37" name="object 37"/>
          <p:cNvSpPr txBox="1"/>
          <p:nvPr/>
        </p:nvSpPr>
        <p:spPr>
          <a:xfrm>
            <a:off x="1136450" y="4904470"/>
            <a:ext cx="937607" cy="405047"/>
          </a:xfrm>
          <a:prstGeom prst="rect">
            <a:avLst/>
          </a:prstGeom>
        </p:spPr>
        <p:txBody>
          <a:bodyPr vert="horz" wrap="square" lIns="0" tIns="31750" rIns="0" bIns="0" rtlCol="0">
            <a:spAutoFit/>
          </a:bodyPr>
          <a:lstStyle/>
          <a:p>
            <a:pPr marL="12065" marR="5080">
              <a:lnSpc>
                <a:spcPts val="1000"/>
              </a:lnSpc>
              <a:spcBef>
                <a:spcPts val="250"/>
              </a:spcBef>
            </a:pPr>
            <a:r>
              <a:rPr lang="ja-JP" sz="800" dirty="0">
                <a:solidFill>
                  <a:srgbClr val="00764D"/>
                </a:solidFill>
                <a:latin typeface="Meiryo UI" panose="020B0604030504040204" pitchFamily="50" charset="-128"/>
                <a:ea typeface="Meiryo UI" panose="020B0604030504040204" pitchFamily="50" charset="-128"/>
                <a:cs typeface="Arial"/>
              </a:rPr>
              <a:t>コーヘン＆スティアーズ短期デュレーション・ハイブリッド証券戦略</a:t>
            </a:r>
          </a:p>
        </p:txBody>
      </p:sp>
      <p:sp>
        <p:nvSpPr>
          <p:cNvPr id="38" name="object 38"/>
          <p:cNvSpPr txBox="1"/>
          <p:nvPr/>
        </p:nvSpPr>
        <p:spPr>
          <a:xfrm>
            <a:off x="580334" y="7001051"/>
            <a:ext cx="495934" cy="376555"/>
          </a:xfrm>
          <a:prstGeom prst="rect">
            <a:avLst/>
          </a:prstGeom>
        </p:spPr>
        <p:txBody>
          <a:bodyPr vert="horz" wrap="square" lIns="0" tIns="22860" rIns="0" bIns="0" rtlCol="0">
            <a:spAutoFit/>
          </a:bodyPr>
          <a:lstStyle/>
          <a:p>
            <a:pPr marL="12700" marR="5080">
              <a:lnSpc>
                <a:spcPts val="900"/>
              </a:lnSpc>
              <a:spcBef>
                <a:spcPts val="180"/>
              </a:spcBef>
            </a:pPr>
            <a:r>
              <a:rPr lang="ja-JP" sz="800" dirty="0">
                <a:solidFill>
                  <a:srgbClr val="231F20"/>
                </a:solidFill>
                <a:latin typeface="Meiryo UI" panose="020B0604030504040204" pitchFamily="50" charset="-128"/>
                <a:ea typeface="Meiryo UI" panose="020B0604030504040204" pitchFamily="50" charset="-128"/>
                <a:cs typeface="Arial"/>
              </a:rPr>
              <a:t>グループ内全ファンドの資産総額</a:t>
            </a:r>
          </a:p>
        </p:txBody>
      </p:sp>
      <p:sp>
        <p:nvSpPr>
          <p:cNvPr id="39" name="object 39"/>
          <p:cNvSpPr txBox="1"/>
          <p:nvPr/>
        </p:nvSpPr>
        <p:spPr>
          <a:xfrm>
            <a:off x="1174931" y="7026625"/>
            <a:ext cx="1026327" cy="335989"/>
          </a:xfrm>
          <a:prstGeom prst="rect">
            <a:avLst/>
          </a:prstGeom>
        </p:spPr>
        <p:txBody>
          <a:bodyPr vert="horz" wrap="square" lIns="0" tIns="40640" rIns="0" bIns="0" rtlCol="0">
            <a:spAutoFit/>
          </a:bodyPr>
          <a:lstStyle/>
          <a:p>
            <a:pPr algn="ctr">
              <a:lnSpc>
                <a:spcPct val="100000"/>
              </a:lnSpc>
              <a:spcBef>
                <a:spcPts val="320"/>
              </a:spcBef>
            </a:pPr>
            <a:r>
              <a:rPr lang="ja-JP" sz="950" dirty="0">
                <a:solidFill>
                  <a:srgbClr val="231F20"/>
                </a:solidFill>
                <a:latin typeface="Arial Narrow" panose="020B0606020202030204" pitchFamily="34" charset="0"/>
                <a:ea typeface="Meiryo UI" panose="020B0604030504040204" pitchFamily="50" charset="-128"/>
                <a:cs typeface="Arial"/>
              </a:rPr>
              <a:t>1.4兆ドル</a:t>
            </a:r>
          </a:p>
          <a:p>
            <a:pPr algn="ctr">
              <a:lnSpc>
                <a:spcPct val="100000"/>
              </a:lnSpc>
              <a:spcBef>
                <a:spcPts val="185"/>
              </a:spcBef>
            </a:pPr>
            <a:r>
              <a:rPr lang="ja-JP" sz="800" dirty="0">
                <a:solidFill>
                  <a:srgbClr val="231F20"/>
                </a:solidFill>
                <a:latin typeface="Arial Narrow" panose="020B0606020202030204" pitchFamily="34" charset="0"/>
                <a:ea typeface="Meiryo UI" panose="020B0604030504040204" pitchFamily="50" charset="-128"/>
                <a:cs typeface="Arial"/>
              </a:rPr>
              <a:t>（除くマネー・マーケット）</a:t>
            </a:r>
          </a:p>
        </p:txBody>
      </p:sp>
      <p:sp>
        <p:nvSpPr>
          <p:cNvPr id="40" name="object 40"/>
          <p:cNvSpPr txBox="1"/>
          <p:nvPr/>
        </p:nvSpPr>
        <p:spPr>
          <a:xfrm>
            <a:off x="2971800" y="4800600"/>
            <a:ext cx="1196971" cy="327013"/>
          </a:xfrm>
          <a:prstGeom prst="rect">
            <a:avLst/>
          </a:prstGeom>
        </p:spPr>
        <p:txBody>
          <a:bodyPr vert="horz" wrap="square" lIns="0" tIns="31750" rIns="0" bIns="0" rtlCol="0">
            <a:spAutoFit/>
          </a:bodyPr>
          <a:lstStyle/>
          <a:p>
            <a:pPr marL="12700" marR="5080" indent="110489">
              <a:lnSpc>
                <a:spcPts val="1000"/>
              </a:lnSpc>
              <a:spcBef>
                <a:spcPts val="250"/>
              </a:spcBef>
            </a:pPr>
            <a:r>
              <a:rPr lang="ja-JP" altLang="en-US" sz="800" dirty="0">
                <a:solidFill>
                  <a:srgbClr val="00764D"/>
                </a:solidFill>
                <a:latin typeface="Meiryo UI" panose="020B0604030504040204" pitchFamily="50" charset="-128"/>
                <a:ea typeface="Meiryo UI" panose="020B0604030504040204" pitchFamily="50" charset="-128"/>
                <a:cs typeface="Arial"/>
              </a:rPr>
              <a:t>コ</a:t>
            </a:r>
            <a:r>
              <a:rPr lang="ja-JP" sz="800" dirty="0">
                <a:solidFill>
                  <a:srgbClr val="00764D"/>
                </a:solidFill>
                <a:latin typeface="Meiryo UI" panose="020B0604030504040204" pitchFamily="50" charset="-128"/>
                <a:ea typeface="Meiryo UI" panose="020B0604030504040204" pitchFamily="50" charset="-128"/>
                <a:cs typeface="Arial"/>
              </a:rPr>
              <a:t>ーヘン＆スティアーズ</a:t>
            </a:r>
            <a:r>
              <a:rPr lang="ja-JP" altLang="en-US" sz="800" dirty="0">
                <a:solidFill>
                  <a:srgbClr val="00764D"/>
                </a:solidFill>
                <a:latin typeface="Meiryo UI" panose="020B0604030504040204" pitchFamily="50" charset="-128"/>
                <a:ea typeface="Meiryo UI" panose="020B0604030504040204" pitchFamily="50" charset="-128"/>
                <a:cs typeface="Arial"/>
              </a:rPr>
              <a:t>　</a:t>
            </a:r>
            <a:endParaRPr lang="en-US" altLang="ja-JP" sz="800" dirty="0">
              <a:solidFill>
                <a:srgbClr val="00764D"/>
              </a:solidFill>
              <a:latin typeface="Meiryo UI" panose="020B0604030504040204" pitchFamily="50" charset="-128"/>
              <a:ea typeface="Meiryo UI" panose="020B0604030504040204" pitchFamily="50" charset="-128"/>
              <a:cs typeface="Arial"/>
            </a:endParaRPr>
          </a:p>
          <a:p>
            <a:pPr marL="12700" marR="5080" indent="110489">
              <a:lnSpc>
                <a:spcPts val="1000"/>
              </a:lnSpc>
              <a:spcBef>
                <a:spcPts val="250"/>
              </a:spcBef>
            </a:pPr>
            <a:r>
              <a:rPr lang="ja-JP" sz="800" dirty="0">
                <a:solidFill>
                  <a:srgbClr val="00764D"/>
                </a:solidFill>
                <a:latin typeface="Meiryo UI" panose="020B0604030504040204" pitchFamily="50" charset="-128"/>
                <a:ea typeface="Meiryo UI" panose="020B0604030504040204" pitchFamily="50" charset="-128"/>
                <a:cs typeface="Arial"/>
              </a:rPr>
              <a:t>ハイブリッド証券戦略</a:t>
            </a:r>
          </a:p>
        </p:txBody>
      </p:sp>
      <p:sp>
        <p:nvSpPr>
          <p:cNvPr id="42" name="object 42"/>
          <p:cNvSpPr txBox="1"/>
          <p:nvPr/>
        </p:nvSpPr>
        <p:spPr>
          <a:xfrm>
            <a:off x="1091083" y="6371514"/>
            <a:ext cx="7175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0</a:t>
            </a:r>
          </a:p>
        </p:txBody>
      </p:sp>
      <p:sp>
        <p:nvSpPr>
          <p:cNvPr id="43" name="object 43"/>
          <p:cNvSpPr txBox="1"/>
          <p:nvPr/>
        </p:nvSpPr>
        <p:spPr>
          <a:xfrm>
            <a:off x="1848471" y="6371514"/>
            <a:ext cx="7175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2</a:t>
            </a:r>
          </a:p>
        </p:txBody>
      </p:sp>
      <p:sp>
        <p:nvSpPr>
          <p:cNvPr id="44" name="object 44"/>
          <p:cNvSpPr txBox="1"/>
          <p:nvPr/>
        </p:nvSpPr>
        <p:spPr>
          <a:xfrm>
            <a:off x="2605860" y="6371514"/>
            <a:ext cx="7175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4</a:t>
            </a:r>
          </a:p>
        </p:txBody>
      </p:sp>
      <p:sp>
        <p:nvSpPr>
          <p:cNvPr id="45" name="object 45"/>
          <p:cNvSpPr txBox="1"/>
          <p:nvPr/>
        </p:nvSpPr>
        <p:spPr>
          <a:xfrm>
            <a:off x="3363248" y="6371514"/>
            <a:ext cx="7175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6</a:t>
            </a:r>
          </a:p>
        </p:txBody>
      </p:sp>
      <p:sp>
        <p:nvSpPr>
          <p:cNvPr id="46" name="object 46"/>
          <p:cNvSpPr txBox="1"/>
          <p:nvPr/>
        </p:nvSpPr>
        <p:spPr>
          <a:xfrm>
            <a:off x="3608933" y="6311750"/>
            <a:ext cx="1071245" cy="383438"/>
          </a:xfrm>
          <a:prstGeom prst="rect">
            <a:avLst/>
          </a:prstGeom>
        </p:spPr>
        <p:txBody>
          <a:bodyPr vert="horz" wrap="square" lIns="0" tIns="72390" rIns="0" bIns="0" rtlCol="0">
            <a:spAutoFit/>
          </a:bodyPr>
          <a:lstStyle/>
          <a:p>
            <a:pPr marR="10160" algn="ctr">
              <a:lnSpc>
                <a:spcPct val="100000"/>
              </a:lnSpc>
              <a:spcBef>
                <a:spcPts val="570"/>
              </a:spcBef>
            </a:pPr>
            <a:r>
              <a:rPr lang="ja-JP" sz="800" dirty="0">
                <a:solidFill>
                  <a:srgbClr val="231F20"/>
                </a:solidFill>
                <a:latin typeface="Arial Narrow" panose="020B0606020202030204" pitchFamily="34" charset="0"/>
                <a:ea typeface="Meiryo UI" panose="020B0604030504040204" pitchFamily="50" charset="-128"/>
                <a:cs typeface="Arial"/>
              </a:rPr>
              <a:t>8</a:t>
            </a:r>
          </a:p>
          <a:p>
            <a:pPr algn="ctr">
              <a:lnSpc>
                <a:spcPct val="100000"/>
              </a:lnSpc>
              <a:spcBef>
                <a:spcPts val="470"/>
              </a:spcBef>
            </a:pPr>
            <a:r>
              <a:rPr lang="ja-JP" sz="800" dirty="0">
                <a:solidFill>
                  <a:srgbClr val="231F20"/>
                </a:solidFill>
                <a:latin typeface="Meiryo UI" panose="020B0604030504040204" pitchFamily="50" charset="-128"/>
                <a:ea typeface="Meiryo UI" panose="020B0604030504040204" pitchFamily="50" charset="-128"/>
                <a:cs typeface="Arial"/>
              </a:rPr>
              <a:t>平均デュレーション（年）</a:t>
            </a:r>
          </a:p>
        </p:txBody>
      </p:sp>
      <p:sp>
        <p:nvSpPr>
          <p:cNvPr id="47" name="object 47"/>
          <p:cNvSpPr txBox="1"/>
          <p:nvPr/>
        </p:nvSpPr>
        <p:spPr>
          <a:xfrm>
            <a:off x="4855054" y="6371514"/>
            <a:ext cx="118110"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10</a:t>
            </a:r>
          </a:p>
        </p:txBody>
      </p:sp>
      <p:sp>
        <p:nvSpPr>
          <p:cNvPr id="48" name="object 48"/>
          <p:cNvSpPr txBox="1"/>
          <p:nvPr/>
        </p:nvSpPr>
        <p:spPr>
          <a:xfrm>
            <a:off x="5612443" y="6371514"/>
            <a:ext cx="118110"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12</a:t>
            </a:r>
          </a:p>
        </p:txBody>
      </p:sp>
      <p:sp>
        <p:nvSpPr>
          <p:cNvPr id="49" name="object 49"/>
          <p:cNvSpPr txBox="1"/>
          <p:nvPr/>
        </p:nvSpPr>
        <p:spPr>
          <a:xfrm>
            <a:off x="6369831" y="6371514"/>
            <a:ext cx="118110"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14</a:t>
            </a:r>
          </a:p>
        </p:txBody>
      </p:sp>
      <p:sp>
        <p:nvSpPr>
          <p:cNvPr id="50" name="object 50"/>
          <p:cNvSpPr txBox="1"/>
          <p:nvPr/>
        </p:nvSpPr>
        <p:spPr>
          <a:xfrm>
            <a:off x="7127219" y="6371514"/>
            <a:ext cx="118110"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16</a:t>
            </a:r>
          </a:p>
        </p:txBody>
      </p:sp>
      <p:sp>
        <p:nvSpPr>
          <p:cNvPr id="51" name="object 51"/>
          <p:cNvSpPr/>
          <p:nvPr/>
        </p:nvSpPr>
        <p:spPr>
          <a:xfrm>
            <a:off x="1164145" y="6335250"/>
            <a:ext cx="6022340" cy="0"/>
          </a:xfrm>
          <a:custGeom>
            <a:avLst/>
            <a:gdLst/>
            <a:ahLst/>
            <a:cxnLst/>
            <a:rect l="l" t="t" r="r" b="b"/>
            <a:pathLst>
              <a:path w="6022340">
                <a:moveTo>
                  <a:pt x="0" y="0"/>
                </a:moveTo>
                <a:lnTo>
                  <a:pt x="6021801" y="0"/>
                </a:lnTo>
              </a:path>
            </a:pathLst>
          </a:custGeom>
          <a:ln w="6350">
            <a:solidFill>
              <a:srgbClr val="636466"/>
            </a:solidFill>
          </a:ln>
        </p:spPr>
        <p:txBody>
          <a:bodyPr wrap="square" lIns="0" tIns="0" rIns="0" bIns="0" rtlCol="0"/>
          <a:lstStyle/>
          <a:p>
            <a:endParaRPr/>
          </a:p>
        </p:txBody>
      </p:sp>
      <p:sp>
        <p:nvSpPr>
          <p:cNvPr id="52" name="object 52"/>
          <p:cNvSpPr txBox="1"/>
          <p:nvPr/>
        </p:nvSpPr>
        <p:spPr>
          <a:xfrm>
            <a:off x="924513" y="6234013"/>
            <a:ext cx="14541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0%</a:t>
            </a:r>
          </a:p>
        </p:txBody>
      </p:sp>
      <p:sp>
        <p:nvSpPr>
          <p:cNvPr id="53" name="object 53"/>
          <p:cNvSpPr txBox="1"/>
          <p:nvPr/>
        </p:nvSpPr>
        <p:spPr>
          <a:xfrm>
            <a:off x="924513" y="5991206"/>
            <a:ext cx="14541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1%</a:t>
            </a:r>
          </a:p>
        </p:txBody>
      </p:sp>
      <p:sp>
        <p:nvSpPr>
          <p:cNvPr id="54" name="object 54"/>
          <p:cNvSpPr txBox="1"/>
          <p:nvPr/>
        </p:nvSpPr>
        <p:spPr>
          <a:xfrm>
            <a:off x="924513" y="5748398"/>
            <a:ext cx="14541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2%</a:t>
            </a:r>
          </a:p>
        </p:txBody>
      </p:sp>
      <p:sp>
        <p:nvSpPr>
          <p:cNvPr id="55" name="object 55"/>
          <p:cNvSpPr txBox="1"/>
          <p:nvPr/>
        </p:nvSpPr>
        <p:spPr>
          <a:xfrm>
            <a:off x="924513" y="5505591"/>
            <a:ext cx="14541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3%</a:t>
            </a:r>
          </a:p>
        </p:txBody>
      </p:sp>
      <p:sp>
        <p:nvSpPr>
          <p:cNvPr id="56" name="object 56"/>
          <p:cNvSpPr txBox="1"/>
          <p:nvPr/>
        </p:nvSpPr>
        <p:spPr>
          <a:xfrm>
            <a:off x="924513" y="5262783"/>
            <a:ext cx="14541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4%</a:t>
            </a:r>
          </a:p>
        </p:txBody>
      </p:sp>
      <p:sp>
        <p:nvSpPr>
          <p:cNvPr id="57" name="object 57"/>
          <p:cNvSpPr txBox="1"/>
          <p:nvPr/>
        </p:nvSpPr>
        <p:spPr>
          <a:xfrm>
            <a:off x="924513" y="5019976"/>
            <a:ext cx="14541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5%</a:t>
            </a:r>
          </a:p>
        </p:txBody>
      </p:sp>
      <p:sp>
        <p:nvSpPr>
          <p:cNvPr id="58" name="object 58"/>
          <p:cNvSpPr txBox="1"/>
          <p:nvPr/>
        </p:nvSpPr>
        <p:spPr>
          <a:xfrm>
            <a:off x="924513" y="4777169"/>
            <a:ext cx="145415" cy="135935"/>
          </a:xfrm>
          <a:prstGeom prst="rect">
            <a:avLst/>
          </a:prstGeom>
        </p:spPr>
        <p:txBody>
          <a:bodyPr vert="horz" wrap="square" lIns="0" tIns="12700" rIns="0" bIns="0" rtlCol="0">
            <a:spAutoFit/>
          </a:bodyPr>
          <a:lstStyle/>
          <a:p>
            <a:pPr marL="12700">
              <a:lnSpc>
                <a:spcPct val="100000"/>
              </a:lnSpc>
              <a:spcBef>
                <a:spcPts val="100"/>
              </a:spcBef>
            </a:pPr>
            <a:r>
              <a:rPr lang="ja-JP" sz="800">
                <a:solidFill>
                  <a:srgbClr val="231F20"/>
                </a:solidFill>
                <a:latin typeface="Arial Narrow" panose="020B0606020202030204" pitchFamily="34" charset="0"/>
                <a:ea typeface="MS Mincho"/>
                <a:cs typeface="Arial"/>
              </a:rPr>
              <a:t>6%</a:t>
            </a:r>
          </a:p>
        </p:txBody>
      </p:sp>
      <p:sp>
        <p:nvSpPr>
          <p:cNvPr id="59" name="object 59"/>
          <p:cNvSpPr/>
          <p:nvPr/>
        </p:nvSpPr>
        <p:spPr>
          <a:xfrm>
            <a:off x="1126802" y="4878484"/>
            <a:ext cx="0" cy="1419225"/>
          </a:xfrm>
          <a:custGeom>
            <a:avLst/>
            <a:gdLst/>
            <a:ahLst/>
            <a:cxnLst/>
            <a:rect l="l" t="t" r="r" b="b"/>
            <a:pathLst>
              <a:path h="1419225">
                <a:moveTo>
                  <a:pt x="0" y="0"/>
                </a:moveTo>
                <a:lnTo>
                  <a:pt x="0" y="1418645"/>
                </a:lnTo>
              </a:path>
            </a:pathLst>
          </a:custGeom>
          <a:ln w="6350">
            <a:solidFill>
              <a:srgbClr val="636466"/>
            </a:solidFill>
          </a:ln>
        </p:spPr>
        <p:txBody>
          <a:bodyPr wrap="square" lIns="0" tIns="0" rIns="0" bIns="0" rtlCol="0"/>
          <a:lstStyle/>
          <a:p>
            <a:endParaRPr/>
          </a:p>
        </p:txBody>
      </p:sp>
      <p:sp>
        <p:nvSpPr>
          <p:cNvPr id="60" name="object 60"/>
          <p:cNvSpPr/>
          <p:nvPr/>
        </p:nvSpPr>
        <p:spPr>
          <a:xfrm>
            <a:off x="1952879" y="5896521"/>
            <a:ext cx="74930" cy="76835"/>
          </a:xfrm>
          <a:custGeom>
            <a:avLst/>
            <a:gdLst/>
            <a:ahLst/>
            <a:cxnLst/>
            <a:rect l="l" t="t" r="r" b="b"/>
            <a:pathLst>
              <a:path w="74930" h="76835">
                <a:moveTo>
                  <a:pt x="0" y="0"/>
                </a:moveTo>
                <a:lnTo>
                  <a:pt x="74701" y="0"/>
                </a:lnTo>
                <a:lnTo>
                  <a:pt x="74701" y="76225"/>
                </a:lnTo>
                <a:lnTo>
                  <a:pt x="0" y="76225"/>
                </a:lnTo>
                <a:lnTo>
                  <a:pt x="0" y="0"/>
                </a:lnTo>
                <a:close/>
              </a:path>
            </a:pathLst>
          </a:custGeom>
          <a:solidFill>
            <a:srgbClr val="939598"/>
          </a:solidFill>
        </p:spPr>
        <p:txBody>
          <a:bodyPr wrap="square" lIns="0" tIns="0" rIns="0" bIns="0" rtlCol="0"/>
          <a:lstStyle/>
          <a:p>
            <a:endParaRPr/>
          </a:p>
        </p:txBody>
      </p:sp>
      <p:sp>
        <p:nvSpPr>
          <p:cNvPr id="61" name="object 61"/>
          <p:cNvSpPr/>
          <p:nvPr/>
        </p:nvSpPr>
        <p:spPr>
          <a:xfrm>
            <a:off x="1952876" y="5896526"/>
            <a:ext cx="74930" cy="76835"/>
          </a:xfrm>
          <a:custGeom>
            <a:avLst/>
            <a:gdLst/>
            <a:ahLst/>
            <a:cxnLst/>
            <a:rect l="l" t="t" r="r" b="b"/>
            <a:pathLst>
              <a:path w="74930" h="76835">
                <a:moveTo>
                  <a:pt x="0" y="0"/>
                </a:moveTo>
                <a:lnTo>
                  <a:pt x="74701" y="0"/>
                </a:lnTo>
                <a:lnTo>
                  <a:pt x="74701" y="76225"/>
                </a:lnTo>
                <a:lnTo>
                  <a:pt x="0" y="76225"/>
                </a:lnTo>
                <a:lnTo>
                  <a:pt x="0" y="0"/>
                </a:lnTo>
                <a:close/>
              </a:path>
            </a:pathLst>
          </a:custGeom>
          <a:ln w="9525">
            <a:solidFill>
              <a:srgbClr val="939598"/>
            </a:solidFill>
          </a:ln>
        </p:spPr>
        <p:txBody>
          <a:bodyPr wrap="square" lIns="0" tIns="0" rIns="0" bIns="0" rtlCol="0"/>
          <a:lstStyle/>
          <a:p>
            <a:endParaRPr/>
          </a:p>
        </p:txBody>
      </p:sp>
      <p:sp>
        <p:nvSpPr>
          <p:cNvPr id="62" name="object 62"/>
          <p:cNvSpPr/>
          <p:nvPr/>
        </p:nvSpPr>
        <p:spPr>
          <a:xfrm>
            <a:off x="2074062" y="5131727"/>
            <a:ext cx="74930" cy="76835"/>
          </a:xfrm>
          <a:custGeom>
            <a:avLst/>
            <a:gdLst/>
            <a:ahLst/>
            <a:cxnLst/>
            <a:rect l="l" t="t" r="r" b="b"/>
            <a:pathLst>
              <a:path w="74930" h="76835">
                <a:moveTo>
                  <a:pt x="0" y="0"/>
                </a:moveTo>
                <a:lnTo>
                  <a:pt x="74701" y="0"/>
                </a:lnTo>
                <a:lnTo>
                  <a:pt x="74701" y="76225"/>
                </a:lnTo>
                <a:lnTo>
                  <a:pt x="0" y="76225"/>
                </a:lnTo>
                <a:lnTo>
                  <a:pt x="0" y="0"/>
                </a:lnTo>
                <a:close/>
              </a:path>
            </a:pathLst>
          </a:custGeom>
          <a:solidFill>
            <a:srgbClr val="00764D"/>
          </a:solidFill>
        </p:spPr>
        <p:txBody>
          <a:bodyPr wrap="square" lIns="0" tIns="0" rIns="0" bIns="0" rtlCol="0"/>
          <a:lstStyle/>
          <a:p>
            <a:endParaRPr/>
          </a:p>
        </p:txBody>
      </p:sp>
      <p:sp>
        <p:nvSpPr>
          <p:cNvPr id="63" name="object 63"/>
          <p:cNvSpPr/>
          <p:nvPr/>
        </p:nvSpPr>
        <p:spPr>
          <a:xfrm>
            <a:off x="2074063" y="5131722"/>
            <a:ext cx="74930" cy="76835"/>
          </a:xfrm>
          <a:custGeom>
            <a:avLst/>
            <a:gdLst/>
            <a:ahLst/>
            <a:cxnLst/>
            <a:rect l="l" t="t" r="r" b="b"/>
            <a:pathLst>
              <a:path w="74930" h="76835">
                <a:moveTo>
                  <a:pt x="0" y="0"/>
                </a:moveTo>
                <a:lnTo>
                  <a:pt x="74701" y="0"/>
                </a:lnTo>
                <a:lnTo>
                  <a:pt x="74701" y="76225"/>
                </a:lnTo>
                <a:lnTo>
                  <a:pt x="0" y="76225"/>
                </a:lnTo>
                <a:lnTo>
                  <a:pt x="0" y="0"/>
                </a:lnTo>
                <a:close/>
              </a:path>
            </a:pathLst>
          </a:custGeom>
          <a:ln w="50812">
            <a:solidFill>
              <a:srgbClr val="00764D"/>
            </a:solidFill>
          </a:ln>
        </p:spPr>
        <p:txBody>
          <a:bodyPr wrap="square" lIns="0" tIns="0" rIns="0" bIns="0" rtlCol="0"/>
          <a:lstStyle/>
          <a:p>
            <a:endParaRPr/>
          </a:p>
        </p:txBody>
      </p:sp>
      <p:sp>
        <p:nvSpPr>
          <p:cNvPr id="64" name="object 64"/>
          <p:cNvSpPr/>
          <p:nvPr/>
        </p:nvSpPr>
        <p:spPr>
          <a:xfrm>
            <a:off x="2804947" y="5945085"/>
            <a:ext cx="74930" cy="76835"/>
          </a:xfrm>
          <a:custGeom>
            <a:avLst/>
            <a:gdLst/>
            <a:ahLst/>
            <a:cxnLst/>
            <a:rect l="l" t="t" r="r" b="b"/>
            <a:pathLst>
              <a:path w="74930" h="76835">
                <a:moveTo>
                  <a:pt x="0" y="0"/>
                </a:moveTo>
                <a:lnTo>
                  <a:pt x="74701" y="0"/>
                </a:lnTo>
                <a:lnTo>
                  <a:pt x="74701" y="76225"/>
                </a:lnTo>
                <a:lnTo>
                  <a:pt x="0" y="76225"/>
                </a:lnTo>
                <a:lnTo>
                  <a:pt x="0" y="0"/>
                </a:lnTo>
                <a:close/>
              </a:path>
            </a:pathLst>
          </a:custGeom>
          <a:solidFill>
            <a:srgbClr val="939598"/>
          </a:solidFill>
        </p:spPr>
        <p:txBody>
          <a:bodyPr wrap="square" lIns="0" tIns="0" rIns="0" bIns="0" rtlCol="0"/>
          <a:lstStyle/>
          <a:p>
            <a:endParaRPr/>
          </a:p>
        </p:txBody>
      </p:sp>
      <p:sp>
        <p:nvSpPr>
          <p:cNvPr id="65" name="object 65"/>
          <p:cNvSpPr/>
          <p:nvPr/>
        </p:nvSpPr>
        <p:spPr>
          <a:xfrm>
            <a:off x="2804944" y="5945082"/>
            <a:ext cx="74930" cy="76835"/>
          </a:xfrm>
          <a:custGeom>
            <a:avLst/>
            <a:gdLst/>
            <a:ahLst/>
            <a:cxnLst/>
            <a:rect l="l" t="t" r="r" b="b"/>
            <a:pathLst>
              <a:path w="74930" h="76835">
                <a:moveTo>
                  <a:pt x="0" y="0"/>
                </a:moveTo>
                <a:lnTo>
                  <a:pt x="74701" y="0"/>
                </a:lnTo>
                <a:lnTo>
                  <a:pt x="74701" y="76225"/>
                </a:lnTo>
                <a:lnTo>
                  <a:pt x="0" y="76225"/>
                </a:lnTo>
                <a:lnTo>
                  <a:pt x="0" y="0"/>
                </a:lnTo>
                <a:close/>
              </a:path>
            </a:pathLst>
          </a:custGeom>
          <a:ln w="9525">
            <a:solidFill>
              <a:srgbClr val="939598"/>
            </a:solidFill>
          </a:ln>
        </p:spPr>
        <p:txBody>
          <a:bodyPr wrap="square" lIns="0" tIns="0" rIns="0" bIns="0" rtlCol="0"/>
          <a:lstStyle/>
          <a:p>
            <a:endParaRPr/>
          </a:p>
        </p:txBody>
      </p:sp>
      <p:sp>
        <p:nvSpPr>
          <p:cNvPr id="66" name="object 66"/>
          <p:cNvSpPr/>
          <p:nvPr/>
        </p:nvSpPr>
        <p:spPr>
          <a:xfrm>
            <a:off x="2945066" y="4937480"/>
            <a:ext cx="74930" cy="76835"/>
          </a:xfrm>
          <a:custGeom>
            <a:avLst/>
            <a:gdLst/>
            <a:ahLst/>
            <a:cxnLst/>
            <a:rect l="l" t="t" r="r" b="b"/>
            <a:pathLst>
              <a:path w="74930" h="76835">
                <a:moveTo>
                  <a:pt x="0" y="0"/>
                </a:moveTo>
                <a:lnTo>
                  <a:pt x="74701" y="0"/>
                </a:lnTo>
                <a:lnTo>
                  <a:pt x="74701" y="76225"/>
                </a:lnTo>
                <a:lnTo>
                  <a:pt x="0" y="76225"/>
                </a:lnTo>
                <a:lnTo>
                  <a:pt x="0" y="0"/>
                </a:lnTo>
                <a:close/>
              </a:path>
            </a:pathLst>
          </a:custGeom>
          <a:solidFill>
            <a:srgbClr val="00764D"/>
          </a:solidFill>
        </p:spPr>
        <p:txBody>
          <a:bodyPr wrap="square" lIns="0" tIns="0" rIns="0" bIns="0" rtlCol="0"/>
          <a:lstStyle/>
          <a:p>
            <a:endParaRPr/>
          </a:p>
        </p:txBody>
      </p:sp>
      <p:sp>
        <p:nvSpPr>
          <p:cNvPr id="67" name="object 67"/>
          <p:cNvSpPr/>
          <p:nvPr/>
        </p:nvSpPr>
        <p:spPr>
          <a:xfrm>
            <a:off x="2945061" y="4937485"/>
            <a:ext cx="74930" cy="76835"/>
          </a:xfrm>
          <a:custGeom>
            <a:avLst/>
            <a:gdLst/>
            <a:ahLst/>
            <a:cxnLst/>
            <a:rect l="l" t="t" r="r" b="b"/>
            <a:pathLst>
              <a:path w="74930" h="76835">
                <a:moveTo>
                  <a:pt x="0" y="0"/>
                </a:moveTo>
                <a:lnTo>
                  <a:pt x="74701" y="0"/>
                </a:lnTo>
                <a:lnTo>
                  <a:pt x="74701" y="76225"/>
                </a:lnTo>
                <a:lnTo>
                  <a:pt x="0" y="76225"/>
                </a:lnTo>
                <a:lnTo>
                  <a:pt x="0" y="0"/>
                </a:lnTo>
                <a:close/>
              </a:path>
            </a:pathLst>
          </a:custGeom>
          <a:ln w="50812">
            <a:solidFill>
              <a:srgbClr val="00764D"/>
            </a:solidFill>
          </a:ln>
        </p:spPr>
        <p:txBody>
          <a:bodyPr wrap="square" lIns="0" tIns="0" rIns="0" bIns="0" rtlCol="0"/>
          <a:lstStyle/>
          <a:p>
            <a:endParaRPr/>
          </a:p>
        </p:txBody>
      </p:sp>
      <p:sp>
        <p:nvSpPr>
          <p:cNvPr id="68" name="object 68"/>
          <p:cNvSpPr/>
          <p:nvPr/>
        </p:nvSpPr>
        <p:spPr>
          <a:xfrm>
            <a:off x="6898652" y="5651296"/>
            <a:ext cx="74930" cy="76835"/>
          </a:xfrm>
          <a:custGeom>
            <a:avLst/>
            <a:gdLst/>
            <a:ahLst/>
            <a:cxnLst/>
            <a:rect l="l" t="t" r="r" b="b"/>
            <a:pathLst>
              <a:path w="74929" h="76835">
                <a:moveTo>
                  <a:pt x="0" y="0"/>
                </a:moveTo>
                <a:lnTo>
                  <a:pt x="74714" y="0"/>
                </a:lnTo>
                <a:lnTo>
                  <a:pt x="74714" y="76225"/>
                </a:lnTo>
                <a:lnTo>
                  <a:pt x="0" y="76225"/>
                </a:lnTo>
                <a:lnTo>
                  <a:pt x="0" y="0"/>
                </a:lnTo>
                <a:close/>
              </a:path>
            </a:pathLst>
          </a:custGeom>
          <a:solidFill>
            <a:srgbClr val="939598"/>
          </a:solidFill>
        </p:spPr>
        <p:txBody>
          <a:bodyPr wrap="square" lIns="0" tIns="0" rIns="0" bIns="0" rtlCol="0"/>
          <a:lstStyle/>
          <a:p>
            <a:endParaRPr/>
          </a:p>
        </p:txBody>
      </p:sp>
      <p:sp>
        <p:nvSpPr>
          <p:cNvPr id="69" name="object 69"/>
          <p:cNvSpPr/>
          <p:nvPr/>
        </p:nvSpPr>
        <p:spPr>
          <a:xfrm>
            <a:off x="6898648" y="5651293"/>
            <a:ext cx="74930" cy="76835"/>
          </a:xfrm>
          <a:custGeom>
            <a:avLst/>
            <a:gdLst/>
            <a:ahLst/>
            <a:cxnLst/>
            <a:rect l="l" t="t" r="r" b="b"/>
            <a:pathLst>
              <a:path w="74929" h="76835">
                <a:moveTo>
                  <a:pt x="0" y="0"/>
                </a:moveTo>
                <a:lnTo>
                  <a:pt x="74714" y="0"/>
                </a:lnTo>
                <a:lnTo>
                  <a:pt x="74714" y="76225"/>
                </a:lnTo>
                <a:lnTo>
                  <a:pt x="0" y="76225"/>
                </a:lnTo>
                <a:lnTo>
                  <a:pt x="0" y="0"/>
                </a:lnTo>
                <a:close/>
              </a:path>
            </a:pathLst>
          </a:custGeom>
          <a:ln w="9525">
            <a:solidFill>
              <a:srgbClr val="939598"/>
            </a:solidFill>
          </a:ln>
        </p:spPr>
        <p:txBody>
          <a:bodyPr wrap="square" lIns="0" tIns="0" rIns="0" bIns="0" rtlCol="0"/>
          <a:lstStyle/>
          <a:p>
            <a:endParaRPr/>
          </a:p>
        </p:txBody>
      </p:sp>
      <p:sp>
        <p:nvSpPr>
          <p:cNvPr id="70" name="object 70"/>
          <p:cNvSpPr/>
          <p:nvPr/>
        </p:nvSpPr>
        <p:spPr>
          <a:xfrm>
            <a:off x="1089444" y="6297129"/>
            <a:ext cx="74930" cy="76835"/>
          </a:xfrm>
          <a:custGeom>
            <a:avLst/>
            <a:gdLst/>
            <a:ahLst/>
            <a:cxnLst/>
            <a:rect l="l" t="t" r="r" b="b"/>
            <a:pathLst>
              <a:path w="74930" h="76835">
                <a:moveTo>
                  <a:pt x="0" y="0"/>
                </a:moveTo>
                <a:lnTo>
                  <a:pt x="74701" y="0"/>
                </a:lnTo>
                <a:lnTo>
                  <a:pt x="74701" y="76225"/>
                </a:lnTo>
                <a:lnTo>
                  <a:pt x="0" y="76225"/>
                </a:lnTo>
                <a:lnTo>
                  <a:pt x="0" y="0"/>
                </a:lnTo>
                <a:close/>
              </a:path>
            </a:pathLst>
          </a:custGeom>
          <a:solidFill>
            <a:srgbClr val="0073AE"/>
          </a:solidFill>
        </p:spPr>
        <p:txBody>
          <a:bodyPr wrap="square" lIns="0" tIns="0" rIns="0" bIns="0" rtlCol="0"/>
          <a:lstStyle/>
          <a:p>
            <a:endParaRPr/>
          </a:p>
        </p:txBody>
      </p:sp>
      <p:sp>
        <p:nvSpPr>
          <p:cNvPr id="71" name="object 71"/>
          <p:cNvSpPr/>
          <p:nvPr/>
        </p:nvSpPr>
        <p:spPr>
          <a:xfrm>
            <a:off x="1089449" y="6297132"/>
            <a:ext cx="74930" cy="76835"/>
          </a:xfrm>
          <a:custGeom>
            <a:avLst/>
            <a:gdLst/>
            <a:ahLst/>
            <a:cxnLst/>
            <a:rect l="l" t="t" r="r" b="b"/>
            <a:pathLst>
              <a:path w="74930" h="76835">
                <a:moveTo>
                  <a:pt x="0" y="0"/>
                </a:moveTo>
                <a:lnTo>
                  <a:pt x="74701" y="0"/>
                </a:lnTo>
                <a:lnTo>
                  <a:pt x="74701" y="76225"/>
                </a:lnTo>
                <a:lnTo>
                  <a:pt x="0" y="76225"/>
                </a:lnTo>
                <a:lnTo>
                  <a:pt x="0" y="0"/>
                </a:lnTo>
                <a:close/>
              </a:path>
            </a:pathLst>
          </a:custGeom>
          <a:ln w="9525">
            <a:solidFill>
              <a:srgbClr val="0073AE"/>
            </a:solidFill>
          </a:ln>
        </p:spPr>
        <p:txBody>
          <a:bodyPr wrap="square" lIns="0" tIns="0" rIns="0" bIns="0" rtlCol="0"/>
          <a:lstStyle/>
          <a:p>
            <a:endParaRPr/>
          </a:p>
        </p:txBody>
      </p:sp>
      <p:sp>
        <p:nvSpPr>
          <p:cNvPr id="72" name="object 72"/>
          <p:cNvSpPr txBox="1"/>
          <p:nvPr/>
        </p:nvSpPr>
        <p:spPr>
          <a:xfrm>
            <a:off x="2634117" y="7087169"/>
            <a:ext cx="507896"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231F20"/>
                </a:solidFill>
                <a:latin typeface="Arial Narrow" panose="020B0606020202030204" pitchFamily="34" charset="0"/>
                <a:ea typeface="Meiryo UI" panose="020B0604030504040204" pitchFamily="50" charset="-128"/>
                <a:cs typeface="Arial"/>
              </a:rPr>
              <a:t>1.2兆ドル</a:t>
            </a:r>
          </a:p>
        </p:txBody>
      </p:sp>
      <p:sp>
        <p:nvSpPr>
          <p:cNvPr id="73" name="object 73"/>
          <p:cNvSpPr txBox="1"/>
          <p:nvPr/>
        </p:nvSpPr>
        <p:spPr>
          <a:xfrm>
            <a:off x="5066898" y="7095961"/>
            <a:ext cx="507896" cy="159018"/>
          </a:xfrm>
          <a:prstGeom prst="rect">
            <a:avLst/>
          </a:prstGeom>
        </p:spPr>
        <p:txBody>
          <a:bodyPr vert="horz" wrap="square" lIns="0" tIns="12700" rIns="0" bIns="0" rtlCol="0">
            <a:spAutoFit/>
          </a:bodyPr>
          <a:lstStyle/>
          <a:p>
            <a:pPr marL="12700">
              <a:lnSpc>
                <a:spcPct val="100000"/>
              </a:lnSpc>
              <a:spcBef>
                <a:spcPts val="100"/>
              </a:spcBef>
            </a:pPr>
            <a:r>
              <a:rPr lang="ja-JP" sz="950">
                <a:solidFill>
                  <a:srgbClr val="231F20"/>
                </a:solidFill>
                <a:latin typeface="Arial Narrow" panose="020B0606020202030204" pitchFamily="34" charset="0"/>
                <a:ea typeface="Meiryo UI" panose="020B0604030504040204" pitchFamily="50" charset="-128"/>
                <a:cs typeface="Arial"/>
              </a:rPr>
              <a:t>2.3兆ドル</a:t>
            </a:r>
          </a:p>
        </p:txBody>
      </p:sp>
      <p:sp>
        <p:nvSpPr>
          <p:cNvPr id="74" name="object 74"/>
          <p:cNvSpPr/>
          <p:nvPr/>
        </p:nvSpPr>
        <p:spPr>
          <a:xfrm>
            <a:off x="1114390" y="7383905"/>
            <a:ext cx="6079490" cy="0"/>
          </a:xfrm>
          <a:custGeom>
            <a:avLst/>
            <a:gdLst/>
            <a:ahLst/>
            <a:cxnLst/>
            <a:rect l="l" t="t" r="r" b="b"/>
            <a:pathLst>
              <a:path w="6079490">
                <a:moveTo>
                  <a:pt x="0" y="0"/>
                </a:moveTo>
                <a:lnTo>
                  <a:pt x="6079045" y="0"/>
                </a:lnTo>
              </a:path>
            </a:pathLst>
          </a:custGeom>
          <a:ln w="9525">
            <a:solidFill>
              <a:srgbClr val="00764D"/>
            </a:solidFill>
          </a:ln>
        </p:spPr>
        <p:txBody>
          <a:bodyPr wrap="square" lIns="0" tIns="0" rIns="0" bIns="0" rtlCol="0"/>
          <a:lstStyle/>
          <a:p>
            <a:endParaRPr/>
          </a:p>
        </p:txBody>
      </p:sp>
      <p:sp>
        <p:nvSpPr>
          <p:cNvPr id="76" name="object 2">
            <a:extLst>
              <a:ext uri="{FF2B5EF4-FFF2-40B4-BE49-F238E27FC236}">
                <a16:creationId xmlns:a16="http://schemas.microsoft.com/office/drawing/2014/main" id="{682A7D4C-1C47-4DA9-ABC8-717476CB8812}"/>
              </a:ext>
            </a:extLst>
          </p:cNvPr>
          <p:cNvSpPr txBox="1"/>
          <p:nvPr/>
        </p:nvSpPr>
        <p:spPr>
          <a:xfrm>
            <a:off x="444500" y="446784"/>
            <a:ext cx="1308100" cy="168351"/>
          </a:xfrm>
          <a:prstGeom prst="rect">
            <a:avLst/>
          </a:prstGeom>
        </p:spPr>
        <p:txBody>
          <a:bodyPr vert="horz" wrap="square" lIns="0" tIns="12700" rIns="0" bIns="0" rtlCol="0">
            <a:spAutoFit/>
          </a:bodyPr>
          <a:lstStyle/>
          <a:p>
            <a:pPr marL="12700">
              <a:lnSpc>
                <a:spcPct val="100000"/>
              </a:lnSpc>
              <a:spcBef>
                <a:spcPts val="100"/>
              </a:spcBef>
            </a:pPr>
            <a:r>
              <a:rPr lang="ja-JP" sz="1000" dirty="0">
                <a:solidFill>
                  <a:srgbClr val="00764D"/>
                </a:solidFill>
                <a:latin typeface="Meiryo UI" panose="020B0604030504040204" pitchFamily="50" charset="-128"/>
                <a:ea typeface="Meiryo UI" panose="020B0604030504040204" pitchFamily="50" charset="-128"/>
                <a:cs typeface="Arial"/>
              </a:rPr>
              <a:t>債券を超え</a:t>
            </a:r>
            <a:r>
              <a:rPr lang="ja-JP" altLang="en-US" sz="1000" dirty="0">
                <a:solidFill>
                  <a:srgbClr val="00764D"/>
                </a:solidFill>
                <a:latin typeface="Meiryo UI" panose="020B0604030504040204" pitchFamily="50" charset="-128"/>
                <a:ea typeface="Meiryo UI" panose="020B0604030504040204" pitchFamily="50" charset="-128"/>
                <a:cs typeface="Arial"/>
              </a:rPr>
              <a:t>る投資効果</a:t>
            </a:r>
            <a:endParaRPr lang="ja-JP" sz="1000" dirty="0">
              <a:solidFill>
                <a:srgbClr val="00764D"/>
              </a:solidFill>
              <a:latin typeface="Meiryo UI" panose="020B0604030504040204" pitchFamily="50" charset="-128"/>
              <a:ea typeface="Meiryo UI" panose="020B0604030504040204" pitchFamily="50" charset="-128"/>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235418" y="9554475"/>
            <a:ext cx="92710" cy="170180"/>
          </a:xfrm>
          <a:prstGeom prst="rect">
            <a:avLst/>
          </a:prstGeom>
        </p:spPr>
        <p:txBody>
          <a:bodyPr vert="horz" wrap="square" lIns="0" tIns="12700" rIns="0" bIns="0" rtlCol="0">
            <a:spAutoFit/>
          </a:bodyPr>
          <a:lstStyle/>
          <a:p>
            <a:pPr marL="12700">
              <a:lnSpc>
                <a:spcPct val="100000"/>
              </a:lnSpc>
              <a:spcBef>
                <a:spcPts val="100"/>
              </a:spcBef>
            </a:pPr>
            <a:r>
              <a:rPr lang="ja-JP" sz="950" b="1">
                <a:solidFill>
                  <a:srgbClr val="7A7A71"/>
                </a:solidFill>
                <a:latin typeface="Arial"/>
                <a:ea typeface="MS Mincho"/>
                <a:cs typeface="Arial"/>
              </a:rPr>
              <a:t>9</a:t>
            </a:r>
          </a:p>
        </p:txBody>
      </p:sp>
      <p:sp>
        <p:nvSpPr>
          <p:cNvPr id="4" name="object 4"/>
          <p:cNvSpPr txBox="1"/>
          <p:nvPr/>
        </p:nvSpPr>
        <p:spPr>
          <a:xfrm>
            <a:off x="1612900" y="996147"/>
            <a:ext cx="5473700" cy="2814040"/>
          </a:xfrm>
          <a:prstGeom prst="rect">
            <a:avLst/>
          </a:prstGeom>
        </p:spPr>
        <p:txBody>
          <a:bodyPr vert="horz" wrap="square" lIns="0" tIns="78105" rIns="0" bIns="0" rtlCol="0">
            <a:spAutoFit/>
          </a:bodyPr>
          <a:lstStyle/>
          <a:p>
            <a:pPr marL="12700">
              <a:lnSpc>
                <a:spcPct val="100000"/>
              </a:lnSpc>
              <a:spcBef>
                <a:spcPts val="615"/>
              </a:spcBef>
            </a:pPr>
            <a:r>
              <a:rPr lang="ja-JP" sz="1200" b="1" dirty="0">
                <a:solidFill>
                  <a:srgbClr val="00764D"/>
                </a:solidFill>
                <a:latin typeface="Meiryo UI" panose="020B0604030504040204" pitchFamily="50" charset="-128"/>
                <a:ea typeface="Meiryo UI" panose="020B0604030504040204" pitchFamily="50" charset="-128"/>
                <a:cs typeface="Arial"/>
              </a:rPr>
              <a:t>まとめ</a:t>
            </a:r>
          </a:p>
          <a:p>
            <a:pPr marL="12700" marR="145415">
              <a:lnSpc>
                <a:spcPts val="1200"/>
              </a:lnSpc>
              <a:spcBef>
                <a:spcPts val="350"/>
              </a:spcBef>
            </a:pPr>
            <a:r>
              <a:rPr lang="ja-JP" sz="950" dirty="0">
                <a:solidFill>
                  <a:srgbClr val="231F20"/>
                </a:solidFill>
                <a:latin typeface="Meiryo UI" panose="020B0604030504040204" pitchFamily="50" charset="-128"/>
                <a:ea typeface="Meiryo UI" panose="020B0604030504040204" pitchFamily="50" charset="-128"/>
                <a:cs typeface="Arial"/>
              </a:rPr>
              <a:t>厳密なスタイル分類やベンチマーク重視の資産配分から外れ、結果重視のソリューションを採用する機関投資家が増えており、ハイブリッド証券はこうした</a:t>
            </a:r>
            <a:r>
              <a:rPr lang="ja-JP" altLang="en-US" sz="950" dirty="0">
                <a:solidFill>
                  <a:srgbClr val="231F20"/>
                </a:solidFill>
                <a:latin typeface="Meiryo UI" panose="020B0604030504040204" pitchFamily="50" charset="-128"/>
                <a:ea typeface="Meiryo UI" panose="020B0604030504040204" pitchFamily="50" charset="-128"/>
                <a:cs typeface="Arial"/>
              </a:rPr>
              <a:t>投資家の</a:t>
            </a:r>
            <a:r>
              <a:rPr lang="ja-JP" sz="950" dirty="0">
                <a:solidFill>
                  <a:srgbClr val="231F20"/>
                </a:solidFill>
                <a:latin typeface="Meiryo UI" panose="020B0604030504040204" pitchFamily="50" charset="-128"/>
                <a:ea typeface="Meiryo UI" panose="020B0604030504040204" pitchFamily="50" charset="-128"/>
                <a:cs typeface="Arial"/>
              </a:rPr>
              <a:t>資産配分に魅力的なメリットをもたらすと考えます。1つの</a:t>
            </a:r>
            <a:r>
              <a:rPr lang="ja-JP" altLang="en-US" sz="950" dirty="0">
                <a:solidFill>
                  <a:srgbClr val="231F20"/>
                </a:solidFill>
                <a:latin typeface="Meiryo UI" panose="020B0604030504040204" pitchFamily="50" charset="-128"/>
                <a:ea typeface="Meiryo UI" panose="020B0604030504040204" pitchFamily="50" charset="-128"/>
                <a:cs typeface="Arial"/>
              </a:rPr>
              <a:t>資産配分アプローチ</a:t>
            </a:r>
            <a:r>
              <a:rPr lang="ja-JP" sz="950" dirty="0">
                <a:solidFill>
                  <a:srgbClr val="231F20"/>
                </a:solidFill>
                <a:latin typeface="Meiryo UI" panose="020B0604030504040204" pitchFamily="50" charset="-128"/>
                <a:ea typeface="Meiryo UI" panose="020B0604030504040204" pitchFamily="50" charset="-128"/>
                <a:cs typeface="Arial"/>
              </a:rPr>
              <a:t>は、インカム志向の</a:t>
            </a:r>
            <a:r>
              <a:rPr lang="ja-JP" altLang="en-US" sz="950" dirty="0">
                <a:solidFill>
                  <a:srgbClr val="231F20"/>
                </a:solidFill>
                <a:latin typeface="Meiryo UI" panose="020B0604030504040204" pitchFamily="50" charset="-128"/>
                <a:ea typeface="Meiryo UI" panose="020B0604030504040204" pitchFamily="50" charset="-128"/>
                <a:cs typeface="Arial"/>
              </a:rPr>
              <a:t>代替</a:t>
            </a:r>
            <a:r>
              <a:rPr lang="ja-JP" sz="950" dirty="0">
                <a:solidFill>
                  <a:srgbClr val="231F20"/>
                </a:solidFill>
                <a:latin typeface="Meiryo UI" panose="020B0604030504040204" pitchFamily="50" charset="-128"/>
                <a:ea typeface="Meiryo UI" panose="020B0604030504040204" pitchFamily="50" charset="-128"/>
                <a:cs typeface="Arial"/>
              </a:rPr>
              <a:t>資産を</a:t>
            </a:r>
            <a:r>
              <a:rPr lang="ja-JP" altLang="en-US" sz="950" dirty="0">
                <a:solidFill>
                  <a:srgbClr val="231F20"/>
                </a:solidFill>
                <a:latin typeface="Meiryo UI" panose="020B0604030504040204" pitchFamily="50" charset="-128"/>
                <a:ea typeface="Meiryo UI" panose="020B0604030504040204" pitchFamily="50" charset="-128"/>
                <a:cs typeface="Arial"/>
              </a:rPr>
              <a:t>、</a:t>
            </a:r>
            <a:r>
              <a:rPr lang="ja-JP" sz="950" dirty="0">
                <a:solidFill>
                  <a:srgbClr val="231F20"/>
                </a:solidFill>
                <a:latin typeface="Meiryo UI" panose="020B0604030504040204" pitchFamily="50" charset="-128"/>
                <a:ea typeface="Meiryo UI" panose="020B0604030504040204" pitchFamily="50" charset="-128"/>
                <a:cs typeface="Arial"/>
              </a:rPr>
              <a:t>インカムに特化した資産グループに加えるアプローチです。</a:t>
            </a:r>
            <a:r>
              <a:rPr lang="ja-JP" altLang="en-US" sz="950" dirty="0">
                <a:solidFill>
                  <a:srgbClr val="231F20"/>
                </a:solidFill>
                <a:latin typeface="Meiryo UI" panose="020B0604030504040204" pitchFamily="50" charset="-128"/>
                <a:ea typeface="Meiryo UI" panose="020B0604030504040204" pitchFamily="50" charset="-128"/>
                <a:cs typeface="Arial"/>
              </a:rPr>
              <a:t>もう一つ</a:t>
            </a:r>
            <a:r>
              <a:rPr lang="ja-JP" sz="950" dirty="0">
                <a:solidFill>
                  <a:srgbClr val="231F20"/>
                </a:solidFill>
                <a:latin typeface="Meiryo UI" panose="020B0604030504040204" pitchFamily="50" charset="-128"/>
                <a:ea typeface="Meiryo UI" panose="020B0604030504040204" pitchFamily="50" charset="-128"/>
                <a:cs typeface="Arial"/>
              </a:rPr>
              <a:t>は、コアとなる分散投資ポートフォリオを</a:t>
            </a:r>
            <a:r>
              <a:rPr lang="ja-JP" altLang="en-US" sz="950" dirty="0">
                <a:solidFill>
                  <a:srgbClr val="231F20"/>
                </a:solidFill>
                <a:latin typeface="Meiryo UI" panose="020B0604030504040204" pitchFamily="50" charset="-128"/>
                <a:ea typeface="Meiryo UI" panose="020B0604030504040204" pitchFamily="50" charset="-128"/>
                <a:cs typeface="Arial"/>
              </a:rPr>
              <a:t>、</a:t>
            </a:r>
            <a:r>
              <a:rPr lang="ja-JP" sz="950" dirty="0">
                <a:solidFill>
                  <a:srgbClr val="231F20"/>
                </a:solidFill>
                <a:latin typeface="Meiryo UI" panose="020B0604030504040204" pitchFamily="50" charset="-128"/>
                <a:ea typeface="Meiryo UI" panose="020B0604030504040204" pitchFamily="50" charset="-128"/>
                <a:cs typeface="Arial"/>
              </a:rPr>
              <a:t>特定資産クラスのサテライト・ポジションで補完するコア・サテライト型アプローチです。</a:t>
            </a:r>
          </a:p>
          <a:p>
            <a:pPr marL="12700" marR="53340">
              <a:lnSpc>
                <a:spcPts val="1200"/>
              </a:lnSpc>
              <a:spcBef>
                <a:spcPts val="800"/>
              </a:spcBef>
            </a:pPr>
            <a:r>
              <a:rPr lang="ja-JP" sz="950" dirty="0">
                <a:solidFill>
                  <a:srgbClr val="231F20"/>
                </a:solidFill>
                <a:latin typeface="Meiryo UI" panose="020B0604030504040204" pitchFamily="50" charset="-128"/>
                <a:ea typeface="Meiryo UI" panose="020B0604030504040204" pitchFamily="50" charset="-128"/>
                <a:cs typeface="Arial"/>
              </a:rPr>
              <a:t>このコア・サテライト型アプローチとは、通常、効率性の高い市場におけるパッシブ戦略への配分をコアとし、市場平均を上回るパフォーマンスを収める可能性が高いセクターにおけるアクティブ運用戦略への配分をサテライトとして組み合わせる手法です。コア戦略が多くの場合、ベータ・エクスポージャー（</a:t>
            </a:r>
            <a:r>
              <a:rPr lang="ja-JP" altLang="en-US" sz="950" dirty="0">
                <a:solidFill>
                  <a:srgbClr val="231F20"/>
                </a:solidFill>
                <a:latin typeface="Meiryo UI" panose="020B0604030504040204" pitchFamily="50" charset="-128"/>
                <a:ea typeface="Meiryo UI" panose="020B0604030504040204" pitchFamily="50" charset="-128"/>
                <a:cs typeface="Arial"/>
              </a:rPr>
              <a:t>期待通りの</a:t>
            </a:r>
            <a:r>
              <a:rPr lang="ja-JP" sz="950" dirty="0">
                <a:solidFill>
                  <a:srgbClr val="231F20"/>
                </a:solidFill>
                <a:latin typeface="Meiryo UI" panose="020B0604030504040204" pitchFamily="50" charset="-128"/>
                <a:ea typeface="Meiryo UI" panose="020B0604030504040204" pitchFamily="50" charset="-128"/>
                <a:cs typeface="Arial"/>
              </a:rPr>
              <a:t>リスク・リターン特性やインカム特性）を確保するために用いられる一方、サテライト戦略はアルファ（ベンチマークを上回る超過リターン）を生み出すために用いられます。両戦略を組み合わせることで、運用報酬を管理すると同時に、より魅力的なリスク調整後パフォーマンスを追求することができます。</a:t>
            </a:r>
          </a:p>
          <a:p>
            <a:pPr marL="12700" marR="5080">
              <a:lnSpc>
                <a:spcPts val="1200"/>
              </a:lnSpc>
              <a:spcBef>
                <a:spcPts val="800"/>
              </a:spcBef>
            </a:pPr>
            <a:r>
              <a:rPr lang="ja-JP" sz="950" dirty="0">
                <a:solidFill>
                  <a:srgbClr val="231F20"/>
                </a:solidFill>
                <a:latin typeface="Meiryo UI" panose="020B0604030504040204" pitchFamily="50" charset="-128"/>
                <a:ea typeface="Meiryo UI" panose="020B0604030504040204" pitchFamily="50" charset="-128"/>
                <a:cs typeface="Arial"/>
              </a:rPr>
              <a:t>債券戦略を分散することによって、ポートフォリオのボラティリティを低下させ、金利リスクやクレジット・リスクを軽減することができます。現在の歴史的に低金利で</a:t>
            </a:r>
            <a:r>
              <a:rPr lang="ja-JP" altLang="en-US" sz="950" dirty="0">
                <a:solidFill>
                  <a:srgbClr val="231F20"/>
                </a:solidFill>
                <a:latin typeface="Meiryo UI" panose="020B0604030504040204" pitchFamily="50" charset="-128"/>
                <a:ea typeface="Meiryo UI" panose="020B0604030504040204" pitchFamily="50" charset="-128"/>
                <a:cs typeface="Arial"/>
              </a:rPr>
              <a:t>将来</a:t>
            </a:r>
            <a:r>
              <a:rPr lang="ja-JP" sz="950" dirty="0">
                <a:solidFill>
                  <a:srgbClr val="231F20"/>
                </a:solidFill>
                <a:latin typeface="Meiryo UI" panose="020B0604030504040204" pitchFamily="50" charset="-128"/>
                <a:ea typeface="Meiryo UI" panose="020B0604030504040204" pitchFamily="50" charset="-128"/>
                <a:cs typeface="Arial"/>
              </a:rPr>
              <a:t>の金利上昇が見込まれる時期において、多くのハイブリッド証券の高い利回り、高い格付けおよびデュレーションの短い構造は、代替インカム資産を求めている投資家に魅力的なメリットをもたらすと考えます。</a:t>
            </a:r>
          </a:p>
        </p:txBody>
      </p:sp>
      <p:sp>
        <p:nvSpPr>
          <p:cNvPr id="5" name="object 5"/>
          <p:cNvSpPr/>
          <p:nvPr/>
        </p:nvSpPr>
        <p:spPr>
          <a:xfrm>
            <a:off x="2619705" y="5394072"/>
            <a:ext cx="3907154" cy="1751964"/>
          </a:xfrm>
          <a:custGeom>
            <a:avLst/>
            <a:gdLst/>
            <a:ahLst/>
            <a:cxnLst/>
            <a:rect l="l" t="t" r="r" b="b"/>
            <a:pathLst>
              <a:path w="3907154" h="1751965">
                <a:moveTo>
                  <a:pt x="3906532" y="875906"/>
                </a:moveTo>
                <a:lnTo>
                  <a:pt x="3902377" y="933498"/>
                </a:lnTo>
                <a:lnTo>
                  <a:pt x="3890085" y="990095"/>
                </a:lnTo>
                <a:lnTo>
                  <a:pt x="3869912" y="1045582"/>
                </a:lnTo>
                <a:lnTo>
                  <a:pt x="3842115" y="1099843"/>
                </a:lnTo>
                <a:lnTo>
                  <a:pt x="3806953" y="1152764"/>
                </a:lnTo>
                <a:lnTo>
                  <a:pt x="3764683" y="1204228"/>
                </a:lnTo>
                <a:lnTo>
                  <a:pt x="3715561" y="1254120"/>
                </a:lnTo>
                <a:lnTo>
                  <a:pt x="3659846" y="1302325"/>
                </a:lnTo>
                <a:lnTo>
                  <a:pt x="3629596" y="1325759"/>
                </a:lnTo>
                <a:lnTo>
                  <a:pt x="3597794" y="1348727"/>
                </a:lnTo>
                <a:lnTo>
                  <a:pt x="3564473" y="1371217"/>
                </a:lnTo>
                <a:lnTo>
                  <a:pt x="3529664" y="1393212"/>
                </a:lnTo>
                <a:lnTo>
                  <a:pt x="3493400" y="1414699"/>
                </a:lnTo>
                <a:lnTo>
                  <a:pt x="3455712" y="1435663"/>
                </a:lnTo>
                <a:lnTo>
                  <a:pt x="3416634" y="1456089"/>
                </a:lnTo>
                <a:lnTo>
                  <a:pt x="3376196" y="1475965"/>
                </a:lnTo>
                <a:lnTo>
                  <a:pt x="3334432" y="1495274"/>
                </a:lnTo>
                <a:lnTo>
                  <a:pt x="3291373" y="1514002"/>
                </a:lnTo>
                <a:lnTo>
                  <a:pt x="3247053" y="1532136"/>
                </a:lnTo>
                <a:lnTo>
                  <a:pt x="3201501" y="1549660"/>
                </a:lnTo>
                <a:lnTo>
                  <a:pt x="3154752" y="1566561"/>
                </a:lnTo>
                <a:lnTo>
                  <a:pt x="3106837" y="1582823"/>
                </a:lnTo>
                <a:lnTo>
                  <a:pt x="3057789" y="1598433"/>
                </a:lnTo>
                <a:lnTo>
                  <a:pt x="3007639" y="1613375"/>
                </a:lnTo>
                <a:lnTo>
                  <a:pt x="2956419" y="1627636"/>
                </a:lnTo>
                <a:lnTo>
                  <a:pt x="2904163" y="1641201"/>
                </a:lnTo>
                <a:lnTo>
                  <a:pt x="2850901" y="1654056"/>
                </a:lnTo>
                <a:lnTo>
                  <a:pt x="2796667" y="1666186"/>
                </a:lnTo>
                <a:lnTo>
                  <a:pt x="2741492" y="1677577"/>
                </a:lnTo>
                <a:lnTo>
                  <a:pt x="2685408" y="1688214"/>
                </a:lnTo>
                <a:lnTo>
                  <a:pt x="2628449" y="1698083"/>
                </a:lnTo>
                <a:lnTo>
                  <a:pt x="2570645" y="1707170"/>
                </a:lnTo>
                <a:lnTo>
                  <a:pt x="2512029" y="1715459"/>
                </a:lnTo>
                <a:lnTo>
                  <a:pt x="2452634" y="1722938"/>
                </a:lnTo>
                <a:lnTo>
                  <a:pt x="2392491" y="1729590"/>
                </a:lnTo>
                <a:lnTo>
                  <a:pt x="2331632" y="1735403"/>
                </a:lnTo>
                <a:lnTo>
                  <a:pt x="2270091" y="1740360"/>
                </a:lnTo>
                <a:lnTo>
                  <a:pt x="2207898" y="1744449"/>
                </a:lnTo>
                <a:lnTo>
                  <a:pt x="2145086" y="1747654"/>
                </a:lnTo>
                <a:lnTo>
                  <a:pt x="2081688" y="1749962"/>
                </a:lnTo>
                <a:lnTo>
                  <a:pt x="2017735" y="1751357"/>
                </a:lnTo>
                <a:lnTo>
                  <a:pt x="1953260" y="1751825"/>
                </a:lnTo>
                <a:lnTo>
                  <a:pt x="1888785" y="1751357"/>
                </a:lnTo>
                <a:lnTo>
                  <a:pt x="1824833" y="1749962"/>
                </a:lnTo>
                <a:lnTo>
                  <a:pt x="1761435" y="1747654"/>
                </a:lnTo>
                <a:lnTo>
                  <a:pt x="1698624" y="1744449"/>
                </a:lnTo>
                <a:lnTo>
                  <a:pt x="1636432" y="1740360"/>
                </a:lnTo>
                <a:lnTo>
                  <a:pt x="1574891" y="1735403"/>
                </a:lnTo>
                <a:lnTo>
                  <a:pt x="1514033" y="1729590"/>
                </a:lnTo>
                <a:lnTo>
                  <a:pt x="1453890" y="1722938"/>
                </a:lnTo>
                <a:lnTo>
                  <a:pt x="1394495" y="1715459"/>
                </a:lnTo>
                <a:lnTo>
                  <a:pt x="1335880" y="1707170"/>
                </a:lnTo>
                <a:lnTo>
                  <a:pt x="1278077" y="1698083"/>
                </a:lnTo>
                <a:lnTo>
                  <a:pt x="1221118" y="1688214"/>
                </a:lnTo>
                <a:lnTo>
                  <a:pt x="1165035" y="1677577"/>
                </a:lnTo>
                <a:lnTo>
                  <a:pt x="1109860" y="1666186"/>
                </a:lnTo>
                <a:lnTo>
                  <a:pt x="1055626" y="1654056"/>
                </a:lnTo>
                <a:lnTo>
                  <a:pt x="1002365" y="1641201"/>
                </a:lnTo>
                <a:lnTo>
                  <a:pt x="950109" y="1627636"/>
                </a:lnTo>
                <a:lnTo>
                  <a:pt x="898890" y="1613375"/>
                </a:lnTo>
                <a:lnTo>
                  <a:pt x="848740" y="1598433"/>
                </a:lnTo>
                <a:lnTo>
                  <a:pt x="799692" y="1582823"/>
                </a:lnTo>
                <a:lnTo>
                  <a:pt x="751777" y="1566561"/>
                </a:lnTo>
                <a:lnTo>
                  <a:pt x="705028" y="1549660"/>
                </a:lnTo>
                <a:lnTo>
                  <a:pt x="659477" y="1532136"/>
                </a:lnTo>
                <a:lnTo>
                  <a:pt x="615156" y="1514002"/>
                </a:lnTo>
                <a:lnTo>
                  <a:pt x="572098" y="1495274"/>
                </a:lnTo>
                <a:lnTo>
                  <a:pt x="530334" y="1475965"/>
                </a:lnTo>
                <a:lnTo>
                  <a:pt x="489897" y="1456089"/>
                </a:lnTo>
                <a:lnTo>
                  <a:pt x="450818" y="1435663"/>
                </a:lnTo>
                <a:lnTo>
                  <a:pt x="413131" y="1414699"/>
                </a:lnTo>
                <a:lnTo>
                  <a:pt x="376867" y="1393212"/>
                </a:lnTo>
                <a:lnTo>
                  <a:pt x="342058" y="1371217"/>
                </a:lnTo>
                <a:lnTo>
                  <a:pt x="308737" y="1348727"/>
                </a:lnTo>
                <a:lnTo>
                  <a:pt x="276935" y="1325759"/>
                </a:lnTo>
                <a:lnTo>
                  <a:pt x="246685" y="1302325"/>
                </a:lnTo>
                <a:lnTo>
                  <a:pt x="190970" y="1254120"/>
                </a:lnTo>
                <a:lnTo>
                  <a:pt x="141849" y="1204228"/>
                </a:lnTo>
                <a:lnTo>
                  <a:pt x="99578" y="1152764"/>
                </a:lnTo>
                <a:lnTo>
                  <a:pt x="64416" y="1099843"/>
                </a:lnTo>
                <a:lnTo>
                  <a:pt x="36620" y="1045582"/>
                </a:lnTo>
                <a:lnTo>
                  <a:pt x="16447" y="990095"/>
                </a:lnTo>
                <a:lnTo>
                  <a:pt x="4154" y="933498"/>
                </a:lnTo>
                <a:lnTo>
                  <a:pt x="0" y="875906"/>
                </a:lnTo>
                <a:lnTo>
                  <a:pt x="1044" y="846994"/>
                </a:lnTo>
                <a:lnTo>
                  <a:pt x="9299" y="789886"/>
                </a:lnTo>
                <a:lnTo>
                  <a:pt x="25565" y="733831"/>
                </a:lnTo>
                <a:lnTo>
                  <a:pt x="49581" y="678943"/>
                </a:lnTo>
                <a:lnTo>
                  <a:pt x="81093" y="625339"/>
                </a:lnTo>
                <a:lnTo>
                  <a:pt x="119841" y="573133"/>
                </a:lnTo>
                <a:lnTo>
                  <a:pt x="165569" y="522442"/>
                </a:lnTo>
                <a:lnTo>
                  <a:pt x="218020" y="473379"/>
                </a:lnTo>
                <a:lnTo>
                  <a:pt x="276935" y="426062"/>
                </a:lnTo>
                <a:lnTo>
                  <a:pt x="308737" y="403094"/>
                </a:lnTo>
                <a:lnTo>
                  <a:pt x="342058" y="380605"/>
                </a:lnTo>
                <a:lnTo>
                  <a:pt x="376867" y="358610"/>
                </a:lnTo>
                <a:lnTo>
                  <a:pt x="413131" y="337123"/>
                </a:lnTo>
                <a:lnTo>
                  <a:pt x="450818" y="316159"/>
                </a:lnTo>
                <a:lnTo>
                  <a:pt x="489897" y="295733"/>
                </a:lnTo>
                <a:lnTo>
                  <a:pt x="530334" y="275858"/>
                </a:lnTo>
                <a:lnTo>
                  <a:pt x="572098" y="256549"/>
                </a:lnTo>
                <a:lnTo>
                  <a:pt x="615156" y="237821"/>
                </a:lnTo>
                <a:lnTo>
                  <a:pt x="659477" y="219687"/>
                </a:lnTo>
                <a:lnTo>
                  <a:pt x="705028" y="202163"/>
                </a:lnTo>
                <a:lnTo>
                  <a:pt x="751777" y="185263"/>
                </a:lnTo>
                <a:lnTo>
                  <a:pt x="799692" y="169001"/>
                </a:lnTo>
                <a:lnTo>
                  <a:pt x="848740" y="153391"/>
                </a:lnTo>
                <a:lnTo>
                  <a:pt x="898890" y="138449"/>
                </a:lnTo>
                <a:lnTo>
                  <a:pt x="950109" y="124188"/>
                </a:lnTo>
                <a:lnTo>
                  <a:pt x="1002365" y="110623"/>
                </a:lnTo>
                <a:lnTo>
                  <a:pt x="1055626" y="97768"/>
                </a:lnTo>
                <a:lnTo>
                  <a:pt x="1109860" y="85638"/>
                </a:lnTo>
                <a:lnTo>
                  <a:pt x="1165035" y="74247"/>
                </a:lnTo>
                <a:lnTo>
                  <a:pt x="1221118" y="63610"/>
                </a:lnTo>
                <a:lnTo>
                  <a:pt x="1278077" y="53741"/>
                </a:lnTo>
                <a:lnTo>
                  <a:pt x="1335880" y="44654"/>
                </a:lnTo>
                <a:lnTo>
                  <a:pt x="1394495" y="36365"/>
                </a:lnTo>
                <a:lnTo>
                  <a:pt x="1453890" y="28886"/>
                </a:lnTo>
                <a:lnTo>
                  <a:pt x="1514033" y="22234"/>
                </a:lnTo>
                <a:lnTo>
                  <a:pt x="1574891" y="16422"/>
                </a:lnTo>
                <a:lnTo>
                  <a:pt x="1636432" y="11464"/>
                </a:lnTo>
                <a:lnTo>
                  <a:pt x="1698624" y="7375"/>
                </a:lnTo>
                <a:lnTo>
                  <a:pt x="1761435" y="4170"/>
                </a:lnTo>
                <a:lnTo>
                  <a:pt x="1824833" y="1863"/>
                </a:lnTo>
                <a:lnTo>
                  <a:pt x="1888785" y="468"/>
                </a:lnTo>
                <a:lnTo>
                  <a:pt x="1953260" y="0"/>
                </a:lnTo>
                <a:lnTo>
                  <a:pt x="2017735" y="468"/>
                </a:lnTo>
                <a:lnTo>
                  <a:pt x="2081688" y="1863"/>
                </a:lnTo>
                <a:lnTo>
                  <a:pt x="2145086" y="4170"/>
                </a:lnTo>
                <a:lnTo>
                  <a:pt x="2207898" y="7375"/>
                </a:lnTo>
                <a:lnTo>
                  <a:pt x="2270091" y="11464"/>
                </a:lnTo>
                <a:lnTo>
                  <a:pt x="2331632" y="16422"/>
                </a:lnTo>
                <a:lnTo>
                  <a:pt x="2392491" y="22234"/>
                </a:lnTo>
                <a:lnTo>
                  <a:pt x="2452634" y="28886"/>
                </a:lnTo>
                <a:lnTo>
                  <a:pt x="2512029" y="36365"/>
                </a:lnTo>
                <a:lnTo>
                  <a:pt x="2570645" y="44654"/>
                </a:lnTo>
                <a:lnTo>
                  <a:pt x="2628449" y="53741"/>
                </a:lnTo>
                <a:lnTo>
                  <a:pt x="2685408" y="63610"/>
                </a:lnTo>
                <a:lnTo>
                  <a:pt x="2741492" y="74247"/>
                </a:lnTo>
                <a:lnTo>
                  <a:pt x="2796667" y="85638"/>
                </a:lnTo>
                <a:lnTo>
                  <a:pt x="2850901" y="97768"/>
                </a:lnTo>
                <a:lnTo>
                  <a:pt x="2904163" y="110623"/>
                </a:lnTo>
                <a:lnTo>
                  <a:pt x="2956419" y="124188"/>
                </a:lnTo>
                <a:lnTo>
                  <a:pt x="3007639" y="138449"/>
                </a:lnTo>
                <a:lnTo>
                  <a:pt x="3057789" y="153391"/>
                </a:lnTo>
                <a:lnTo>
                  <a:pt x="3106837" y="169001"/>
                </a:lnTo>
                <a:lnTo>
                  <a:pt x="3154752" y="185263"/>
                </a:lnTo>
                <a:lnTo>
                  <a:pt x="3201501" y="202163"/>
                </a:lnTo>
                <a:lnTo>
                  <a:pt x="3247053" y="219687"/>
                </a:lnTo>
                <a:lnTo>
                  <a:pt x="3291373" y="237821"/>
                </a:lnTo>
                <a:lnTo>
                  <a:pt x="3334432" y="256549"/>
                </a:lnTo>
                <a:lnTo>
                  <a:pt x="3376196" y="275858"/>
                </a:lnTo>
                <a:lnTo>
                  <a:pt x="3416634" y="295733"/>
                </a:lnTo>
                <a:lnTo>
                  <a:pt x="3455712" y="316159"/>
                </a:lnTo>
                <a:lnTo>
                  <a:pt x="3493400" y="337123"/>
                </a:lnTo>
                <a:lnTo>
                  <a:pt x="3529664" y="358610"/>
                </a:lnTo>
                <a:lnTo>
                  <a:pt x="3564473" y="380605"/>
                </a:lnTo>
                <a:lnTo>
                  <a:pt x="3597794" y="403094"/>
                </a:lnTo>
                <a:lnTo>
                  <a:pt x="3629596" y="426062"/>
                </a:lnTo>
                <a:lnTo>
                  <a:pt x="3659846" y="449495"/>
                </a:lnTo>
                <a:lnTo>
                  <a:pt x="3715561" y="497700"/>
                </a:lnTo>
                <a:lnTo>
                  <a:pt x="3764683" y="547591"/>
                </a:lnTo>
                <a:lnTo>
                  <a:pt x="3806953" y="599054"/>
                </a:lnTo>
                <a:lnTo>
                  <a:pt x="3842115" y="651974"/>
                </a:lnTo>
                <a:lnTo>
                  <a:pt x="3869912" y="706234"/>
                </a:lnTo>
                <a:lnTo>
                  <a:pt x="3890085" y="761720"/>
                </a:lnTo>
                <a:lnTo>
                  <a:pt x="3902377" y="818315"/>
                </a:lnTo>
                <a:lnTo>
                  <a:pt x="3906532" y="875906"/>
                </a:lnTo>
                <a:close/>
              </a:path>
            </a:pathLst>
          </a:custGeom>
          <a:ln w="31750">
            <a:solidFill>
              <a:srgbClr val="0073AE"/>
            </a:solidFill>
          </a:ln>
        </p:spPr>
        <p:txBody>
          <a:bodyPr wrap="square" lIns="0" tIns="0" rIns="0" bIns="0" rtlCol="0"/>
          <a:lstStyle/>
          <a:p>
            <a:endParaRPr/>
          </a:p>
        </p:txBody>
      </p:sp>
      <p:sp>
        <p:nvSpPr>
          <p:cNvPr id="6" name="object 6"/>
          <p:cNvSpPr/>
          <p:nvPr/>
        </p:nvSpPr>
        <p:spPr>
          <a:xfrm>
            <a:off x="3732245" y="5825618"/>
            <a:ext cx="1682750" cy="857250"/>
          </a:xfrm>
          <a:custGeom>
            <a:avLst/>
            <a:gdLst/>
            <a:ahLst/>
            <a:cxnLst/>
            <a:rect l="l" t="t" r="r" b="b"/>
            <a:pathLst>
              <a:path w="1682750" h="857250">
                <a:moveTo>
                  <a:pt x="1682750" y="428625"/>
                </a:moveTo>
                <a:lnTo>
                  <a:pt x="1673627" y="491965"/>
                </a:lnTo>
                <a:lnTo>
                  <a:pt x="1647127" y="552419"/>
                </a:lnTo>
                <a:lnTo>
                  <a:pt x="1604550" y="609324"/>
                </a:lnTo>
                <a:lnTo>
                  <a:pt x="1547199" y="662017"/>
                </a:lnTo>
                <a:lnTo>
                  <a:pt x="1513390" y="686578"/>
                </a:lnTo>
                <a:lnTo>
                  <a:pt x="1476375" y="709836"/>
                </a:lnTo>
                <a:lnTo>
                  <a:pt x="1436317" y="731710"/>
                </a:lnTo>
                <a:lnTo>
                  <a:pt x="1393379" y="752117"/>
                </a:lnTo>
                <a:lnTo>
                  <a:pt x="1347723" y="770973"/>
                </a:lnTo>
                <a:lnTo>
                  <a:pt x="1299513" y="788197"/>
                </a:lnTo>
                <a:lnTo>
                  <a:pt x="1248910" y="803704"/>
                </a:lnTo>
                <a:lnTo>
                  <a:pt x="1196078" y="817413"/>
                </a:lnTo>
                <a:lnTo>
                  <a:pt x="1141179" y="829240"/>
                </a:lnTo>
                <a:lnTo>
                  <a:pt x="1084375" y="839102"/>
                </a:lnTo>
                <a:lnTo>
                  <a:pt x="1025831" y="846917"/>
                </a:lnTo>
                <a:lnTo>
                  <a:pt x="965707" y="852602"/>
                </a:lnTo>
                <a:lnTo>
                  <a:pt x="904168" y="856074"/>
                </a:lnTo>
                <a:lnTo>
                  <a:pt x="841375" y="857250"/>
                </a:lnTo>
                <a:lnTo>
                  <a:pt x="778581" y="856074"/>
                </a:lnTo>
                <a:lnTo>
                  <a:pt x="717042" y="852602"/>
                </a:lnTo>
                <a:lnTo>
                  <a:pt x="656918" y="846917"/>
                </a:lnTo>
                <a:lnTo>
                  <a:pt x="598374" y="839102"/>
                </a:lnTo>
                <a:lnTo>
                  <a:pt x="541570" y="829240"/>
                </a:lnTo>
                <a:lnTo>
                  <a:pt x="486671" y="817413"/>
                </a:lnTo>
                <a:lnTo>
                  <a:pt x="433839" y="803704"/>
                </a:lnTo>
                <a:lnTo>
                  <a:pt x="383236" y="788197"/>
                </a:lnTo>
                <a:lnTo>
                  <a:pt x="335026" y="770973"/>
                </a:lnTo>
                <a:lnTo>
                  <a:pt x="289370" y="752117"/>
                </a:lnTo>
                <a:lnTo>
                  <a:pt x="246432" y="731710"/>
                </a:lnTo>
                <a:lnTo>
                  <a:pt x="206374" y="709836"/>
                </a:lnTo>
                <a:lnTo>
                  <a:pt x="169359" y="686578"/>
                </a:lnTo>
                <a:lnTo>
                  <a:pt x="135550" y="662017"/>
                </a:lnTo>
                <a:lnTo>
                  <a:pt x="105109" y="636239"/>
                </a:lnTo>
                <a:lnTo>
                  <a:pt x="54982" y="581357"/>
                </a:lnTo>
                <a:lnTo>
                  <a:pt x="20281" y="522594"/>
                </a:lnTo>
                <a:lnTo>
                  <a:pt x="2307" y="460614"/>
                </a:lnTo>
                <a:lnTo>
                  <a:pt x="0" y="428625"/>
                </a:lnTo>
                <a:lnTo>
                  <a:pt x="2307" y="396637"/>
                </a:lnTo>
                <a:lnTo>
                  <a:pt x="20281" y="334659"/>
                </a:lnTo>
                <a:lnTo>
                  <a:pt x="54982" y="275898"/>
                </a:lnTo>
                <a:lnTo>
                  <a:pt x="105109" y="221016"/>
                </a:lnTo>
                <a:lnTo>
                  <a:pt x="135550" y="195237"/>
                </a:lnTo>
                <a:lnTo>
                  <a:pt x="169359" y="170677"/>
                </a:lnTo>
                <a:lnTo>
                  <a:pt x="206374" y="147418"/>
                </a:lnTo>
                <a:lnTo>
                  <a:pt x="246432" y="125544"/>
                </a:lnTo>
                <a:lnTo>
                  <a:pt x="289370" y="105137"/>
                </a:lnTo>
                <a:lnTo>
                  <a:pt x="335026" y="86280"/>
                </a:lnTo>
                <a:lnTo>
                  <a:pt x="383236" y="69056"/>
                </a:lnTo>
                <a:lnTo>
                  <a:pt x="433839" y="53548"/>
                </a:lnTo>
                <a:lnTo>
                  <a:pt x="486671" y="39838"/>
                </a:lnTo>
                <a:lnTo>
                  <a:pt x="541570" y="28011"/>
                </a:lnTo>
                <a:lnTo>
                  <a:pt x="598374" y="18148"/>
                </a:lnTo>
                <a:lnTo>
                  <a:pt x="656918" y="10332"/>
                </a:lnTo>
                <a:lnTo>
                  <a:pt x="717042" y="4647"/>
                </a:lnTo>
                <a:lnTo>
                  <a:pt x="778581" y="1175"/>
                </a:lnTo>
                <a:lnTo>
                  <a:pt x="841375" y="0"/>
                </a:lnTo>
                <a:lnTo>
                  <a:pt x="904168" y="1175"/>
                </a:lnTo>
                <a:lnTo>
                  <a:pt x="965707" y="4647"/>
                </a:lnTo>
                <a:lnTo>
                  <a:pt x="1025831" y="10332"/>
                </a:lnTo>
                <a:lnTo>
                  <a:pt x="1084375" y="18148"/>
                </a:lnTo>
                <a:lnTo>
                  <a:pt x="1141179" y="28011"/>
                </a:lnTo>
                <a:lnTo>
                  <a:pt x="1196078" y="39838"/>
                </a:lnTo>
                <a:lnTo>
                  <a:pt x="1248910" y="53548"/>
                </a:lnTo>
                <a:lnTo>
                  <a:pt x="1299513" y="69056"/>
                </a:lnTo>
                <a:lnTo>
                  <a:pt x="1347723" y="86280"/>
                </a:lnTo>
                <a:lnTo>
                  <a:pt x="1393379" y="105137"/>
                </a:lnTo>
                <a:lnTo>
                  <a:pt x="1436317" y="125544"/>
                </a:lnTo>
                <a:lnTo>
                  <a:pt x="1476375" y="147418"/>
                </a:lnTo>
                <a:lnTo>
                  <a:pt x="1513390" y="170677"/>
                </a:lnTo>
                <a:lnTo>
                  <a:pt x="1547199" y="195237"/>
                </a:lnTo>
                <a:lnTo>
                  <a:pt x="1577640" y="221016"/>
                </a:lnTo>
                <a:lnTo>
                  <a:pt x="1627767" y="275898"/>
                </a:lnTo>
                <a:lnTo>
                  <a:pt x="1662468" y="334659"/>
                </a:lnTo>
                <a:lnTo>
                  <a:pt x="1680442" y="396637"/>
                </a:lnTo>
                <a:lnTo>
                  <a:pt x="1682750" y="428625"/>
                </a:lnTo>
                <a:close/>
              </a:path>
            </a:pathLst>
          </a:custGeom>
          <a:ln w="31750">
            <a:solidFill>
              <a:srgbClr val="68BBE9"/>
            </a:solidFill>
          </a:ln>
        </p:spPr>
        <p:txBody>
          <a:bodyPr wrap="square" lIns="0" tIns="0" rIns="0" bIns="0" rtlCol="0"/>
          <a:lstStyle/>
          <a:p>
            <a:endParaRPr/>
          </a:p>
        </p:txBody>
      </p:sp>
      <p:sp>
        <p:nvSpPr>
          <p:cNvPr id="7" name="object 7"/>
          <p:cNvSpPr/>
          <p:nvPr/>
        </p:nvSpPr>
        <p:spPr>
          <a:xfrm>
            <a:off x="3540630" y="5401814"/>
            <a:ext cx="179958" cy="179971"/>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3540630" y="6952293"/>
            <a:ext cx="179958" cy="179971"/>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2806689" y="5720384"/>
            <a:ext cx="179959" cy="179971"/>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2532327" y="6157443"/>
            <a:ext cx="179959" cy="179959"/>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2806689" y="6615476"/>
            <a:ext cx="179959" cy="179971"/>
          </a:xfrm>
          <a:prstGeom prst="rect">
            <a:avLst/>
          </a:prstGeom>
          <a:blipFill>
            <a:blip r:embed="rId7" cstate="print"/>
            <a:stretch>
              <a:fillRect/>
            </a:stretch>
          </a:blipFill>
        </p:spPr>
        <p:txBody>
          <a:bodyPr wrap="square" lIns="0" tIns="0" rIns="0" bIns="0" rtlCol="0"/>
          <a:lstStyle/>
          <a:p>
            <a:endParaRPr/>
          </a:p>
        </p:txBody>
      </p:sp>
      <p:sp>
        <p:nvSpPr>
          <p:cNvPr id="12" name="object 12"/>
          <p:cNvSpPr/>
          <p:nvPr/>
        </p:nvSpPr>
        <p:spPr>
          <a:xfrm>
            <a:off x="5953593" y="5593384"/>
            <a:ext cx="179971" cy="179971"/>
          </a:xfrm>
          <a:prstGeom prst="rect">
            <a:avLst/>
          </a:prstGeom>
          <a:blipFill>
            <a:blip r:embed="rId8" cstate="print"/>
            <a:stretch>
              <a:fillRect/>
            </a:stretch>
          </a:blipFill>
        </p:spPr>
        <p:txBody>
          <a:bodyPr wrap="square" lIns="0" tIns="0" rIns="0" bIns="0" rtlCol="0"/>
          <a:lstStyle/>
          <a:p>
            <a:endParaRPr/>
          </a:p>
        </p:txBody>
      </p:sp>
      <p:sp>
        <p:nvSpPr>
          <p:cNvPr id="13" name="object 13"/>
          <p:cNvSpPr/>
          <p:nvPr/>
        </p:nvSpPr>
        <p:spPr>
          <a:xfrm>
            <a:off x="4864820" y="4559541"/>
            <a:ext cx="111125" cy="111125"/>
          </a:xfrm>
          <a:prstGeom prst="rect">
            <a:avLst/>
          </a:prstGeom>
          <a:blipFill>
            <a:blip r:embed="rId9" cstate="print"/>
            <a:stretch>
              <a:fillRect/>
            </a:stretch>
          </a:blipFill>
        </p:spPr>
        <p:txBody>
          <a:bodyPr wrap="square" lIns="0" tIns="0" rIns="0" bIns="0" rtlCol="0"/>
          <a:lstStyle/>
          <a:p>
            <a:endParaRPr>
              <a:latin typeface="Meiryo UI" panose="020B0604030504040204" pitchFamily="50" charset="-128"/>
              <a:ea typeface="Meiryo UI" panose="020B0604030504040204" pitchFamily="50" charset="-128"/>
            </a:endParaRPr>
          </a:p>
        </p:txBody>
      </p:sp>
      <p:sp>
        <p:nvSpPr>
          <p:cNvPr id="14" name="object 14"/>
          <p:cNvSpPr/>
          <p:nvPr/>
        </p:nvSpPr>
        <p:spPr>
          <a:xfrm>
            <a:off x="3618981" y="4559541"/>
            <a:ext cx="111125" cy="111125"/>
          </a:xfrm>
          <a:prstGeom prst="rect">
            <a:avLst/>
          </a:prstGeom>
          <a:blipFill>
            <a:blip r:embed="rId10" cstate="print"/>
            <a:stretch>
              <a:fillRect/>
            </a:stretch>
          </a:blipFill>
        </p:spPr>
        <p:txBody>
          <a:bodyPr wrap="square" lIns="0" tIns="0" rIns="0" bIns="0" rtlCol="0"/>
          <a:lstStyle/>
          <a:p>
            <a:endParaRPr/>
          </a:p>
        </p:txBody>
      </p:sp>
      <p:sp>
        <p:nvSpPr>
          <p:cNvPr id="15" name="object 15"/>
          <p:cNvSpPr/>
          <p:nvPr/>
        </p:nvSpPr>
        <p:spPr>
          <a:xfrm>
            <a:off x="5953593" y="6742476"/>
            <a:ext cx="179971" cy="179971"/>
          </a:xfrm>
          <a:prstGeom prst="rect">
            <a:avLst/>
          </a:prstGeom>
          <a:blipFill>
            <a:blip r:embed="rId11" cstate="print"/>
            <a:stretch>
              <a:fillRect/>
            </a:stretch>
          </a:blipFill>
        </p:spPr>
        <p:txBody>
          <a:bodyPr wrap="square" lIns="0" tIns="0" rIns="0" bIns="0" rtlCol="0"/>
          <a:lstStyle/>
          <a:p>
            <a:endParaRPr/>
          </a:p>
        </p:txBody>
      </p:sp>
      <p:sp>
        <p:nvSpPr>
          <p:cNvPr id="16" name="object 16"/>
          <p:cNvSpPr/>
          <p:nvPr/>
        </p:nvSpPr>
        <p:spPr>
          <a:xfrm>
            <a:off x="5069254" y="5849024"/>
            <a:ext cx="207746" cy="207746"/>
          </a:xfrm>
          <a:prstGeom prst="rect">
            <a:avLst/>
          </a:prstGeom>
          <a:blipFill>
            <a:blip r:embed="rId12" cstate="print"/>
            <a:stretch>
              <a:fillRect/>
            </a:stretch>
          </a:blipFill>
        </p:spPr>
        <p:txBody>
          <a:bodyPr wrap="square" lIns="0" tIns="0" rIns="0" bIns="0" rtlCol="0"/>
          <a:lstStyle/>
          <a:p>
            <a:endParaRPr/>
          </a:p>
        </p:txBody>
      </p:sp>
      <p:sp>
        <p:nvSpPr>
          <p:cNvPr id="17" name="object 17"/>
          <p:cNvSpPr/>
          <p:nvPr/>
        </p:nvSpPr>
        <p:spPr>
          <a:xfrm>
            <a:off x="5069254" y="6436399"/>
            <a:ext cx="207746" cy="207746"/>
          </a:xfrm>
          <a:prstGeom prst="rect">
            <a:avLst/>
          </a:prstGeom>
          <a:blipFill>
            <a:blip r:embed="rId12" cstate="print"/>
            <a:stretch>
              <a:fillRect/>
            </a:stretch>
          </a:blipFill>
        </p:spPr>
        <p:txBody>
          <a:bodyPr wrap="square" lIns="0" tIns="0" rIns="0" bIns="0" rtlCol="0"/>
          <a:lstStyle/>
          <a:p>
            <a:endParaRPr/>
          </a:p>
        </p:txBody>
      </p:sp>
      <p:sp>
        <p:nvSpPr>
          <p:cNvPr id="18" name="object 18"/>
          <p:cNvSpPr/>
          <p:nvPr/>
        </p:nvSpPr>
        <p:spPr>
          <a:xfrm>
            <a:off x="3862754" y="5849024"/>
            <a:ext cx="207746" cy="207746"/>
          </a:xfrm>
          <a:prstGeom prst="rect">
            <a:avLst/>
          </a:prstGeom>
          <a:blipFill>
            <a:blip r:embed="rId12" cstate="print"/>
            <a:stretch>
              <a:fillRect/>
            </a:stretch>
          </a:blipFill>
        </p:spPr>
        <p:txBody>
          <a:bodyPr wrap="square" lIns="0" tIns="0" rIns="0" bIns="0" rtlCol="0"/>
          <a:lstStyle/>
          <a:p>
            <a:endParaRPr/>
          </a:p>
        </p:txBody>
      </p:sp>
      <p:sp>
        <p:nvSpPr>
          <p:cNvPr id="19" name="object 19"/>
          <p:cNvSpPr/>
          <p:nvPr/>
        </p:nvSpPr>
        <p:spPr>
          <a:xfrm>
            <a:off x="3862754" y="6436399"/>
            <a:ext cx="207746" cy="207746"/>
          </a:xfrm>
          <a:prstGeom prst="rect">
            <a:avLst/>
          </a:prstGeom>
          <a:blipFill>
            <a:blip r:embed="rId12" cstate="print"/>
            <a:stretch>
              <a:fillRect/>
            </a:stretch>
          </a:blipFill>
        </p:spPr>
        <p:txBody>
          <a:bodyPr wrap="square" lIns="0" tIns="0" rIns="0" bIns="0" rtlCol="0"/>
          <a:lstStyle/>
          <a:p>
            <a:endParaRPr/>
          </a:p>
        </p:txBody>
      </p:sp>
      <p:sp>
        <p:nvSpPr>
          <p:cNvPr id="20" name="object 20"/>
          <p:cNvSpPr txBox="1"/>
          <p:nvPr/>
        </p:nvSpPr>
        <p:spPr>
          <a:xfrm>
            <a:off x="4101913" y="6023643"/>
            <a:ext cx="925830" cy="426084"/>
          </a:xfrm>
          <a:prstGeom prst="rect">
            <a:avLst/>
          </a:prstGeom>
        </p:spPr>
        <p:txBody>
          <a:bodyPr vert="horz" wrap="square" lIns="0" tIns="15875" rIns="0" bIns="0" rtlCol="0">
            <a:spAutoFit/>
          </a:bodyPr>
          <a:lstStyle/>
          <a:p>
            <a:pPr marR="31750" algn="ctr">
              <a:lnSpc>
                <a:spcPts val="1560"/>
              </a:lnSpc>
              <a:spcBef>
                <a:spcPts val="125"/>
              </a:spcBef>
            </a:pPr>
            <a:r>
              <a:rPr lang="ja-JP" sz="1350" b="1" dirty="0">
                <a:solidFill>
                  <a:srgbClr val="00ADDC"/>
                </a:solidFill>
                <a:latin typeface="Meiryo UI" panose="020B0604030504040204" pitchFamily="50" charset="-128"/>
                <a:ea typeface="Meiryo UI" panose="020B0604030504040204" pitchFamily="50" charset="-128"/>
                <a:cs typeface="Arial"/>
              </a:rPr>
              <a:t>コア</a:t>
            </a:r>
          </a:p>
          <a:p>
            <a:pPr algn="ctr">
              <a:lnSpc>
                <a:spcPts val="1560"/>
              </a:lnSpc>
            </a:pPr>
            <a:r>
              <a:rPr lang="ja-JP" sz="1350" dirty="0">
                <a:solidFill>
                  <a:srgbClr val="00ADDC"/>
                </a:solidFill>
                <a:latin typeface="Meiryo UI" panose="020B0604030504040204" pitchFamily="50" charset="-128"/>
                <a:ea typeface="Meiryo UI" panose="020B0604030504040204" pitchFamily="50" charset="-128"/>
                <a:cs typeface="Arial"/>
              </a:rPr>
              <a:t>（パッシブ）</a:t>
            </a:r>
          </a:p>
        </p:txBody>
      </p:sp>
      <p:sp>
        <p:nvSpPr>
          <p:cNvPr id="21" name="object 21"/>
          <p:cNvSpPr txBox="1"/>
          <p:nvPr/>
        </p:nvSpPr>
        <p:spPr>
          <a:xfrm>
            <a:off x="3784916" y="4523022"/>
            <a:ext cx="713105" cy="166712"/>
          </a:xfrm>
          <a:prstGeom prst="rect">
            <a:avLst/>
          </a:prstGeom>
        </p:spPr>
        <p:txBody>
          <a:bodyPr vert="horz" wrap="square" lIns="0" tIns="12700" rIns="0" bIns="0" rtlCol="0">
            <a:spAutoFit/>
          </a:bodyPr>
          <a:lstStyle/>
          <a:p>
            <a:pPr marL="12700">
              <a:lnSpc>
                <a:spcPct val="100000"/>
              </a:lnSpc>
              <a:spcBef>
                <a:spcPts val="100"/>
              </a:spcBef>
            </a:pPr>
            <a:r>
              <a:rPr lang="ja-JP" sz="1000" dirty="0">
                <a:solidFill>
                  <a:srgbClr val="231F20"/>
                </a:solidFill>
                <a:latin typeface="Meiryo UI" panose="020B0604030504040204" pitchFamily="50" charset="-128"/>
                <a:ea typeface="Meiryo UI" panose="020B0604030504040204" pitchFamily="50" charset="-128"/>
                <a:cs typeface="Arial"/>
              </a:rPr>
              <a:t>非従来型</a:t>
            </a:r>
          </a:p>
        </p:txBody>
      </p:sp>
      <p:sp>
        <p:nvSpPr>
          <p:cNvPr id="22" name="object 22"/>
          <p:cNvSpPr txBox="1"/>
          <p:nvPr/>
        </p:nvSpPr>
        <p:spPr>
          <a:xfrm>
            <a:off x="5038660" y="4523022"/>
            <a:ext cx="713105" cy="166712"/>
          </a:xfrm>
          <a:prstGeom prst="rect">
            <a:avLst/>
          </a:prstGeom>
        </p:spPr>
        <p:txBody>
          <a:bodyPr vert="horz" wrap="square" lIns="0" tIns="12700" rIns="0" bIns="0" rtlCol="0">
            <a:spAutoFit/>
          </a:bodyPr>
          <a:lstStyle/>
          <a:p>
            <a:pPr marL="12700">
              <a:lnSpc>
                <a:spcPct val="100000"/>
              </a:lnSpc>
              <a:spcBef>
                <a:spcPts val="100"/>
              </a:spcBef>
            </a:pPr>
            <a:r>
              <a:rPr lang="ja-JP" sz="1000" dirty="0">
                <a:solidFill>
                  <a:srgbClr val="231F20"/>
                </a:solidFill>
                <a:latin typeface="Meiryo UI" panose="020B0604030504040204" pitchFamily="50" charset="-128"/>
                <a:ea typeface="Meiryo UI" panose="020B0604030504040204" pitchFamily="50" charset="-128"/>
                <a:cs typeface="Arial"/>
              </a:rPr>
              <a:t>オルタナティブ</a:t>
            </a:r>
          </a:p>
        </p:txBody>
      </p:sp>
      <p:sp>
        <p:nvSpPr>
          <p:cNvPr id="23" name="object 23"/>
          <p:cNvSpPr txBox="1"/>
          <p:nvPr/>
        </p:nvSpPr>
        <p:spPr>
          <a:xfrm>
            <a:off x="4010608" y="4871930"/>
            <a:ext cx="964383" cy="426399"/>
          </a:xfrm>
          <a:prstGeom prst="rect">
            <a:avLst/>
          </a:prstGeom>
        </p:spPr>
        <p:txBody>
          <a:bodyPr vert="horz" wrap="square" lIns="0" tIns="15875" rIns="0" bIns="0" rtlCol="0">
            <a:spAutoFit/>
          </a:bodyPr>
          <a:lstStyle/>
          <a:p>
            <a:pPr marR="31750" algn="ctr">
              <a:lnSpc>
                <a:spcPts val="1560"/>
              </a:lnSpc>
              <a:spcBef>
                <a:spcPts val="125"/>
              </a:spcBef>
            </a:pPr>
            <a:r>
              <a:rPr lang="ja-JP" sz="1350" b="1" dirty="0">
                <a:solidFill>
                  <a:srgbClr val="0073AE"/>
                </a:solidFill>
                <a:latin typeface="Meiryo UI" panose="020B0604030504040204" pitchFamily="50" charset="-128"/>
                <a:ea typeface="Meiryo UI" panose="020B0604030504040204" pitchFamily="50" charset="-128"/>
                <a:cs typeface="Arial"/>
              </a:rPr>
              <a:t>サテライト</a:t>
            </a:r>
          </a:p>
          <a:p>
            <a:pPr algn="ctr">
              <a:lnSpc>
                <a:spcPts val="1560"/>
              </a:lnSpc>
            </a:pPr>
            <a:r>
              <a:rPr lang="ja-JP" sz="1350" dirty="0">
                <a:solidFill>
                  <a:srgbClr val="0073AE"/>
                </a:solidFill>
                <a:latin typeface="Meiryo UI" panose="020B0604030504040204" pitchFamily="50" charset="-128"/>
                <a:ea typeface="Meiryo UI" panose="020B0604030504040204" pitchFamily="50" charset="-128"/>
                <a:cs typeface="Arial"/>
              </a:rPr>
              <a:t>（アクティブ）</a:t>
            </a:r>
          </a:p>
        </p:txBody>
      </p:sp>
      <p:sp>
        <p:nvSpPr>
          <p:cNvPr id="24" name="object 24"/>
          <p:cNvSpPr txBox="1"/>
          <p:nvPr/>
        </p:nvSpPr>
        <p:spPr>
          <a:xfrm>
            <a:off x="5306708" y="5765988"/>
            <a:ext cx="561340" cy="166071"/>
          </a:xfrm>
          <a:prstGeom prst="rect">
            <a:avLst/>
          </a:prstGeom>
        </p:spPr>
        <p:txBody>
          <a:bodyPr vert="horz" wrap="square" lIns="0" tIns="24765" rIns="0" bIns="0" rtlCol="0">
            <a:spAutoFit/>
          </a:bodyPr>
          <a:lstStyle/>
          <a:p>
            <a:pPr marL="12700" marR="5080">
              <a:lnSpc>
                <a:spcPts val="1130"/>
              </a:lnSpc>
              <a:spcBef>
                <a:spcPts val="195"/>
              </a:spcBef>
            </a:pPr>
            <a:r>
              <a:rPr lang="ja-JP" sz="1000" dirty="0">
                <a:solidFill>
                  <a:srgbClr val="231F20"/>
                </a:solidFill>
                <a:latin typeface="Meiryo UI" panose="020B0604030504040204" pitchFamily="50" charset="-128"/>
                <a:ea typeface="Meiryo UI" panose="020B0604030504040204" pitchFamily="50" charset="-128"/>
                <a:cs typeface="Arial"/>
              </a:rPr>
              <a:t>短期債</a:t>
            </a:r>
          </a:p>
        </p:txBody>
      </p:sp>
      <p:sp>
        <p:nvSpPr>
          <p:cNvPr id="25" name="object 25"/>
          <p:cNvSpPr txBox="1"/>
          <p:nvPr/>
        </p:nvSpPr>
        <p:spPr>
          <a:xfrm>
            <a:off x="5317148" y="6479687"/>
            <a:ext cx="595630" cy="166071"/>
          </a:xfrm>
          <a:prstGeom prst="rect">
            <a:avLst/>
          </a:prstGeom>
        </p:spPr>
        <p:txBody>
          <a:bodyPr vert="horz" wrap="square" lIns="0" tIns="24765" rIns="0" bIns="0" rtlCol="0">
            <a:spAutoFit/>
          </a:bodyPr>
          <a:lstStyle/>
          <a:p>
            <a:pPr marL="12700" marR="5080">
              <a:lnSpc>
                <a:spcPts val="1130"/>
              </a:lnSpc>
              <a:spcBef>
                <a:spcPts val="195"/>
              </a:spcBef>
            </a:pPr>
            <a:r>
              <a:rPr lang="ja-JP" sz="1000">
                <a:solidFill>
                  <a:srgbClr val="231F20"/>
                </a:solidFill>
                <a:latin typeface="Meiryo UI" panose="020B0604030504040204" pitchFamily="50" charset="-128"/>
                <a:ea typeface="Meiryo UI" panose="020B0604030504040204" pitchFamily="50" charset="-128"/>
                <a:cs typeface="Arial"/>
              </a:rPr>
              <a:t>国債</a:t>
            </a:r>
          </a:p>
        </p:txBody>
      </p:sp>
      <p:sp>
        <p:nvSpPr>
          <p:cNvPr id="26" name="object 26"/>
          <p:cNvSpPr txBox="1"/>
          <p:nvPr/>
        </p:nvSpPr>
        <p:spPr>
          <a:xfrm>
            <a:off x="3208883" y="5786185"/>
            <a:ext cx="622458" cy="166712"/>
          </a:xfrm>
          <a:prstGeom prst="rect">
            <a:avLst/>
          </a:prstGeom>
        </p:spPr>
        <p:txBody>
          <a:bodyPr vert="horz" wrap="square" lIns="0" tIns="12700" rIns="0" bIns="0" rtlCol="0">
            <a:spAutoFit/>
          </a:bodyPr>
          <a:lstStyle/>
          <a:p>
            <a:pPr marR="5080" algn="r">
              <a:lnSpc>
                <a:spcPts val="1165"/>
              </a:lnSpc>
              <a:spcBef>
                <a:spcPts val="100"/>
              </a:spcBef>
            </a:pPr>
            <a:r>
              <a:rPr lang="ja-JP" sz="1000" dirty="0">
                <a:solidFill>
                  <a:srgbClr val="231F20"/>
                </a:solidFill>
                <a:latin typeface="Meiryo UI" panose="020B0604030504040204" pitchFamily="50" charset="-128"/>
                <a:ea typeface="Meiryo UI" panose="020B0604030504040204" pitchFamily="50" charset="-128"/>
                <a:cs typeface="Arial"/>
              </a:rPr>
              <a:t>普通社債</a:t>
            </a:r>
          </a:p>
        </p:txBody>
      </p:sp>
      <p:sp>
        <p:nvSpPr>
          <p:cNvPr id="27" name="object 27"/>
          <p:cNvSpPr txBox="1"/>
          <p:nvPr/>
        </p:nvSpPr>
        <p:spPr>
          <a:xfrm>
            <a:off x="3352399" y="6532157"/>
            <a:ext cx="462915" cy="166712"/>
          </a:xfrm>
          <a:prstGeom prst="rect">
            <a:avLst/>
          </a:prstGeom>
        </p:spPr>
        <p:txBody>
          <a:bodyPr vert="horz" wrap="square" lIns="0" tIns="12700" rIns="0" bIns="0" rtlCol="0">
            <a:spAutoFit/>
          </a:bodyPr>
          <a:lstStyle/>
          <a:p>
            <a:pPr marR="5080" algn="r">
              <a:lnSpc>
                <a:spcPts val="1165"/>
              </a:lnSpc>
              <a:spcBef>
                <a:spcPts val="100"/>
              </a:spcBef>
            </a:pPr>
            <a:r>
              <a:rPr lang="ja-JP" sz="1000" dirty="0">
                <a:solidFill>
                  <a:srgbClr val="231F20"/>
                </a:solidFill>
                <a:latin typeface="Meiryo UI" panose="020B0604030504040204" pitchFamily="50" charset="-128"/>
                <a:ea typeface="Meiryo UI" panose="020B0604030504040204" pitchFamily="50" charset="-128"/>
                <a:cs typeface="Arial"/>
              </a:rPr>
              <a:t>地方債</a:t>
            </a:r>
          </a:p>
        </p:txBody>
      </p:sp>
      <p:sp>
        <p:nvSpPr>
          <p:cNvPr id="28" name="object 28"/>
          <p:cNvSpPr txBox="1"/>
          <p:nvPr/>
        </p:nvSpPr>
        <p:spPr>
          <a:xfrm>
            <a:off x="3125001" y="5202194"/>
            <a:ext cx="713104" cy="166712"/>
          </a:xfrm>
          <a:prstGeom prst="rect">
            <a:avLst/>
          </a:prstGeom>
        </p:spPr>
        <p:txBody>
          <a:bodyPr vert="horz" wrap="square" lIns="0" tIns="12700" rIns="0" bIns="0" rtlCol="0">
            <a:spAutoFit/>
          </a:bodyPr>
          <a:lstStyle/>
          <a:p>
            <a:pPr marL="12700">
              <a:lnSpc>
                <a:spcPct val="100000"/>
              </a:lnSpc>
              <a:spcBef>
                <a:spcPts val="100"/>
              </a:spcBef>
            </a:pPr>
            <a:r>
              <a:rPr lang="ja-JP" sz="1000" dirty="0">
                <a:solidFill>
                  <a:srgbClr val="231F20"/>
                </a:solidFill>
                <a:latin typeface="Meiryo UI" panose="020B0604030504040204" pitchFamily="50" charset="-128"/>
                <a:ea typeface="Meiryo UI" panose="020B0604030504040204" pitchFamily="50" charset="-128"/>
                <a:cs typeface="Arial"/>
              </a:rPr>
              <a:t>バンク・ローン</a:t>
            </a:r>
          </a:p>
        </p:txBody>
      </p:sp>
      <p:sp>
        <p:nvSpPr>
          <p:cNvPr id="29" name="object 29"/>
          <p:cNvSpPr txBox="1"/>
          <p:nvPr/>
        </p:nvSpPr>
        <p:spPr>
          <a:xfrm>
            <a:off x="2153443" y="5506441"/>
            <a:ext cx="831455" cy="166071"/>
          </a:xfrm>
          <a:prstGeom prst="rect">
            <a:avLst/>
          </a:prstGeom>
        </p:spPr>
        <p:txBody>
          <a:bodyPr vert="horz" wrap="square" lIns="0" tIns="24765" rIns="0" bIns="0" rtlCol="0">
            <a:spAutoFit/>
          </a:bodyPr>
          <a:lstStyle/>
          <a:p>
            <a:pPr marL="12700" marR="5080">
              <a:lnSpc>
                <a:spcPts val="1130"/>
              </a:lnSpc>
              <a:spcBef>
                <a:spcPts val="195"/>
              </a:spcBef>
            </a:pPr>
            <a:r>
              <a:rPr lang="ja-JP" sz="1000" dirty="0">
                <a:solidFill>
                  <a:srgbClr val="231F20"/>
                </a:solidFill>
                <a:latin typeface="Meiryo UI" panose="020B0604030504040204" pitchFamily="50" charset="-128"/>
                <a:ea typeface="Meiryo UI" panose="020B0604030504040204" pitchFamily="50" charset="-128"/>
                <a:cs typeface="Arial"/>
              </a:rPr>
              <a:t>インフレ連動債</a:t>
            </a:r>
          </a:p>
        </p:txBody>
      </p:sp>
      <p:sp>
        <p:nvSpPr>
          <p:cNvPr id="30" name="object 30"/>
          <p:cNvSpPr txBox="1"/>
          <p:nvPr/>
        </p:nvSpPr>
        <p:spPr>
          <a:xfrm>
            <a:off x="1612900" y="6076080"/>
            <a:ext cx="837224" cy="166712"/>
          </a:xfrm>
          <a:prstGeom prst="rect">
            <a:avLst/>
          </a:prstGeom>
        </p:spPr>
        <p:txBody>
          <a:bodyPr vert="horz" wrap="square" lIns="0" tIns="12700" rIns="0" bIns="0" rtlCol="0">
            <a:spAutoFit/>
          </a:bodyPr>
          <a:lstStyle/>
          <a:p>
            <a:pPr marR="5080" algn="r">
              <a:lnSpc>
                <a:spcPts val="1165"/>
              </a:lnSpc>
              <a:spcBef>
                <a:spcPts val="100"/>
              </a:spcBef>
            </a:pPr>
            <a:r>
              <a:rPr lang="ja-JP" sz="1000" dirty="0">
                <a:solidFill>
                  <a:srgbClr val="231F20"/>
                </a:solidFill>
                <a:latin typeface="Meiryo UI" panose="020B0604030504040204" pitchFamily="50" charset="-128"/>
                <a:ea typeface="Meiryo UI" panose="020B0604030504040204" pitchFamily="50" charset="-128"/>
                <a:cs typeface="Arial"/>
              </a:rPr>
              <a:t>ハイ・イールド債</a:t>
            </a:r>
          </a:p>
        </p:txBody>
      </p:sp>
      <p:sp>
        <p:nvSpPr>
          <p:cNvPr id="31" name="object 31"/>
          <p:cNvSpPr txBox="1"/>
          <p:nvPr/>
        </p:nvSpPr>
        <p:spPr>
          <a:xfrm>
            <a:off x="2083054" y="6805061"/>
            <a:ext cx="837223" cy="166071"/>
          </a:xfrm>
          <a:prstGeom prst="rect">
            <a:avLst/>
          </a:prstGeom>
        </p:spPr>
        <p:txBody>
          <a:bodyPr vert="horz" wrap="square" lIns="0" tIns="24765" rIns="0" bIns="0" rtlCol="0">
            <a:spAutoFit/>
          </a:bodyPr>
          <a:lstStyle/>
          <a:p>
            <a:pPr marL="12700" marR="5080">
              <a:lnSpc>
                <a:spcPts val="1130"/>
              </a:lnSpc>
              <a:spcBef>
                <a:spcPts val="195"/>
              </a:spcBef>
            </a:pPr>
            <a:r>
              <a:rPr lang="ja-JP" sz="1000" dirty="0">
                <a:solidFill>
                  <a:srgbClr val="231F20"/>
                </a:solidFill>
                <a:latin typeface="Meiryo UI" panose="020B0604030504040204" pitchFamily="50" charset="-128"/>
                <a:ea typeface="Meiryo UI" panose="020B0604030504040204" pitchFamily="50" charset="-128"/>
                <a:cs typeface="Arial"/>
              </a:rPr>
              <a:t>エマージング債</a:t>
            </a:r>
          </a:p>
        </p:txBody>
      </p:sp>
      <p:sp>
        <p:nvSpPr>
          <p:cNvPr id="32" name="object 32"/>
          <p:cNvSpPr txBox="1"/>
          <p:nvPr/>
        </p:nvSpPr>
        <p:spPr>
          <a:xfrm>
            <a:off x="1612900" y="7152954"/>
            <a:ext cx="2397708" cy="548868"/>
          </a:xfrm>
          <a:prstGeom prst="rect">
            <a:avLst/>
          </a:prstGeom>
        </p:spPr>
        <p:txBody>
          <a:bodyPr vert="horz" wrap="square" lIns="0" tIns="40640" rIns="0" bIns="0" rtlCol="0">
            <a:spAutoFit/>
          </a:bodyPr>
          <a:lstStyle/>
          <a:p>
            <a:pPr marL="1362075" marR="5080" indent="23495">
              <a:lnSpc>
                <a:spcPts val="1130"/>
              </a:lnSpc>
              <a:spcBef>
                <a:spcPts val="320"/>
              </a:spcBef>
            </a:pPr>
            <a:r>
              <a:rPr lang="ja-JP" sz="1100" b="1" dirty="0">
                <a:solidFill>
                  <a:srgbClr val="00764D"/>
                </a:solidFill>
                <a:latin typeface="Meiryo UI" panose="020B0604030504040204" pitchFamily="50" charset="-128"/>
                <a:ea typeface="Meiryo UI" panose="020B0604030504040204" pitchFamily="50" charset="-128"/>
                <a:cs typeface="Arial"/>
              </a:rPr>
              <a:t>ハイブリッド証券</a:t>
            </a:r>
          </a:p>
          <a:p>
            <a:pPr>
              <a:lnSpc>
                <a:spcPct val="100000"/>
              </a:lnSpc>
              <a:spcBef>
                <a:spcPts val="50"/>
              </a:spcBef>
            </a:pPr>
            <a:endParaRPr sz="1500" dirty="0">
              <a:latin typeface="Meiryo UI" panose="020B0604030504040204" pitchFamily="50" charset="-128"/>
              <a:ea typeface="Meiryo UI" panose="020B0604030504040204" pitchFamily="50" charset="-128"/>
              <a:cs typeface="Arial"/>
            </a:endParaRPr>
          </a:p>
          <a:p>
            <a:pPr marL="12700">
              <a:lnSpc>
                <a:spcPct val="100000"/>
              </a:lnSpc>
            </a:pPr>
            <a:r>
              <a:rPr lang="ja-JP" sz="800" dirty="0">
                <a:solidFill>
                  <a:srgbClr val="231F20"/>
                </a:solidFill>
                <a:latin typeface="Meiryo UI" panose="020B0604030504040204" pitchFamily="50" charset="-128"/>
                <a:ea typeface="Meiryo UI" panose="020B0604030504040204" pitchFamily="50" charset="-128"/>
                <a:cs typeface="Arial"/>
              </a:rPr>
              <a:t>出所：セルリ・アソシエーツ、コーヘン＆スティアーズ。</a:t>
            </a:r>
          </a:p>
        </p:txBody>
      </p:sp>
      <p:sp>
        <p:nvSpPr>
          <p:cNvPr id="33" name="object 33"/>
          <p:cNvSpPr txBox="1"/>
          <p:nvPr/>
        </p:nvSpPr>
        <p:spPr>
          <a:xfrm>
            <a:off x="6025615" y="5362705"/>
            <a:ext cx="831455" cy="166712"/>
          </a:xfrm>
          <a:prstGeom prst="rect">
            <a:avLst/>
          </a:prstGeom>
        </p:spPr>
        <p:txBody>
          <a:bodyPr vert="horz" wrap="square" lIns="0" tIns="12700" rIns="0" bIns="0" rtlCol="0">
            <a:spAutoFit/>
          </a:bodyPr>
          <a:lstStyle/>
          <a:p>
            <a:pPr marL="12700">
              <a:lnSpc>
                <a:spcPct val="100000"/>
              </a:lnSpc>
              <a:spcBef>
                <a:spcPts val="100"/>
              </a:spcBef>
            </a:pPr>
            <a:r>
              <a:rPr lang="ja-JP" sz="1000" dirty="0">
                <a:solidFill>
                  <a:srgbClr val="231F20"/>
                </a:solidFill>
                <a:latin typeface="Meiryo UI" panose="020B0604030504040204" pitchFamily="50" charset="-128"/>
                <a:ea typeface="Meiryo UI" panose="020B0604030504040204" pitchFamily="50" charset="-128"/>
                <a:cs typeface="Arial"/>
              </a:rPr>
              <a:t>ベア・マーケット</a:t>
            </a:r>
          </a:p>
        </p:txBody>
      </p:sp>
      <p:sp>
        <p:nvSpPr>
          <p:cNvPr id="34" name="object 34"/>
          <p:cNvSpPr txBox="1"/>
          <p:nvPr/>
        </p:nvSpPr>
        <p:spPr>
          <a:xfrm>
            <a:off x="6025608" y="6963849"/>
            <a:ext cx="844550" cy="320601"/>
          </a:xfrm>
          <a:prstGeom prst="rect">
            <a:avLst/>
          </a:prstGeom>
        </p:spPr>
        <p:txBody>
          <a:bodyPr vert="horz" wrap="square" lIns="0" tIns="12700" rIns="0" bIns="0" rtlCol="0">
            <a:spAutoFit/>
          </a:bodyPr>
          <a:lstStyle/>
          <a:p>
            <a:pPr marL="12700">
              <a:lnSpc>
                <a:spcPct val="100000"/>
              </a:lnSpc>
              <a:spcBef>
                <a:spcPts val="100"/>
              </a:spcBef>
            </a:pPr>
            <a:r>
              <a:rPr lang="ja-JP" sz="1000">
                <a:solidFill>
                  <a:srgbClr val="231F20"/>
                </a:solidFill>
                <a:latin typeface="Meiryo UI" panose="020B0604030504040204" pitchFamily="50" charset="-128"/>
                <a:ea typeface="Meiryo UI" panose="020B0604030504040204" pitchFamily="50" charset="-128"/>
                <a:cs typeface="Arial"/>
              </a:rPr>
              <a:t>ロング・ショート・クレジット</a:t>
            </a:r>
          </a:p>
        </p:txBody>
      </p:sp>
      <p:sp>
        <p:nvSpPr>
          <p:cNvPr id="35" name="object 35"/>
          <p:cNvSpPr txBox="1"/>
          <p:nvPr/>
        </p:nvSpPr>
        <p:spPr>
          <a:xfrm>
            <a:off x="1612900" y="4183341"/>
            <a:ext cx="2606040" cy="159018"/>
          </a:xfrm>
          <a:prstGeom prst="rect">
            <a:avLst/>
          </a:prstGeom>
        </p:spPr>
        <p:txBody>
          <a:bodyPr vert="horz" wrap="square" lIns="0" tIns="12700" rIns="0" bIns="0" rtlCol="0">
            <a:spAutoFit/>
          </a:bodyPr>
          <a:lstStyle/>
          <a:p>
            <a:pPr marL="12700">
              <a:lnSpc>
                <a:spcPct val="100000"/>
              </a:lnSpc>
              <a:spcBef>
                <a:spcPts val="100"/>
              </a:spcBef>
            </a:pPr>
            <a:r>
              <a:rPr lang="ja-JP" sz="950" b="1">
                <a:solidFill>
                  <a:srgbClr val="231F20"/>
                </a:solidFill>
                <a:latin typeface="Meiryo UI" panose="020B0604030504040204" pitchFamily="50" charset="-128"/>
                <a:ea typeface="Meiryo UI" panose="020B0604030504040204" pitchFamily="50" charset="-128"/>
                <a:cs typeface="Arial"/>
              </a:rPr>
              <a:t>債券投資－資産クラスの区分</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MS Mincho"/>
        <a:cs typeface=""/>
      </a:majorFont>
      <a:minorFont>
        <a:latin typeface="Calibri"/>
        <a:ea typeface="MS Minch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Definition name="AD_HOC" displayName="AD_HOC" id="62606fb1-673a-4bf3-bb78-f28771d2cf17" isdomainofvalue="False" dataSourceId="fd74e33a-b162-46c9-a3c5-cb0f72caaf5f"/>
</file>

<file path=customXml/item2.xml><?xml version="1.0" encoding="utf-8"?>
<VariableList UniqueId="62606fb1-673a-4bf3-bb78-f28771d2cf17" Name="AD_HOC" ContentType="XML" MajorVersion="0" MinorVersion="1" isLocalCopy="False" IsBaseObject="False" DataSourceId="fd74e33a-b162-46c9-a3c5-cb0f72caaf5f" DataSourceMajorVersion="0" DataSourceMinorVersion="1"/>
</file>

<file path=customXml/item3.xml><?xml version="1.0" encoding="utf-8"?>
<VariableListDefinition name="Computed" displayName="Computed" id="aeabb417-509a-4345-9f04-41113c2d55a8" isdomainofvalue="False" dataSourceId="b2f44ec4-d76e-4306-977f-57ea5c49c0ea"/>
</file>

<file path=customXml/item4.xml><?xml version="1.0" encoding="utf-8"?>
<VariableList UniqueId="aeabb417-509a-4345-9f04-41113c2d55a8" Name="Computed" ContentType="XML" MajorVersion="0" MinorVersion="1" isLocalCopy="False" IsBaseObject="False" DataSourceId="b2f44ec4-d76e-4306-977f-57ea5c49c0ea" DataSourceMajorVersion="0" DataSourceMinorVersion="1"/>
</file>

<file path=customXml/item5.xml><?xml version="1.0" encoding="utf-8"?>
<VariableListDefinition name="System" displayName="System" id="abe3cb98-ffa9-418f-b820-7533817ba2ef" isdomainofvalue="False" dataSourceId="155ec543-1820-4305-aa13-a2957e3611f4"/>
</file>

<file path=customXml/item6.xml><?xml version="1.0" encoding="utf-8"?>
<VariableList UniqueId="abe3cb98-ffa9-418f-b820-7533817ba2ef" Name="System" ContentType="XML" MajorVersion="0" MinorVersion="1" isLocalCopy="False" IsBaseObject="False" DataSourceId="155ec543-1820-4305-aa13-a2957e3611f4" DataSourceMajorVersion="0" DataSourceMinorVersion="1"/>
</file>

<file path=customXml/item7.xml><?xml version="1.0" encoding="utf-8"?>
<AllExternalAdhocVariableMappings/>
</file>

<file path=customXml/itemProps1.xml><?xml version="1.0" encoding="utf-8"?>
<ds:datastoreItem xmlns:ds="http://schemas.openxmlformats.org/officeDocument/2006/customXml" ds:itemID="{CA025F08-43FF-4BAF-99B4-11CDF2A75D2F}">
  <ds:schemaRefs/>
</ds:datastoreItem>
</file>

<file path=customXml/itemProps2.xml><?xml version="1.0" encoding="utf-8"?>
<ds:datastoreItem xmlns:ds="http://schemas.openxmlformats.org/officeDocument/2006/customXml" ds:itemID="{1AD218F6-D4D4-4C51-8762-F90C7C210B30}">
  <ds:schemaRefs/>
</ds:datastoreItem>
</file>

<file path=customXml/itemProps3.xml><?xml version="1.0" encoding="utf-8"?>
<ds:datastoreItem xmlns:ds="http://schemas.openxmlformats.org/officeDocument/2006/customXml" ds:itemID="{243E66E6-2421-42DD-B42E-D6A567373231}">
  <ds:schemaRefs/>
</ds:datastoreItem>
</file>

<file path=customXml/itemProps4.xml><?xml version="1.0" encoding="utf-8"?>
<ds:datastoreItem xmlns:ds="http://schemas.openxmlformats.org/officeDocument/2006/customXml" ds:itemID="{D8432044-62C8-43F0-882A-3ADEBAB1EA51}">
  <ds:schemaRefs/>
</ds:datastoreItem>
</file>

<file path=customXml/itemProps5.xml><?xml version="1.0" encoding="utf-8"?>
<ds:datastoreItem xmlns:ds="http://schemas.openxmlformats.org/officeDocument/2006/customXml" ds:itemID="{66E5EE2E-4560-4F2E-93D1-DCE7C0585992}">
  <ds:schemaRefs/>
</ds:datastoreItem>
</file>

<file path=customXml/itemProps6.xml><?xml version="1.0" encoding="utf-8"?>
<ds:datastoreItem xmlns:ds="http://schemas.openxmlformats.org/officeDocument/2006/customXml" ds:itemID="{01E7AB4A-D1BC-4F8E-8C89-7C94A3478D72}">
  <ds:schemaRefs/>
</ds:datastoreItem>
</file>

<file path=customXml/itemProps7.xml><?xml version="1.0" encoding="utf-8"?>
<ds:datastoreItem xmlns:ds="http://schemas.openxmlformats.org/officeDocument/2006/customXml" ds:itemID="{62D47E15-FB9D-4AD7-89A8-1D5506A08B01}">
  <ds:schemaRefs/>
</ds:datastoreItem>
</file>

<file path=docProps/app.xml><?xml version="1.0" encoding="utf-8"?>
<Properties xmlns="http://schemas.openxmlformats.org/officeDocument/2006/extended-properties" xmlns:vt="http://schemas.openxmlformats.org/officeDocument/2006/docPropsVTypes">
  <Template/>
  <TotalTime>3035</TotalTime>
  <Words>16664</Words>
  <Application>Microsoft Office PowerPoint</Application>
  <PresentationFormat>Custom</PresentationFormat>
  <Paragraphs>658</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Meiryo UI</vt:lpstr>
      <vt:lpstr>PMingLiU</vt:lpstr>
      <vt:lpstr>Arial</vt:lpstr>
      <vt:lpstr>Arial Narrow</vt:lpstr>
      <vt:lpstr>Calibri</vt:lpstr>
      <vt:lpstr>Office Theme</vt:lpstr>
      <vt:lpstr>債券を超える投資効果 機関投資家のポートフォリオにおけるハイブリッド証券の役割</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Bonds</dc:title>
  <dc:creator>Cohen &amp; Steers</dc:creator>
  <cp:lastModifiedBy>Siyu Dong</cp:lastModifiedBy>
  <cp:revision>117</cp:revision>
  <dcterms:created xsi:type="dcterms:W3CDTF">2020-12-24T06:55:52Z</dcterms:created>
  <dcterms:modified xsi:type="dcterms:W3CDTF">2021-01-07T02:08:27Z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2020-12-18T00:00:00Z</vt:filetime>
  </property>
  <property fmtid="{D5CDD505-2E9C-101B-9397-08002B2CF9AE}" pid="3" name="Creator">
    <vt:lpwstr>Adobe InDesign 16.0 (Macintosh)</vt:lpwstr>
  </property>
  <property fmtid="{D5CDD505-2E9C-101B-9397-08002B2CF9AE}" pid="4" name="LastSaved">
    <vt:filetime>2020-12-24T00:00:00Z</vt:filetime>
  </property>
</Properties>
</file>